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6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7.xml" ContentType="application/vnd.openxmlformats-officedocument.theme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31" r:id="rId2"/>
    <p:sldMasterId id="2147483687" r:id="rId3"/>
    <p:sldMasterId id="2147483700" r:id="rId4"/>
    <p:sldMasterId id="2147483670" r:id="rId5"/>
    <p:sldMasterId id="2147483707" r:id="rId6"/>
    <p:sldMasterId id="2147483719" r:id="rId7"/>
    <p:sldMasterId id="2147483733" r:id="rId8"/>
  </p:sldMasterIdLst>
  <p:notesMasterIdLst>
    <p:notesMasterId r:id="rId23"/>
  </p:notesMasterIdLst>
  <p:sldIdLst>
    <p:sldId id="256" r:id="rId9"/>
    <p:sldId id="285" r:id="rId10"/>
    <p:sldId id="300" r:id="rId11"/>
    <p:sldId id="301" r:id="rId12"/>
    <p:sldId id="302" r:id="rId13"/>
    <p:sldId id="303" r:id="rId14"/>
    <p:sldId id="304" r:id="rId15"/>
    <p:sldId id="298" r:id="rId16"/>
    <p:sldId id="306" r:id="rId17"/>
    <p:sldId id="307" r:id="rId18"/>
    <p:sldId id="308" r:id="rId19"/>
    <p:sldId id="309" r:id="rId20"/>
    <p:sldId id="310" r:id="rId21"/>
    <p:sldId id="305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75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58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gs" Target="tags/tag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B02B2E-4413-4A87-A2F9-3AD60D29BD7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24177F-35DA-4608-8B41-BC2203BF20EE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 smtClean="0"/>
            <a:t>Due 10 Days Before</a:t>
          </a:r>
          <a:endParaRPr lang="en-US" dirty="0"/>
        </a:p>
      </dgm:t>
    </dgm:pt>
    <dgm:pt modelId="{5DCEF4DB-74FB-4F14-A9AF-30B4A14FAFF3}" type="parTrans" cxnId="{8372FF7E-FBC1-4BBA-893D-82289E0C29BA}">
      <dgm:prSet/>
      <dgm:spPr/>
      <dgm:t>
        <a:bodyPr/>
        <a:lstStyle/>
        <a:p>
          <a:endParaRPr lang="en-US"/>
        </a:p>
      </dgm:t>
    </dgm:pt>
    <dgm:pt modelId="{3CDA3579-1132-4B53-BE7B-2073664F4DAE}" type="sibTrans" cxnId="{8372FF7E-FBC1-4BBA-893D-82289E0C29BA}">
      <dgm:prSet/>
      <dgm:spPr/>
      <dgm:t>
        <a:bodyPr/>
        <a:lstStyle/>
        <a:p>
          <a:endParaRPr lang="en-US"/>
        </a:p>
      </dgm:t>
    </dgm:pt>
    <dgm:pt modelId="{8AFBE876-0305-4994-9A33-37AFD0EC4C71}">
      <dgm:prSet phldrT="[Text]"/>
      <dgm:spPr>
        <a:solidFill>
          <a:schemeClr val="accent6">
            <a:lumMod val="75000"/>
          </a:schemeClr>
        </a:solidFill>
        <a:ln>
          <a:solidFill>
            <a:schemeClr val="bg1"/>
          </a:solidFill>
        </a:ln>
      </dgm:spPr>
      <dgm:t>
        <a:bodyPr/>
        <a:lstStyle/>
        <a:p>
          <a:pPr algn="ctr"/>
          <a:r>
            <a:rPr lang="en-US" dirty="0" smtClean="0"/>
            <a:t>All Proposals</a:t>
          </a:r>
          <a:endParaRPr lang="en-US" dirty="0"/>
        </a:p>
      </dgm:t>
    </dgm:pt>
    <dgm:pt modelId="{8F762B07-63EE-421B-9F44-16F34DA1D188}" type="parTrans" cxnId="{333B0125-4B7E-4B6A-B768-386672B4178A}">
      <dgm:prSet/>
      <dgm:spPr/>
      <dgm:t>
        <a:bodyPr/>
        <a:lstStyle/>
        <a:p>
          <a:endParaRPr lang="en-US"/>
        </a:p>
      </dgm:t>
    </dgm:pt>
    <dgm:pt modelId="{B4D2A8EF-D0FB-45CA-911B-07E09C2CEB1A}" type="sibTrans" cxnId="{333B0125-4B7E-4B6A-B768-386672B4178A}">
      <dgm:prSet/>
      <dgm:spPr/>
      <dgm:t>
        <a:bodyPr/>
        <a:lstStyle/>
        <a:p>
          <a:endParaRPr lang="en-US"/>
        </a:p>
      </dgm:t>
    </dgm:pt>
    <dgm:pt modelId="{7DE0C4D4-1B81-40EF-B207-CE63B91CB264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 smtClean="0"/>
            <a:t>Due 7 Days Before</a:t>
          </a:r>
          <a:endParaRPr lang="en-US" dirty="0"/>
        </a:p>
      </dgm:t>
    </dgm:pt>
    <dgm:pt modelId="{BEBDABC0-DCB5-4C19-B232-D3F0A984E7CD}" type="parTrans" cxnId="{D970AD53-8310-43CD-9C82-EE838577D55B}">
      <dgm:prSet/>
      <dgm:spPr/>
      <dgm:t>
        <a:bodyPr/>
        <a:lstStyle/>
        <a:p>
          <a:endParaRPr lang="en-US"/>
        </a:p>
      </dgm:t>
    </dgm:pt>
    <dgm:pt modelId="{FD4500CA-FD64-4F6E-AE11-2D6761954B9B}" type="sibTrans" cxnId="{D970AD53-8310-43CD-9C82-EE838577D55B}">
      <dgm:prSet/>
      <dgm:spPr/>
      <dgm:t>
        <a:bodyPr/>
        <a:lstStyle/>
        <a:p>
          <a:endParaRPr lang="en-US"/>
        </a:p>
      </dgm:t>
    </dgm:pt>
    <dgm:pt modelId="{A7B11A75-B997-4547-8D61-A0BC7BEFAAEC}">
      <dgm:prSet phldrT="[Text]"/>
      <dgm:spPr>
        <a:solidFill>
          <a:schemeClr val="accent6">
            <a:lumMod val="75000"/>
          </a:schemeClr>
        </a:solidFill>
        <a:ln>
          <a:solidFill>
            <a:schemeClr val="bg1"/>
          </a:solidFill>
        </a:ln>
      </dgm:spPr>
      <dgm:t>
        <a:bodyPr/>
        <a:lstStyle/>
        <a:p>
          <a:pPr algn="ctr"/>
          <a:r>
            <a:rPr lang="en-US" dirty="0" smtClean="0"/>
            <a:t>Progress Reports</a:t>
          </a:r>
          <a:endParaRPr lang="en-US" dirty="0"/>
        </a:p>
      </dgm:t>
    </dgm:pt>
    <dgm:pt modelId="{E9E8A618-EC48-4748-BA8B-68A7F0F5FE09}" type="parTrans" cxnId="{3748E867-65C7-4308-8E39-B02044817ED6}">
      <dgm:prSet/>
      <dgm:spPr/>
      <dgm:t>
        <a:bodyPr/>
        <a:lstStyle/>
        <a:p>
          <a:endParaRPr lang="en-US"/>
        </a:p>
      </dgm:t>
    </dgm:pt>
    <dgm:pt modelId="{331829ED-DD7A-4602-977D-089064065CF6}" type="sibTrans" cxnId="{3748E867-65C7-4308-8E39-B02044817ED6}">
      <dgm:prSet/>
      <dgm:spPr/>
      <dgm:t>
        <a:bodyPr/>
        <a:lstStyle/>
        <a:p>
          <a:endParaRPr lang="en-US"/>
        </a:p>
      </dgm:t>
    </dgm:pt>
    <dgm:pt modelId="{F46911CF-E160-487F-A12C-5855DFDABFE8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 smtClean="0"/>
            <a:t>Due 3 Days Before</a:t>
          </a:r>
          <a:endParaRPr lang="en-US" dirty="0"/>
        </a:p>
      </dgm:t>
    </dgm:pt>
    <dgm:pt modelId="{82F19171-6FB3-449D-BEA2-C0EF7FE458D8}" type="parTrans" cxnId="{37737CDE-3225-49E1-B181-DB3195F77BDF}">
      <dgm:prSet/>
      <dgm:spPr/>
      <dgm:t>
        <a:bodyPr/>
        <a:lstStyle/>
        <a:p>
          <a:endParaRPr lang="en-US"/>
        </a:p>
      </dgm:t>
    </dgm:pt>
    <dgm:pt modelId="{3B98A0A7-BF39-4AB9-9F48-C0E13661CE19}" type="sibTrans" cxnId="{37737CDE-3225-49E1-B181-DB3195F77BDF}">
      <dgm:prSet/>
      <dgm:spPr/>
      <dgm:t>
        <a:bodyPr/>
        <a:lstStyle/>
        <a:p>
          <a:endParaRPr lang="en-US"/>
        </a:p>
      </dgm:t>
    </dgm:pt>
    <dgm:pt modelId="{FBD41CB5-439E-49EA-8E3D-06BCD81A847E}">
      <dgm:prSet phldrT="[Text]"/>
      <dgm:spPr>
        <a:solidFill>
          <a:schemeClr val="accent6">
            <a:lumMod val="75000"/>
          </a:schemeClr>
        </a:solidFill>
        <a:ln>
          <a:solidFill>
            <a:schemeClr val="bg1"/>
          </a:solidFill>
        </a:ln>
      </dgm:spPr>
      <dgm:t>
        <a:bodyPr/>
        <a:lstStyle/>
        <a:p>
          <a:pPr algn="ctr"/>
          <a:r>
            <a:rPr lang="en-US" dirty="0" smtClean="0"/>
            <a:t>Final Science</a:t>
          </a:r>
          <a:endParaRPr lang="en-US" dirty="0"/>
        </a:p>
      </dgm:t>
    </dgm:pt>
    <dgm:pt modelId="{FD82E10A-D1EF-4AA2-A57B-C6AB1A7E720C}" type="parTrans" cxnId="{D20A9B64-DDB1-4170-94D3-1C781B160034}">
      <dgm:prSet/>
      <dgm:spPr/>
      <dgm:t>
        <a:bodyPr/>
        <a:lstStyle/>
        <a:p>
          <a:endParaRPr lang="en-US"/>
        </a:p>
      </dgm:t>
    </dgm:pt>
    <dgm:pt modelId="{86FE012F-B469-4CF2-AAA6-C91EFEC923B0}" type="sibTrans" cxnId="{D20A9B64-DDB1-4170-94D3-1C781B160034}">
      <dgm:prSet/>
      <dgm:spPr/>
      <dgm:t>
        <a:bodyPr/>
        <a:lstStyle/>
        <a:p>
          <a:endParaRPr lang="en-US"/>
        </a:p>
      </dgm:t>
    </dgm:pt>
    <dgm:pt modelId="{663850A0-DC25-4D61-B0AB-E99F60C54048}" type="pres">
      <dgm:prSet presAssocID="{82B02B2E-4413-4A87-A2F9-3AD60D29BD7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B5438E7-D5C5-4BBD-8FF8-7FAFE309235A}" type="pres">
      <dgm:prSet presAssocID="{EC24177F-35DA-4608-8B41-BC2203BF20EE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11BD1E-3FA3-44E2-B286-50D25648B32D}" type="pres">
      <dgm:prSet presAssocID="{EC24177F-35DA-4608-8B41-BC2203BF20EE}" presName="childText1" presStyleLbl="solidAlignAcc1" presStyleIdx="0" presStyleCnt="3" custScaleX="99838" custScaleY="39145" custLinFactNeighborY="-335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582419-9FAD-497B-A3D2-083A284D3C3D}" type="pres">
      <dgm:prSet presAssocID="{7DE0C4D4-1B81-40EF-B207-CE63B91CB264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BE4B23-693B-4DA5-A6F6-13FD68906803}" type="pres">
      <dgm:prSet presAssocID="{7DE0C4D4-1B81-40EF-B207-CE63B91CB264}" presName="childText2" presStyleLbl="solidAlignAcc1" presStyleIdx="1" presStyleCnt="3" custScaleX="99838" custScaleY="39145" custLinFactNeighborY="-334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D4F870-D459-440F-9C47-A52BA6A042E7}" type="pres">
      <dgm:prSet presAssocID="{F46911CF-E160-487F-A12C-5855DFDABFE8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FBB7EE-C322-4D1B-A17A-6260429B562B}" type="pres">
      <dgm:prSet presAssocID="{F46911CF-E160-487F-A12C-5855DFDABFE8}" presName="childText3" presStyleLbl="solidAlignAcc1" presStyleIdx="2" presStyleCnt="3" custScaleX="99838" custScaleY="39726" custLinFactNeighborY="-330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D8535C-B37F-4D11-9A50-75F3DA17C36B}" type="presOf" srcId="{82B02B2E-4413-4A87-A2F9-3AD60D29BD73}" destId="{663850A0-DC25-4D61-B0AB-E99F60C54048}" srcOrd="0" destOrd="0" presId="urn:microsoft.com/office/officeart/2009/3/layout/IncreasingArrowsProcess"/>
    <dgm:cxn modelId="{3748E867-65C7-4308-8E39-B02044817ED6}" srcId="{7DE0C4D4-1B81-40EF-B207-CE63B91CB264}" destId="{A7B11A75-B997-4547-8D61-A0BC7BEFAAEC}" srcOrd="0" destOrd="0" parTransId="{E9E8A618-EC48-4748-BA8B-68A7F0F5FE09}" sibTransId="{331829ED-DD7A-4602-977D-089064065CF6}"/>
    <dgm:cxn modelId="{8372FF7E-FBC1-4BBA-893D-82289E0C29BA}" srcId="{82B02B2E-4413-4A87-A2F9-3AD60D29BD73}" destId="{EC24177F-35DA-4608-8B41-BC2203BF20EE}" srcOrd="0" destOrd="0" parTransId="{5DCEF4DB-74FB-4F14-A9AF-30B4A14FAFF3}" sibTransId="{3CDA3579-1132-4B53-BE7B-2073664F4DAE}"/>
    <dgm:cxn modelId="{2E67F069-B091-4659-BFF5-9A94EBDB096C}" type="presOf" srcId="{F46911CF-E160-487F-A12C-5855DFDABFE8}" destId="{E1D4F870-D459-440F-9C47-A52BA6A042E7}" srcOrd="0" destOrd="0" presId="urn:microsoft.com/office/officeart/2009/3/layout/IncreasingArrowsProcess"/>
    <dgm:cxn modelId="{A2655F16-7875-435A-B0B1-749BDDDF8B92}" type="presOf" srcId="{8AFBE876-0305-4994-9A33-37AFD0EC4C71}" destId="{F311BD1E-3FA3-44E2-B286-50D25648B32D}" srcOrd="0" destOrd="0" presId="urn:microsoft.com/office/officeart/2009/3/layout/IncreasingArrowsProcess"/>
    <dgm:cxn modelId="{7A436672-55AC-48D3-9968-EE7C43E074EC}" type="presOf" srcId="{FBD41CB5-439E-49EA-8E3D-06BCD81A847E}" destId="{74FBB7EE-C322-4D1B-A17A-6260429B562B}" srcOrd="0" destOrd="0" presId="urn:microsoft.com/office/officeart/2009/3/layout/IncreasingArrowsProcess"/>
    <dgm:cxn modelId="{333B0125-4B7E-4B6A-B768-386672B4178A}" srcId="{EC24177F-35DA-4608-8B41-BC2203BF20EE}" destId="{8AFBE876-0305-4994-9A33-37AFD0EC4C71}" srcOrd="0" destOrd="0" parTransId="{8F762B07-63EE-421B-9F44-16F34DA1D188}" sibTransId="{B4D2A8EF-D0FB-45CA-911B-07E09C2CEB1A}"/>
    <dgm:cxn modelId="{58881618-19E6-4E59-BFF8-3CDEB78B7728}" type="presOf" srcId="{7DE0C4D4-1B81-40EF-B207-CE63B91CB264}" destId="{F0582419-9FAD-497B-A3D2-083A284D3C3D}" srcOrd="0" destOrd="0" presId="urn:microsoft.com/office/officeart/2009/3/layout/IncreasingArrowsProcess"/>
    <dgm:cxn modelId="{87BC3905-CFFE-4DCC-99C6-C1E8BA971F53}" type="presOf" srcId="{EC24177F-35DA-4608-8B41-BC2203BF20EE}" destId="{8B5438E7-D5C5-4BBD-8FF8-7FAFE309235A}" srcOrd="0" destOrd="0" presId="urn:microsoft.com/office/officeart/2009/3/layout/IncreasingArrowsProcess"/>
    <dgm:cxn modelId="{37737CDE-3225-49E1-B181-DB3195F77BDF}" srcId="{82B02B2E-4413-4A87-A2F9-3AD60D29BD73}" destId="{F46911CF-E160-487F-A12C-5855DFDABFE8}" srcOrd="2" destOrd="0" parTransId="{82F19171-6FB3-449D-BEA2-C0EF7FE458D8}" sibTransId="{3B98A0A7-BF39-4AB9-9F48-C0E13661CE19}"/>
    <dgm:cxn modelId="{5007BF2B-7DF4-4F34-84B7-AC0C0A8AD19F}" type="presOf" srcId="{A7B11A75-B997-4547-8D61-A0BC7BEFAAEC}" destId="{E1BE4B23-693B-4DA5-A6F6-13FD68906803}" srcOrd="0" destOrd="0" presId="urn:microsoft.com/office/officeart/2009/3/layout/IncreasingArrowsProcess"/>
    <dgm:cxn modelId="{D970AD53-8310-43CD-9C82-EE838577D55B}" srcId="{82B02B2E-4413-4A87-A2F9-3AD60D29BD73}" destId="{7DE0C4D4-1B81-40EF-B207-CE63B91CB264}" srcOrd="1" destOrd="0" parTransId="{BEBDABC0-DCB5-4C19-B232-D3F0A984E7CD}" sibTransId="{FD4500CA-FD64-4F6E-AE11-2D6761954B9B}"/>
    <dgm:cxn modelId="{D20A9B64-DDB1-4170-94D3-1C781B160034}" srcId="{F46911CF-E160-487F-A12C-5855DFDABFE8}" destId="{FBD41CB5-439E-49EA-8E3D-06BCD81A847E}" srcOrd="0" destOrd="0" parTransId="{FD82E10A-D1EF-4AA2-A57B-C6AB1A7E720C}" sibTransId="{86FE012F-B469-4CF2-AAA6-C91EFEC923B0}"/>
    <dgm:cxn modelId="{B3956C84-88D0-431E-B6D6-18A5E458FF87}" type="presParOf" srcId="{663850A0-DC25-4D61-B0AB-E99F60C54048}" destId="{8B5438E7-D5C5-4BBD-8FF8-7FAFE309235A}" srcOrd="0" destOrd="0" presId="urn:microsoft.com/office/officeart/2009/3/layout/IncreasingArrowsProcess"/>
    <dgm:cxn modelId="{126B4CEB-1BFD-4E28-84E0-4ABE4C7A4A99}" type="presParOf" srcId="{663850A0-DC25-4D61-B0AB-E99F60C54048}" destId="{F311BD1E-3FA3-44E2-B286-50D25648B32D}" srcOrd="1" destOrd="0" presId="urn:microsoft.com/office/officeart/2009/3/layout/IncreasingArrowsProcess"/>
    <dgm:cxn modelId="{63D94C6B-084D-4EFB-A5CA-541DDD9C5622}" type="presParOf" srcId="{663850A0-DC25-4D61-B0AB-E99F60C54048}" destId="{F0582419-9FAD-497B-A3D2-083A284D3C3D}" srcOrd="2" destOrd="0" presId="urn:microsoft.com/office/officeart/2009/3/layout/IncreasingArrowsProcess"/>
    <dgm:cxn modelId="{420DA7A7-5B59-4388-A618-2E5E008CFF49}" type="presParOf" srcId="{663850A0-DC25-4D61-B0AB-E99F60C54048}" destId="{E1BE4B23-693B-4DA5-A6F6-13FD68906803}" srcOrd="3" destOrd="0" presId="urn:microsoft.com/office/officeart/2009/3/layout/IncreasingArrowsProcess"/>
    <dgm:cxn modelId="{5EB32F2C-39D1-40C0-A8BB-6DF870E99537}" type="presParOf" srcId="{663850A0-DC25-4D61-B0AB-E99F60C54048}" destId="{E1D4F870-D459-440F-9C47-A52BA6A042E7}" srcOrd="4" destOrd="0" presId="urn:microsoft.com/office/officeart/2009/3/layout/IncreasingArrowsProcess"/>
    <dgm:cxn modelId="{475D376A-C024-4B18-8568-31007A3FA08A}" type="presParOf" srcId="{663850A0-DC25-4D61-B0AB-E99F60C54048}" destId="{74FBB7EE-C322-4D1B-A17A-6260429B562B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438E7-D5C5-4BBD-8FF8-7FAFE309235A}">
      <dsp:nvSpPr>
        <dsp:cNvPr id="0" name=""/>
        <dsp:cNvSpPr/>
      </dsp:nvSpPr>
      <dsp:spPr>
        <a:xfrm>
          <a:off x="2368133" y="208534"/>
          <a:ext cx="4874457" cy="709906"/>
        </a:xfrm>
        <a:prstGeom prst="rightArrow">
          <a:avLst>
            <a:gd name="adj1" fmla="val 50000"/>
            <a:gd name="adj2" fmla="val 50000"/>
          </a:avLst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2698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Due 10 Days Before</a:t>
          </a:r>
          <a:endParaRPr lang="en-US" sz="1300" kern="1200" dirty="0"/>
        </a:p>
      </dsp:txBody>
      <dsp:txXfrm>
        <a:off x="2368133" y="386011"/>
        <a:ext cx="4696981" cy="354953"/>
      </dsp:txXfrm>
    </dsp:sp>
    <dsp:sp modelId="{F311BD1E-3FA3-44E2-B286-50D25648B32D}">
      <dsp:nvSpPr>
        <dsp:cNvPr id="0" name=""/>
        <dsp:cNvSpPr/>
      </dsp:nvSpPr>
      <dsp:spPr>
        <a:xfrm>
          <a:off x="2369349" y="713765"/>
          <a:ext cx="1498900" cy="535324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All Proposals</a:t>
          </a:r>
          <a:endParaRPr lang="en-US" sz="1300" kern="1200" dirty="0"/>
        </a:p>
      </dsp:txBody>
      <dsp:txXfrm>
        <a:off x="2369349" y="713765"/>
        <a:ext cx="1498900" cy="535324"/>
      </dsp:txXfrm>
    </dsp:sp>
    <dsp:sp modelId="{F0582419-9FAD-497B-A3D2-083A284D3C3D}">
      <dsp:nvSpPr>
        <dsp:cNvPr id="0" name=""/>
        <dsp:cNvSpPr/>
      </dsp:nvSpPr>
      <dsp:spPr>
        <a:xfrm>
          <a:off x="3869466" y="445170"/>
          <a:ext cx="3373124" cy="709906"/>
        </a:xfrm>
        <a:prstGeom prst="rightArrow">
          <a:avLst>
            <a:gd name="adj1" fmla="val 50000"/>
            <a:gd name="adj2" fmla="val 50000"/>
          </a:avLst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2698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Due 7 Days Before</a:t>
          </a:r>
          <a:endParaRPr lang="en-US" sz="1300" kern="1200" dirty="0"/>
        </a:p>
      </dsp:txBody>
      <dsp:txXfrm>
        <a:off x="3869466" y="622647"/>
        <a:ext cx="3195648" cy="354953"/>
      </dsp:txXfrm>
    </dsp:sp>
    <dsp:sp modelId="{E1BE4B23-693B-4DA5-A6F6-13FD68906803}">
      <dsp:nvSpPr>
        <dsp:cNvPr id="0" name=""/>
        <dsp:cNvSpPr/>
      </dsp:nvSpPr>
      <dsp:spPr>
        <a:xfrm>
          <a:off x="3870682" y="951686"/>
          <a:ext cx="1498900" cy="535324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Progress Reports</a:t>
          </a:r>
          <a:endParaRPr lang="en-US" sz="1300" kern="1200" dirty="0"/>
        </a:p>
      </dsp:txBody>
      <dsp:txXfrm>
        <a:off x="3870682" y="951686"/>
        <a:ext cx="1498900" cy="535324"/>
      </dsp:txXfrm>
    </dsp:sp>
    <dsp:sp modelId="{E1D4F870-D459-440F-9C47-A52BA6A042E7}">
      <dsp:nvSpPr>
        <dsp:cNvPr id="0" name=""/>
        <dsp:cNvSpPr/>
      </dsp:nvSpPr>
      <dsp:spPr>
        <a:xfrm>
          <a:off x="5370799" y="681805"/>
          <a:ext cx="1871791" cy="709906"/>
        </a:xfrm>
        <a:prstGeom prst="rightArrow">
          <a:avLst>
            <a:gd name="adj1" fmla="val 50000"/>
            <a:gd name="adj2" fmla="val 50000"/>
          </a:avLst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254000" bIns="112698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Due 3 Days Before</a:t>
          </a:r>
          <a:endParaRPr lang="en-US" sz="1300" kern="1200" dirty="0"/>
        </a:p>
      </dsp:txBody>
      <dsp:txXfrm>
        <a:off x="5370799" y="859282"/>
        <a:ext cx="1694315" cy="354953"/>
      </dsp:txXfrm>
    </dsp:sp>
    <dsp:sp modelId="{74FBB7EE-C322-4D1B-A17A-6260429B562B}">
      <dsp:nvSpPr>
        <dsp:cNvPr id="0" name=""/>
        <dsp:cNvSpPr/>
      </dsp:nvSpPr>
      <dsp:spPr>
        <a:xfrm>
          <a:off x="5372015" y="1189601"/>
          <a:ext cx="1498900" cy="535318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Final Science</a:t>
          </a:r>
          <a:endParaRPr lang="en-US" sz="1300" kern="1200" dirty="0"/>
        </a:p>
      </dsp:txBody>
      <dsp:txXfrm>
        <a:off x="5372015" y="1189601"/>
        <a:ext cx="1498900" cy="535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0901D-AC96-4A94-9749-79096D29E100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84DA09-5E98-4D79-96F2-54E9EBDE4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51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4DA09-5E98-4D79-96F2-54E9EBDE45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38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4DA09-5E98-4D79-96F2-54E9EBDE458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59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4DA09-5E98-4D79-96F2-54E9EBDE458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50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4DA09-5E98-4D79-96F2-54E9EBDE458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222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4DA09-5E98-4D79-96F2-54E9EBDE458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80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4DA09-5E98-4D79-96F2-54E9EBDE45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46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4DA09-5E98-4D79-96F2-54E9EBDE45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03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4DA09-5E98-4D79-96F2-54E9EBDE45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31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4DA09-5E98-4D79-96F2-54E9EBDE458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06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4DA09-5E98-4D79-96F2-54E9EBDE458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72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Deadlines</a:t>
            </a:r>
            <a:r>
              <a:rPr lang="en-US" b="0" baseline="0" dirty="0" smtClean="0"/>
              <a:t> will become critical.   When we remove self submit then SPA could bottleneck if we receive a lot of proposals at the last minute.     Especially the first time around because reviews will take longer as we will be reviewing the entire proposal and all attachments.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A7F34-011B-43BC-B1A8-0242F39B44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93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4DA09-5E98-4D79-96F2-54E9EBDE458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56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aren’t we waiting?</a:t>
            </a:r>
            <a:r>
              <a:rPr lang="en-US" baseline="0" dirty="0" smtClean="0"/>
              <a:t>    We will begin designing the new system in June.   That design includes a lot of workflow development so we want to have our process in place so that we can </a:t>
            </a:r>
          </a:p>
          <a:p>
            <a:r>
              <a:rPr lang="en-US" baseline="0" dirty="0" smtClean="0"/>
              <a:t>work on designing it correctly in the new system.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4DA09-5E98-4D79-96F2-54E9EBDE458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97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0" y="0"/>
            <a:ext cx="8305800" cy="1470025"/>
          </a:xfrm>
        </p:spPr>
        <p:txBody>
          <a:bodyPr>
            <a:noAutofit/>
          </a:bodyPr>
          <a:lstStyle>
            <a:lvl1pPr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200400"/>
            <a:ext cx="78943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C9F5-DC32-1847-B419-9EDD7F098AEC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6438-34F9-4B41-86B1-3F8CC7AD5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9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F55B0-4856-426F-B788-6B5BB1868107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248D-BF84-4EE4-988B-A4CF1FE09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F55B0-4856-426F-B788-6B5BB1868107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248D-BF84-4EE4-988B-A4CF1FE09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09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F55B0-4856-426F-B788-6B5BB1868107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248D-BF84-4EE4-988B-A4CF1FE09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90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71606-FF99-4275-AF81-456DCE9C16AF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88F0-534F-410E-90DC-63803B2E3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44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F55B-DD56-4B8F-A77C-71BEFD671C8C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9D38-11F8-4987-918E-ADB07B9CC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86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F55B-DD56-4B8F-A77C-71BEFD671C8C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9D38-11F8-4987-918E-ADB07B9CC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41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F55B-DD56-4B8F-A77C-71BEFD671C8C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9D38-11F8-4987-918E-ADB07B9CC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30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F55B-DD56-4B8F-A77C-71BEFD671C8C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9D38-11F8-4987-918E-ADB07B9CC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08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EF55B-DD56-4B8F-A77C-71BEFD671C8C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9D38-11F8-4987-918E-ADB07B9CC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152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340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16025"/>
            <a:ext cx="5486400" cy="4117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9007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335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>
            <a:noAutofit/>
          </a:bodyPr>
          <a:lstStyle>
            <a:lvl1pPr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200400"/>
            <a:ext cx="78943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C9F5-DC32-1847-B419-9EDD7F098AEC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6438-34F9-4B41-86B1-3F8CC7AD5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288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3844-A7FF-49B4-957C-F467D9E4D4C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165D-BBEB-4651-9E1E-464E1FD96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180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3844-A7FF-49B4-957C-F467D9E4D4C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165D-BBEB-4651-9E1E-464E1FD96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990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3844-A7FF-49B4-957C-F467D9E4D4C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165D-BBEB-4651-9E1E-464E1FD96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176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3844-A7FF-49B4-957C-F467D9E4D4C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165D-BBEB-4651-9E1E-464E1FD96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408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3844-A7FF-49B4-957C-F467D9E4D4C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165D-BBEB-4651-9E1E-464E1FD96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783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3844-A7FF-49B4-957C-F467D9E4D4C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165D-BBEB-4651-9E1E-464E1FD96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29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3844-A7FF-49B4-957C-F467D9E4D4C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165D-BBEB-4651-9E1E-464E1FD96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522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3844-A7FF-49B4-957C-F467D9E4D4C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165D-BBEB-4651-9E1E-464E1FD96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371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3844-A7FF-49B4-957C-F467D9E4D4C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165D-BBEB-4651-9E1E-464E1FD96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824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3844-A7FF-49B4-957C-F467D9E4D4C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0165D-BBEB-4651-9E1E-464E1FD96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01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F55B0-4856-426F-B788-6B5BB1868107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248D-BF84-4EE4-988B-A4CF1FE09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89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5160-09BB-4151-B387-8C301E7322FA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364F-1E57-4F67-80CB-AC39547AE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451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5160-09BB-4151-B387-8C301E7322FA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364F-1E57-4F67-80CB-AC39547AE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62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5160-09BB-4151-B387-8C301E7322FA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364F-1E57-4F67-80CB-AC39547AE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11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5160-09BB-4151-B387-8C301E7322FA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364F-1E57-4F67-80CB-AC39547AE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202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5160-09BB-4151-B387-8C301E7322FA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364F-1E57-4F67-80CB-AC39547AE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531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5160-09BB-4151-B387-8C301E7322FA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364F-1E57-4F67-80CB-AC39547AE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406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5160-09BB-4151-B387-8C301E7322FA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364F-1E57-4F67-80CB-AC39547AE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267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5160-09BB-4151-B387-8C301E7322FA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364F-1E57-4F67-80CB-AC39547AE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434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5160-09BB-4151-B387-8C301E7322FA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364F-1E57-4F67-80CB-AC39547AE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594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5160-09BB-4151-B387-8C301E7322FA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E364F-1E57-4F67-80CB-AC39547AE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7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v"/>
              <a:defRPr/>
            </a:lvl1pPr>
            <a:lvl3pPr marL="1143000" indent="-228600">
              <a:buFont typeface="Wingdings" panose="05000000000000000000" pitchFamily="2" charset="2"/>
              <a:buChar char="v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F55B0-4856-426F-B788-6B5BB1868107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248D-BF84-4EE4-988B-A4CF1FE09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442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71606-FF99-4275-AF81-456DCE9C16A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88F0-534F-410E-90DC-63803B2E3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31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F55B0-4856-426F-B788-6B5BB1868107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248D-BF84-4EE4-988B-A4CF1FE09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2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F55B0-4856-426F-B788-6B5BB1868107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248D-BF84-4EE4-988B-A4CF1FE09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2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F55B0-4856-426F-B788-6B5BB1868107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248D-BF84-4EE4-988B-A4CF1FE09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1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F55B0-4856-426F-B788-6B5BB1868107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248D-BF84-4EE4-988B-A4CF1FE09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4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F55B0-4856-426F-B788-6B5BB1868107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248D-BF84-4EE4-988B-A4CF1FE09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0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6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3C9F5-DC32-1847-B419-9EDD7F098AEC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E6438-34F9-4B41-86B1-3F8CC7AD5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8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dobe Garamond Pro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3200" kern="1200">
          <a:solidFill>
            <a:schemeClr val="tx1"/>
          </a:solidFill>
          <a:latin typeface="Univers 45 Ligh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Univers 45 Ligh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Univers 45 Ligh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3C9F5-DC32-1847-B419-9EDD7F098AEC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E6438-34F9-4B41-86B1-3F8CC7AD5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2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dobe Garamond Pro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3200" kern="1200">
          <a:solidFill>
            <a:schemeClr val="tx1"/>
          </a:solidFill>
          <a:latin typeface="Univers 45 Ligh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Univers 45 Ligh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Univers 45 Ligh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F55B0-4856-426F-B788-6B5BB1868107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1248D-BF84-4EE4-988B-A4CF1FE09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dobe Garamond Pro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Univers 45 Ligh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Univers 45 Ligh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Univers 45 Ligh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71606-FF99-4275-AF81-456DCE9C16AF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B88F0-534F-410E-90DC-63803B2E3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91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dobe Garamond Pro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3200" kern="1200">
          <a:solidFill>
            <a:schemeClr val="tx1"/>
          </a:solidFill>
          <a:latin typeface="Univers 45 Ligh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Univers 45 Ligh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Univers 45 Ligh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2225" y="152400"/>
            <a:ext cx="873955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EF55B-DD56-4B8F-A77C-71BEFD671C8C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59D38-11F8-4987-918E-ADB07B9CC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dobe Garamond Pro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3200" kern="1200">
          <a:solidFill>
            <a:schemeClr val="tx1"/>
          </a:solidFill>
          <a:latin typeface="Univers 45 Ligh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Univers 45 Ligh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Univers 45 Ligh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F3844-A7FF-49B4-957C-F467D9E4D4C3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0165D-BBEB-4651-9E1E-464E1FD96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3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dobe Garamond Pro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Univers 45 Ligh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Univers 45 Ligh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Univers 45 Ligh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600200"/>
          </a:xfrm>
          <a:prstGeom prst="rect">
            <a:avLst/>
          </a:prstGeom>
          <a:gradFill flip="none" rotWithShape="1">
            <a:gsLst>
              <a:gs pos="0">
                <a:srgbClr val="BD4F19">
                  <a:shade val="30000"/>
                  <a:satMod val="115000"/>
                </a:srgbClr>
              </a:gs>
              <a:gs pos="50000">
                <a:srgbClr val="BD4F19">
                  <a:shade val="67500"/>
                  <a:satMod val="115000"/>
                </a:srgbClr>
              </a:gs>
              <a:gs pos="100000">
                <a:srgbClr val="BD4F19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95160-09BB-4151-B387-8C301E7322FA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E364F-1E57-4F67-80CB-AC39547AE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7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dobe Garamond Pro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3200" kern="1200">
          <a:solidFill>
            <a:schemeClr val="tx1"/>
          </a:solidFill>
          <a:latin typeface="Univers 45 Ligh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Univers 45 Ligh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Univers 45 Ligh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71606-FF99-4275-AF81-456DCE9C16A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B88F0-534F-410E-90DC-63803B2E3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816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dobe Garamond Pro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3200" kern="1200">
          <a:solidFill>
            <a:schemeClr val="tx1"/>
          </a:solidFill>
          <a:latin typeface="Univers 45 Ligh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Univers 45 Ligh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Univers 45 Ligh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Univers 45 Ligh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7162800" cy="1470025"/>
          </a:xfrm>
        </p:spPr>
        <p:txBody>
          <a:bodyPr/>
          <a:lstStyle/>
          <a:p>
            <a:r>
              <a:rPr lang="en-US" dirty="0" smtClean="0"/>
              <a:t>Federal Proposal Submission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667000"/>
            <a:ext cx="7239000" cy="1981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Kathleen M. Kreidler</a:t>
            </a:r>
          </a:p>
          <a:p>
            <a:r>
              <a:rPr lang="en-US" i="1" dirty="0" smtClean="0"/>
              <a:t>Associate Vice President</a:t>
            </a:r>
          </a:p>
          <a:p>
            <a:endParaRPr lang="en-US" i="1" dirty="0" smtClean="0"/>
          </a:p>
          <a:p>
            <a:r>
              <a:rPr lang="en-US" dirty="0" smtClean="0"/>
              <a:t>Carmen Martinez</a:t>
            </a:r>
          </a:p>
          <a:p>
            <a:r>
              <a:rPr lang="en-US" i="1" dirty="0" smtClean="0"/>
              <a:t>Director, Grants &amp; Contracts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7871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Schedule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95400" y="1828800"/>
            <a:ext cx="6651171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47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Schedule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47718" y="2362200"/>
            <a:ext cx="6048564" cy="209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6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Schedule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7800" y="1371600"/>
            <a:ext cx="5981700" cy="455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52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Schedule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86285" y="1752600"/>
            <a:ext cx="5481315" cy="411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14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How you can prepare	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Meet with your faculty to discuss upcoming submissions</a:t>
            </a:r>
          </a:p>
          <a:p>
            <a:pPr>
              <a:buFontTx/>
              <a:buChar char="-"/>
            </a:pPr>
            <a:r>
              <a:rPr lang="en-US" sz="2800" dirty="0" smtClean="0"/>
              <a:t>Prioritize applications</a:t>
            </a:r>
          </a:p>
          <a:p>
            <a:pPr>
              <a:buFontTx/>
              <a:buChar char="-"/>
            </a:pPr>
            <a:r>
              <a:rPr lang="en-US" sz="2800" dirty="0"/>
              <a:t>Establish internal deadlines</a:t>
            </a:r>
          </a:p>
          <a:p>
            <a:pPr>
              <a:buFontTx/>
              <a:buChar char="-"/>
            </a:pPr>
            <a:r>
              <a:rPr lang="en-US" sz="2800" dirty="0" smtClean="0"/>
              <a:t>Gather documentation early</a:t>
            </a:r>
          </a:p>
          <a:p>
            <a:pPr>
              <a:buFontTx/>
              <a:buChar char="-"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Ask for HELP!</a:t>
            </a:r>
            <a:br>
              <a:rPr lang="en-US" sz="2800" dirty="0" smtClean="0"/>
            </a:br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838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Sponsors Changing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Federal sponsors are enforcing their rules:</a:t>
            </a:r>
          </a:p>
          <a:p>
            <a:r>
              <a:rPr lang="en-US" dirty="0" smtClean="0"/>
              <a:t>  </a:t>
            </a:r>
            <a:r>
              <a:rPr lang="en-US" u="sng" dirty="0" smtClean="0"/>
              <a:t>NIH – Application Withdrawal Letters</a:t>
            </a:r>
          </a:p>
          <a:p>
            <a:pPr lvl="1"/>
            <a:r>
              <a:rPr lang="en-US" sz="2400" dirty="0" smtClean="0"/>
              <a:t>In FY18 YTD – SPA has received 31 notices of application withdrawal</a:t>
            </a:r>
          </a:p>
          <a:p>
            <a:pPr lvl="1"/>
            <a:r>
              <a:rPr lang="en-US" sz="2400" dirty="0" smtClean="0"/>
              <a:t>Across </a:t>
            </a:r>
            <a:r>
              <a:rPr lang="en-US" sz="2400" dirty="0"/>
              <a:t>all schools and many departments</a:t>
            </a:r>
            <a:endParaRPr lang="en-US" sz="2400" dirty="0" smtClean="0"/>
          </a:p>
          <a:p>
            <a:pPr lvl="2"/>
            <a:r>
              <a:rPr lang="en-US" dirty="0"/>
              <a:t> </a:t>
            </a:r>
            <a:r>
              <a:rPr lang="en-US" dirty="0" smtClean="0"/>
              <a:t>5% of our federal proposals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totaling $40 million requested budgets 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77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Sponsors Changing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Reasons for Withdrawals:</a:t>
            </a:r>
          </a:p>
          <a:p>
            <a:pPr lvl="0"/>
            <a:r>
              <a:rPr lang="en-US" sz="2400" dirty="0"/>
              <a:t>Adding non-compliant/unallowable appendix </a:t>
            </a:r>
            <a:r>
              <a:rPr lang="en-US" sz="2400" dirty="0" smtClean="0"/>
              <a:t>material (2)</a:t>
            </a:r>
            <a:endParaRPr lang="en-US" sz="2400" dirty="0"/>
          </a:p>
          <a:p>
            <a:pPr lvl="0"/>
            <a:r>
              <a:rPr lang="en-US" sz="2400" dirty="0"/>
              <a:t>Missing required </a:t>
            </a:r>
            <a:r>
              <a:rPr lang="en-US" sz="2400" dirty="0" smtClean="0"/>
              <a:t>attachments  (5)</a:t>
            </a:r>
          </a:p>
          <a:p>
            <a:pPr lvl="0"/>
            <a:r>
              <a:rPr lang="en-US" sz="2400" dirty="0" smtClean="0"/>
              <a:t>Missing appendix material (1)</a:t>
            </a:r>
            <a:endParaRPr lang="en-US" sz="2400" dirty="0"/>
          </a:p>
          <a:p>
            <a:pPr lvl="0"/>
            <a:r>
              <a:rPr lang="en-US" sz="2400" dirty="0"/>
              <a:t>Incorrect/unallowable </a:t>
            </a:r>
            <a:r>
              <a:rPr lang="en-US" sz="2400" dirty="0" smtClean="0"/>
              <a:t>attachments  (1)</a:t>
            </a:r>
            <a:endParaRPr lang="en-US" sz="2400" dirty="0"/>
          </a:p>
          <a:p>
            <a:pPr lvl="0"/>
            <a:r>
              <a:rPr lang="en-US" sz="2400" dirty="0"/>
              <a:t>Submitting under the wrong </a:t>
            </a:r>
            <a:r>
              <a:rPr lang="en-US" sz="2400" dirty="0" smtClean="0"/>
              <a:t>RFA (5)</a:t>
            </a:r>
            <a:endParaRPr lang="en-US" sz="2400" dirty="0"/>
          </a:p>
          <a:p>
            <a:pPr lvl="0"/>
            <a:r>
              <a:rPr lang="en-US" sz="2400" dirty="0"/>
              <a:t>Non-responsive </a:t>
            </a:r>
            <a:r>
              <a:rPr lang="en-US" sz="2400" dirty="0" smtClean="0"/>
              <a:t>to RFA (</a:t>
            </a:r>
            <a:r>
              <a:rPr lang="en-US" sz="2400" dirty="0"/>
              <a:t>did not address priority area</a:t>
            </a:r>
            <a:r>
              <a:rPr lang="en-US" sz="2400" dirty="0" smtClean="0"/>
              <a:t>)  (2)</a:t>
            </a:r>
            <a:endParaRPr lang="en-US" sz="2400" dirty="0"/>
          </a:p>
          <a:p>
            <a:pPr lvl="0"/>
            <a:r>
              <a:rPr lang="en-US" sz="2400" dirty="0" smtClean="0"/>
              <a:t>Missing eligibility letter (1)</a:t>
            </a:r>
            <a:endParaRPr lang="en-US" sz="24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1257300" lvl="2" indent="-3429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45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Sponsors Changing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221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Reasons for Withdrawals:</a:t>
            </a:r>
          </a:p>
          <a:p>
            <a:pPr lvl="0"/>
            <a:r>
              <a:rPr lang="en-US" sz="2400" dirty="0" smtClean="0"/>
              <a:t>Same </a:t>
            </a:r>
            <a:r>
              <a:rPr lang="en-US" sz="2400" dirty="0"/>
              <a:t>proposal submitted more than </a:t>
            </a:r>
            <a:r>
              <a:rPr lang="en-US" sz="2400" dirty="0" smtClean="0"/>
              <a:t>once (3)</a:t>
            </a:r>
            <a:endParaRPr lang="en-US" sz="2400" dirty="0"/>
          </a:p>
          <a:p>
            <a:pPr lvl="0"/>
            <a:r>
              <a:rPr lang="en-US" sz="2400" dirty="0"/>
              <a:t>Non-compliant budget </a:t>
            </a:r>
            <a:r>
              <a:rPr lang="en-US" sz="2400" dirty="0" smtClean="0"/>
              <a:t> (1)</a:t>
            </a:r>
            <a:endParaRPr lang="en-US" sz="2400" dirty="0"/>
          </a:p>
          <a:p>
            <a:pPr lvl="0"/>
            <a:r>
              <a:rPr lang="en-US" sz="2400" dirty="0"/>
              <a:t>Application breached required anonymity of </a:t>
            </a:r>
            <a:r>
              <a:rPr lang="en-US" sz="2400" dirty="0" smtClean="0"/>
              <a:t>applicant (1)</a:t>
            </a:r>
            <a:endParaRPr lang="en-US" sz="2400" dirty="0"/>
          </a:p>
          <a:p>
            <a:pPr lvl="0"/>
            <a:r>
              <a:rPr lang="en-US" sz="2400" dirty="0"/>
              <a:t>Second </a:t>
            </a:r>
            <a:r>
              <a:rPr lang="en-US" sz="2400" dirty="0" smtClean="0"/>
              <a:t>Resubmission (1)</a:t>
            </a:r>
            <a:endParaRPr lang="en-US" sz="2400" dirty="0"/>
          </a:p>
          <a:p>
            <a:pPr lvl="0"/>
            <a:r>
              <a:rPr lang="en-US" sz="2400" dirty="0"/>
              <a:t>Late - submitted after 5:00PM </a:t>
            </a:r>
            <a:r>
              <a:rPr lang="en-US" sz="2400" dirty="0" smtClean="0"/>
              <a:t>deadline  (4)</a:t>
            </a:r>
          </a:p>
          <a:p>
            <a:pPr lvl="0"/>
            <a:r>
              <a:rPr lang="en-US" sz="2400" dirty="0" smtClean="0"/>
              <a:t>Non compliant (3)	</a:t>
            </a:r>
          </a:p>
          <a:p>
            <a:pPr lvl="1"/>
            <a:r>
              <a:rPr lang="en-US" sz="2000" dirty="0" smtClean="0"/>
              <a:t>FDA documentation for IND</a:t>
            </a:r>
          </a:p>
          <a:p>
            <a:pPr lvl="1"/>
            <a:r>
              <a:rPr lang="en-US" sz="2000" dirty="0" smtClean="0"/>
              <a:t>Submitted animal model not allowed under RFA</a:t>
            </a:r>
          </a:p>
          <a:p>
            <a:pPr lvl="1"/>
            <a:r>
              <a:rPr lang="en-US" sz="2000" dirty="0" smtClean="0"/>
              <a:t>Included unallowable preliminary data</a:t>
            </a:r>
            <a:endParaRPr lang="en-US" sz="20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1257300" lvl="2" indent="-3429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53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Sponsors Changing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221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Reasons for Warnings: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Biosketch</a:t>
            </a:r>
            <a:r>
              <a:rPr lang="en-US" dirty="0"/>
              <a:t> </a:t>
            </a:r>
            <a:r>
              <a:rPr lang="en-US" dirty="0" smtClean="0"/>
              <a:t>errors</a:t>
            </a:r>
          </a:p>
          <a:p>
            <a:pPr marL="0" indent="0">
              <a:buNone/>
            </a:pPr>
            <a:r>
              <a:rPr lang="en-US" dirty="0" smtClean="0"/>
              <a:t>	Submitted to wrong RFA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 smtClean="0"/>
              <a:t>Common </a:t>
            </a:r>
            <a:r>
              <a:rPr lang="en-US" u="sng" dirty="0" err="1" smtClean="0"/>
              <a:t>Biosketch</a:t>
            </a:r>
            <a:r>
              <a:rPr lang="en-US" u="sng" dirty="0" smtClean="0"/>
              <a:t> errors: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sz="2800" dirty="0" smtClean="0"/>
              <a:t>too many publications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	</a:t>
            </a:r>
            <a:r>
              <a:rPr lang="en-US" sz="2800" dirty="0" smtClean="0"/>
              <a:t>- research projects &gt; three years old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	</a:t>
            </a:r>
            <a:r>
              <a:rPr lang="en-US" sz="2800" dirty="0" smtClean="0"/>
              <a:t>- wrong template version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  <a:p>
            <a:endParaRPr lang="en-US" dirty="0" smtClean="0"/>
          </a:p>
          <a:p>
            <a:pPr marL="1257300" lvl="2" indent="-3429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372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Sponsors Changing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221163"/>
          </a:xfrm>
        </p:spPr>
        <p:txBody>
          <a:bodyPr>
            <a:normAutofit/>
          </a:bodyPr>
          <a:lstStyle/>
          <a:p>
            <a:pPr marL="685800" indent="-685800"/>
            <a:r>
              <a:rPr lang="en-US" sz="2800" dirty="0" smtClean="0"/>
              <a:t>NIH Grants Policy Director has confirmed that warnings will become withdrawals.</a:t>
            </a:r>
          </a:p>
          <a:p>
            <a:pPr marL="0" indent="0">
              <a:buNone/>
            </a:pPr>
            <a:endParaRPr lang="en-US" sz="2800" dirty="0" smtClean="0"/>
          </a:p>
          <a:p>
            <a:pPr marL="685800" indent="-685800"/>
            <a:r>
              <a:rPr lang="en-US" sz="2800" dirty="0" smtClean="0"/>
              <a:t>National Science Foundation</a:t>
            </a:r>
          </a:p>
          <a:p>
            <a:pPr marL="40005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-  Research.gov </a:t>
            </a:r>
            <a:r>
              <a:rPr lang="en-US" sz="2400" dirty="0" smtClean="0"/>
              <a:t>went live </a:t>
            </a:r>
            <a:r>
              <a:rPr lang="en-US" sz="2400" dirty="0" smtClean="0"/>
              <a:t>4/30/18</a:t>
            </a:r>
          </a:p>
          <a:p>
            <a:pPr marL="1028700" lvl="1" indent="-62865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-  New system will  automatically reject proposals with errors</a:t>
            </a:r>
          </a:p>
          <a:p>
            <a:pPr marL="0" indent="0">
              <a:buNone/>
            </a:pPr>
            <a:endParaRPr lang="en-US" dirty="0" smtClean="0"/>
          </a:p>
          <a:p>
            <a:pPr marL="1257300" lvl="2" indent="-3429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600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Submit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Federal proposal </a:t>
            </a:r>
            <a:r>
              <a:rPr lang="en-US" u="sng" dirty="0" smtClean="0"/>
              <a:t>submission</a:t>
            </a:r>
            <a:r>
              <a:rPr lang="en-US" dirty="0" smtClean="0"/>
              <a:t> will transition back to SPA starting with 6/5/18 deadline:</a:t>
            </a:r>
          </a:p>
          <a:p>
            <a:pPr marL="0" indent="0">
              <a:buNone/>
            </a:pPr>
            <a:r>
              <a:rPr lang="en-US" dirty="0" smtClean="0"/>
              <a:t>	- Transition schedule by department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Will continue through 11/5/18 deadline</a:t>
            </a:r>
          </a:p>
          <a:p>
            <a:pPr marL="0" indent="0">
              <a:buNone/>
            </a:pPr>
            <a:endParaRPr lang="en-US" dirty="0" smtClean="0"/>
          </a:p>
          <a:p>
            <a:pPr marL="1143000" indent="-114300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   SPA DEADLINES HAVE NOT AND WILL NOT CHANGE.</a:t>
            </a:r>
          </a:p>
          <a:p>
            <a:pPr marL="1257300" lvl="2" indent="-342900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67308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SPA Deadlines</a:t>
            </a:r>
            <a:endParaRPr lang="en-US" sz="4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254590"/>
              </p:ext>
            </p:extLst>
          </p:nvPr>
        </p:nvGraphicFramePr>
        <p:xfrm>
          <a:off x="-1143000" y="1354596"/>
          <a:ext cx="9610725" cy="2379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53200" y="1981200"/>
            <a:ext cx="1739579" cy="47705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Microsoft PhagsPa" panose="020B0502040204020203" pitchFamily="34" charset="0"/>
              </a:rPr>
              <a:t>DEADLINE</a:t>
            </a:r>
            <a:endParaRPr lang="en-US" sz="2500" b="1" dirty="0">
              <a:solidFill>
                <a:srgbClr val="FF0000"/>
              </a:solidFill>
              <a:latin typeface="Microsoft PhagsPa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3255132"/>
            <a:ext cx="7480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FINAL SCIENCE  = RESEARCH STRATEGY, ABSTRACT, SPECIFIC AIMS ONLY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3733800"/>
            <a:ext cx="8382000" cy="2031325"/>
          </a:xfrm>
          <a:prstGeom prst="rect">
            <a:avLst/>
          </a:prstGeom>
          <a:noFill/>
          <a:ln w="158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roposals received in accordance with deadlines: guaranteed full review and successful submission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roposals received by 5:00pm, day before deadline: limited review and guaranteed submission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roposals received on deadline day: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Before 2:00pm: will be submitted - cannot guarantee error correction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After 2:00pm: first in/first out basis – cannot guarantee submission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43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Schedule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Additional Support to Faculty and Staff:</a:t>
            </a:r>
          </a:p>
          <a:p>
            <a:pPr marL="0" indent="0">
              <a:buNone/>
            </a:pPr>
            <a:r>
              <a:rPr lang="en-US" sz="2800" dirty="0" smtClean="0"/>
              <a:t>Carmen and Kathy available evenings and weekends via phone and email 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two weeks preceding deadlines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emails go to phones</a:t>
            </a:r>
            <a:endParaRPr lang="en-US" dirty="0"/>
          </a:p>
          <a:p>
            <a:pPr marL="0" lvl="2" indent="0">
              <a:buNone/>
            </a:pPr>
            <a:endParaRPr lang="en-US" sz="1200" dirty="0" smtClean="0"/>
          </a:p>
          <a:p>
            <a:pPr marL="0" lvl="2" indent="0">
              <a:buNone/>
            </a:pPr>
            <a:r>
              <a:rPr lang="en-US" dirty="0" smtClean="0"/>
              <a:t>Three highly experienced authorized officials available to submit – can expand if needed.</a:t>
            </a:r>
          </a:p>
          <a:p>
            <a:pPr marL="0" lvl="2" indent="0">
              <a:buNone/>
            </a:pPr>
            <a:endParaRPr lang="en-US" sz="1400" dirty="0" smtClean="0"/>
          </a:p>
          <a:p>
            <a:pPr marL="0" lvl="2" indent="0">
              <a:buNone/>
            </a:pPr>
            <a:r>
              <a:rPr lang="en-US" dirty="0" smtClean="0"/>
              <a:t>SPA sees the same RFAs repeatedly </a:t>
            </a:r>
          </a:p>
        </p:txBody>
      </p:sp>
    </p:spTree>
    <p:extLst>
      <p:ext uri="{BB962C8B-B14F-4D97-AF65-F5344CB8AC3E}">
        <p14:creationId xmlns:p14="http://schemas.microsoft.com/office/powerpoint/2010/main" val="170099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SPA PowerPoint Template">
  <a:themeElements>
    <a:clrScheme name="Custom 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range and Brow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SPA PowerPoint Template</Template>
  <TotalTime>1255</TotalTime>
  <Words>500</Words>
  <Application>Microsoft Office PowerPoint</Application>
  <PresentationFormat>On-screen Show (4:3)</PresentationFormat>
  <Paragraphs>107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14</vt:i4>
      </vt:variant>
    </vt:vector>
  </HeadingPairs>
  <TitlesOfParts>
    <vt:vector size="28" baseType="lpstr">
      <vt:lpstr>Adobe Garamond Pro</vt:lpstr>
      <vt:lpstr>Arial</vt:lpstr>
      <vt:lpstr>Calibri</vt:lpstr>
      <vt:lpstr>Microsoft PhagsPa</vt:lpstr>
      <vt:lpstr>Univers 45 Light</vt:lpstr>
      <vt:lpstr>Wingdings</vt:lpstr>
      <vt:lpstr>SPA PowerPoint Template</vt:lpstr>
      <vt:lpstr>1_Orange and Brown Theme</vt:lpstr>
      <vt:lpstr>Custom Design</vt:lpstr>
      <vt:lpstr>2_Custom Design</vt:lpstr>
      <vt:lpstr>1_Custom Design</vt:lpstr>
      <vt:lpstr>3_Custom Design</vt:lpstr>
      <vt:lpstr>4_Custom Design</vt:lpstr>
      <vt:lpstr>5_Custom Design</vt:lpstr>
      <vt:lpstr>Federal Proposal Submission</vt:lpstr>
      <vt:lpstr>Sponsors Changing</vt:lpstr>
      <vt:lpstr>Sponsors Changing</vt:lpstr>
      <vt:lpstr>Sponsors Changing</vt:lpstr>
      <vt:lpstr>Sponsors Changing</vt:lpstr>
      <vt:lpstr>Sponsors Changing</vt:lpstr>
      <vt:lpstr>Self Submit Transition</vt:lpstr>
      <vt:lpstr>SPA Deadlines</vt:lpstr>
      <vt:lpstr>Transition Schedule</vt:lpstr>
      <vt:lpstr>Transition Schedule</vt:lpstr>
      <vt:lpstr>Transition Schedule</vt:lpstr>
      <vt:lpstr>Transition Schedule</vt:lpstr>
      <vt:lpstr>Transition Schedule</vt:lpstr>
      <vt:lpstr>How you can prepare </vt:lpstr>
    </vt:vector>
  </TitlesOfParts>
  <Company>UTHealth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Toups, Krystal</dc:creator>
  <cp:lastModifiedBy>Martinez, Carmen</cp:lastModifiedBy>
  <cp:revision>109</cp:revision>
  <dcterms:created xsi:type="dcterms:W3CDTF">2014-10-01T12:55:29Z</dcterms:created>
  <dcterms:modified xsi:type="dcterms:W3CDTF">2018-05-22T17:53:19Z</dcterms:modified>
</cp:coreProperties>
</file>