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2"/>
  </p:sldMasterIdLst>
  <p:notesMasterIdLst>
    <p:notesMasterId r:id="rId31"/>
  </p:notesMasterIdLst>
  <p:sldIdLst>
    <p:sldId id="257" r:id="rId3"/>
    <p:sldId id="279" r:id="rId4"/>
    <p:sldId id="256" r:id="rId5"/>
    <p:sldId id="272" r:id="rId6"/>
    <p:sldId id="258" r:id="rId7"/>
    <p:sldId id="275" r:id="rId8"/>
    <p:sldId id="260" r:id="rId9"/>
    <p:sldId id="259" r:id="rId10"/>
    <p:sldId id="263" r:id="rId11"/>
    <p:sldId id="264" r:id="rId12"/>
    <p:sldId id="265" r:id="rId13"/>
    <p:sldId id="261" r:id="rId14"/>
    <p:sldId id="262" r:id="rId15"/>
    <p:sldId id="282" r:id="rId16"/>
    <p:sldId id="267" r:id="rId17"/>
    <p:sldId id="286" r:id="rId18"/>
    <p:sldId id="276" r:id="rId19"/>
    <p:sldId id="283" r:id="rId20"/>
    <p:sldId id="269" r:id="rId21"/>
    <p:sldId id="270" r:id="rId22"/>
    <p:sldId id="277" r:id="rId23"/>
    <p:sldId id="278" r:id="rId24"/>
    <p:sldId id="271" r:id="rId25"/>
    <p:sldId id="273" r:id="rId26"/>
    <p:sldId id="280" r:id="rId27"/>
    <p:sldId id="274" r:id="rId28"/>
    <p:sldId id="284" r:id="rId29"/>
    <p:sldId id="285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59" autoAdjust="0"/>
    <p:restoredTop sz="94195" autoAdjust="0"/>
  </p:normalViewPr>
  <p:slideViewPr>
    <p:cSldViewPr showGuides="1">
      <p:cViewPr varScale="1">
        <p:scale>
          <a:sx n="100" d="100"/>
          <a:sy n="100" d="100"/>
        </p:scale>
        <p:origin x="164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54308E-80BC-451D-8AAE-3F426F57C1F5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9FFED5-9FBA-45D8-8072-D454F89D8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238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FFED5-9FBA-45D8-8072-D454F89D80D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8068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2" spcCol="182880">
            <a:noAutofit/>
          </a:bodyPr>
          <a:lstStyle/>
          <a:p>
            <a:r>
              <a:rPr lang="en-US" sz="1400" b="1" dirty="0" smtClean="0"/>
              <a:t>Four-part teardrop graphic in perspective</a:t>
            </a:r>
          </a:p>
          <a:p>
            <a:r>
              <a:rPr lang="en-US" sz="1400" dirty="0" smtClean="0"/>
              <a:t>(Advanced)</a:t>
            </a:r>
          </a:p>
          <a:p>
            <a:endParaRPr lang="en-US" sz="1200" dirty="0" smtClean="0"/>
          </a:p>
          <a:p>
            <a:endParaRPr lang="en-US" sz="1200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reproduce the effects on this slide, do the following: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dirty="0" smtClean="0"/>
              <a:t>On the </a:t>
            </a:r>
            <a:r>
              <a:rPr lang="en-US" sz="1200" b="1" i="0" dirty="0" smtClean="0"/>
              <a:t>Home</a:t>
            </a:r>
            <a:r>
              <a:rPr lang="en-US" sz="1200" i="0" dirty="0" smtClean="0"/>
              <a:t> tab, in the</a:t>
            </a:r>
            <a:r>
              <a:rPr lang="en-US" sz="1200" i="0" baseline="0" dirty="0" smtClean="0"/>
              <a:t> </a:t>
            </a:r>
            <a:r>
              <a:rPr lang="en-US" sz="1200" b="1" i="0" baseline="0" dirty="0" smtClean="0"/>
              <a:t>Slides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Layout</a:t>
            </a:r>
            <a:r>
              <a:rPr lang="en-US" sz="1200" i="0" baseline="0" dirty="0" smtClean="0"/>
              <a:t>, and then click </a:t>
            </a:r>
            <a:r>
              <a:rPr lang="en-US" sz="1200" b="1" i="0" baseline="0" dirty="0" smtClean="0"/>
              <a:t>Blank</a:t>
            </a:r>
            <a:r>
              <a:rPr lang="en-US" sz="1200" i="0" baseline="0" dirty="0" smtClean="0"/>
              <a:t>.</a:t>
            </a:r>
            <a:endParaRPr lang="en-US" sz="1200" i="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then 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Basic Shapes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Teardrop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(second row, fourth option from the left). On the slide, drag to draw a teardrop shape.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the teardrop shape. 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 Tools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 Height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2.45”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 Width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2.45”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bottom right corner of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Shape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pane.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pane,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Solid 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click the button next to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White, Background 1, Darker 35%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(fifth row, first option from the left).</a:t>
            </a:r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Also in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Shape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 Color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left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pane, and then select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 line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 Color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pane.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Also in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Shape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3-D Format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left pane, and then do the following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3-D Format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pane: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Bevel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Top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Bevel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Circle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(first row, first option from the left).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Top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Height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 pt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Click the button next to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Bottom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Bevel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Circle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row, first option from the left)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Next to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Bottom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Height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 pt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Surface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click the button next to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Material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Standard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Warm Matte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(second option from the left). Click the button next to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Lighting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Neutral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Balance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row, second option from the left)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the teardrop shape. Press and hold CTRL and SHIFT (to duplicate and constrain the duplicate shape to a perpendicular axis), and then drag the teardrop shape to the right on the slide to create a duplicate.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the duplicate teardrop shape. On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Arrange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point to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Rotate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Flip Horizontal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Press and hold SHIFT and select both teardrop shapes.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Press and hold CTRL and SHIFT (to duplicate and constrain the duplicate shapes to a perpendicular axis), and then drag the teardrop shapes to the right on the slide to create two duplicate teardrop shapes.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Press and hold SHIFT and select the two new teardrop shapes. On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Arrange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point to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Rotate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Flip Vertical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 slide, drag the two new duplicate teardrop shapes directly above the original teardrop shapes.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the top left teardrop. 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 Tools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bottom right corner of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 and Position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Shape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ialog box,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in the right pane, 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 on slide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Horizontal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2.5”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Vertical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0.83”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Basic Shapes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Oval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(first row, second option). On the slide, drag to draw an oval.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the oval. 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 Tools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 Height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2.11”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 Width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2.11”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sz="1200" b="1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the oval. 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 Tools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bottom right corner of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 and Position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Shape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ialog box,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in the right pane, 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 on slide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Horizontal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2.67”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Vertical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1”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the arrow next to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 Fill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Theme Colors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Olive Green, Accent 3, Darker 25%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(fifth row, seventh option from the left).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the arrow next to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 Outline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 Outline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 Effects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point to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Shadow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Inner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Inside Diagonal Top Right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row, third option from the left)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Right-click the oval and 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Edit Text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i="0" baseline="0" dirty="0" smtClean="0"/>
              <a:t>Enter text in the text box, select the text, and then o</a:t>
            </a:r>
            <a:r>
              <a:rPr lang="en-US" sz="1200" i="0" dirty="0" smtClean="0"/>
              <a:t>n the </a:t>
            </a:r>
            <a:r>
              <a:rPr lang="en-US" sz="1200" b="1" i="0" dirty="0" smtClean="0"/>
              <a:t>Home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Font</a:t>
            </a:r>
            <a:r>
              <a:rPr lang="en-US" sz="1200" i="0" baseline="0" dirty="0" smtClean="0"/>
              <a:t> group,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Trebuchet MS</a:t>
            </a:r>
            <a:r>
              <a:rPr lang="en-US" sz="1200" i="0" baseline="0" dirty="0" smtClean="0"/>
              <a:t> from the </a:t>
            </a:r>
            <a:r>
              <a:rPr lang="en-US" sz="1200" b="1" i="0" baseline="0" dirty="0" smtClean="0"/>
              <a:t>Font</a:t>
            </a:r>
            <a:r>
              <a:rPr lang="en-US" sz="1200" i="0" baseline="0" dirty="0" smtClean="0"/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28</a:t>
            </a:r>
            <a:r>
              <a:rPr lang="en-US" sz="1200" i="0" baseline="0" dirty="0" smtClean="0"/>
              <a:t> from the </a:t>
            </a:r>
            <a:r>
              <a:rPr lang="en-US" sz="1200" b="1" i="0" baseline="0" dirty="0" smtClean="0"/>
              <a:t>Font Size </a:t>
            </a:r>
            <a:r>
              <a:rPr lang="en-US" sz="1200" i="0" baseline="0" dirty="0" smtClean="0"/>
              <a:t>list, click the button next to </a:t>
            </a:r>
            <a:r>
              <a:rPr lang="en-US" sz="1200" b="1" i="0" baseline="0" dirty="0" smtClean="0"/>
              <a:t>Font Color</a:t>
            </a:r>
            <a:r>
              <a:rPr lang="en-US" sz="1200" i="0" baseline="0" dirty="0" smtClean="0"/>
              <a:t>, and then under </a:t>
            </a:r>
            <a:r>
              <a:rPr lang="en-US" sz="1200" b="1" i="0" baseline="0" dirty="0" smtClean="0"/>
              <a:t>Theme Colors </a:t>
            </a:r>
            <a:r>
              <a:rPr lang="en-US" sz="1200" i="0" baseline="0" dirty="0" smtClean="0"/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White, Background 1, Darker 5%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(second row, first option from the left)</a:t>
            </a:r>
            <a:r>
              <a:rPr lang="en-US" sz="1200" i="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Home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Paragraph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Center</a:t>
            </a:r>
            <a:r>
              <a:rPr lang="en-US" sz="1200" i="0" baseline="0" dirty="0" smtClean="0"/>
              <a:t> to center the text in the oval.</a:t>
            </a:r>
            <a:endParaRPr lang="en-US" sz="1200" i="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the top right teardrop shape. 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 Tools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bottom right corner of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 and Position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Shape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ialog box,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in the right pane, 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 on slide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Horizontal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5.2”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Vertical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0.83”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i="0" baseline="0" dirty="0" smtClean="0"/>
              <a:t>Select the oval on the top left teardrop shape. Press and hold CTRL and SHIFT (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duplicate and constrain the duplicate shape to a perpendicular axis), and then drag the oval onto the top right teardrop shape to create a second oval.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the second oval.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 Tools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bottom right corner of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 and Position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Shape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ialog box,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in the right pane, 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 on slide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Horizontal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5.33”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Vertical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1”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en-US" sz="1200" i="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the arrow next to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 Fill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Theme Colors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Purple, Accent 4, Darker 25%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(fifth row, eighth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option from the left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 </a:t>
            </a:r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text in the second oval, and then edit as needed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the bottom left teardrop shape.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 Tools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bottom right corner of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 and Position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Shape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ialog box,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in the right pane, 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 on slide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Horizontal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2.5”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Vertical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3.53”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en-US" sz="1200" i="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the oval on the top left teardrop shape. </a:t>
            </a:r>
            <a:r>
              <a:rPr lang="en-US" sz="1200" i="0" baseline="0" dirty="0" smtClean="0"/>
              <a:t>Press and hold CTRL and SHIFT (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duplicate and constrain the duplicate shape to a perpendicular axis), and then drag the oval onto the bottom left teardrop shape to create a third oval.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the third oval. 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 Tools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bottom right corner of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 and Position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Shape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ialog box,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in the right pane, 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 on slide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Horizontal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2.67”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Vertical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3.7”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en-US" sz="1200" i="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the arrow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 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then 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Theme Colors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Blue, Accent 1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row, fifth option from the left).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text in the third oval, and then edit as needed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Select the bottom right teardrop shape. 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 Tools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bottom right corner of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 and Position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Shape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ialog box,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in the right pane, 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 on slide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Horizontal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5.2”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Vertical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3.53”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en-US" sz="1200" i="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Select the third oval on the bottom left teardrop shape. </a:t>
            </a:r>
            <a:r>
              <a:rPr lang="en-US" sz="1200" i="0" baseline="0" dirty="0" smtClean="0"/>
              <a:t>Press and hold CTRL and SHIFT (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duplicate and constrain the duplicate shape to a perpendicular axis), and then drag the oval onto the bottom right teardrop shape to create a fourth oval.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the fourth oval. 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 Tools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bottom right corner of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 and Position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Shape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ialog box,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in the right pane, 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 on slide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Horizontal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5.33”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Vertical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3.7”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the arrow next to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 Fill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Theme Colors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Orange, Accent 6, Darker 50%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(sixth row, 10</a:t>
            </a:r>
            <a:r>
              <a:rPr lang="en-US" sz="1200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option from the left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 </a:t>
            </a:r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edit the text in the fourth oval, r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ight-click the oval and 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Edit Text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Press CTRL+A to select all of the shapes on the slide. On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group, 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Arrange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Group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bottom right corner of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dialog box,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3-D Rotation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left pane, and then do the following 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3-D Rotation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pane: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Presets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Perspective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Perspective Front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row, first option from the left).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325°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325°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40°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Perspective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40°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Also in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dialog box,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Shadow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pane. 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Shadow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pane, click the button next to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Presets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Outer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Offset Center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(second row, second option from the left).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en-US" sz="1200" dirty="0" smtClean="0"/>
          </a:p>
          <a:p>
            <a:endParaRPr lang="en-US" sz="1200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reproduce the background on this slide, do the following: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Right-click the slide background area,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pane, and then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Linear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Direction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Linear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Diagonal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row,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first option from the left).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Angle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45</a:t>
            </a:r>
            <a:r>
              <a:rPr lang="en-US" sz="1200" b="1" dirty="0" smtClean="0"/>
              <a:t>°</a:t>
            </a:r>
            <a:r>
              <a:rPr lang="en-US" sz="1200" dirty="0" smtClean="0"/>
              <a:t>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Add gradient stop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Remove gradient stop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until two stops appear in the slider.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customize the gradient stops that you added as follows: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first stop in the slider,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then 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Theme Colors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White, Background 1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row, first option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from the left)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last stop in the slider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Color,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then under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Theme Colors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White, Background 1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Darker 35%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(fifth row, first option from the left)</a:t>
            </a:r>
            <a:r>
              <a:rPr lang="en-US" sz="1200" dirty="0" smtClean="0"/>
              <a:t>. </a:t>
            </a:r>
          </a:p>
          <a:p>
            <a:endParaRPr lang="en-US" sz="1200" dirty="0" smtClean="0"/>
          </a:p>
          <a:p>
            <a:endParaRPr lang="en-US" sz="1200" dirty="0" smtClean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FFED5-9FBA-45D8-8072-D454F89D80D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5697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FFED5-9FBA-45D8-8072-D454F89D80D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6867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How</a:t>
            </a:r>
            <a:r>
              <a:rPr lang="en-US" baseline="0" dirty="0" smtClean="0"/>
              <a:t> many of you withhold the continuation amendment because you haven’t received an invoice?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FFED5-9FBA-45D8-8072-D454F89D80D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3721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FFED5-9FBA-45D8-8072-D454F89D80D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465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09FDB0C2-1F3D-4594-BC97-D21C5CE96C4E}" type="datetimeFigureOut">
              <a:rPr 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l" rtl="0"/>
              <a:t>5/23/2017</a:t>
            </a:fld>
            <a:endParaRPr lang="en-US" sz="1200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en-US" sz="1200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248A5C28-A9AF-48F7-A492-117CD84F551A}" type="slidenum">
              <a:rPr 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r" rtl="0"/>
              <a:t>‹#›</a:t>
            </a:fld>
            <a:endParaRPr lang="en-US" sz="1200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9FDB0C2-1F3D-4594-BC97-D21C5CE96C4E}" type="datetimeFigureOut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5/23/2017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48A5C28-A9AF-48F7-A492-117CD84F551A}" type="slidenum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‹#›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861766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9FDB0C2-1F3D-4594-BC97-D21C5CE96C4E}" type="datetimeFigureOut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5/23/2017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48A5C28-A9AF-48F7-A492-117CD84F551A}" type="slidenum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‹#›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355546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2" y="311150"/>
            <a:ext cx="8600165" cy="441325"/>
          </a:xfrm>
        </p:spPr>
        <p:txBody>
          <a:bodyPr/>
          <a:lstStyle>
            <a:lvl1pPr>
              <a:defRPr sz="28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2B52D1-BC6F-48BB-8E8A-FF42D081A1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7660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09FDB0C2-1F3D-4594-BC97-D21C5CE96C4E}" type="datetimeFigureOut">
              <a:rPr lang="en-US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5/23/2017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48A5C28-A9AF-48F7-A492-117CD84F551A}" type="slidenum">
              <a:rPr lang="en-US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‹#›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89603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.png"/><Relationship Id="rId5" Type="http://schemas.openxmlformats.org/officeDocument/2006/relationships/image" Target="NUL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urldefense.proofpoint.com/v2/url?u=https-3A__grants.nih.gov_grants_guide_pa-2Dfiles_PAR-2D16-2D084.html&amp;d=DQMFAg&amp;c=6vgNTiRn9_pqCD9hKx9JgXN1VapJQ8JVoF8oWH1AgfQ&amp;r=xdLKAFa_RMS2QmXLhnZx96wNJCVjtBybSUdLdHhrhQU&amp;m=IjJNyKlDIlIZqT3M7lC9qfrhU1zeN_u986lcHibwIoU&amp;s=Cu58sM6yCDGXHUbM0IihBEd1uxt79Ilw-vZg8sFixCU&amp;e=" TargetMode="Externa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e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6400" y="2209800"/>
            <a:ext cx="6705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LEADING YOUR PI TO SUCCESS:</a:t>
            </a: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Managing Research Projects from Proposal through Closeout</a:t>
            </a:r>
          </a:p>
        </p:txBody>
      </p:sp>
      <p:pic>
        <p:nvPicPr>
          <p:cNvPr id="3" name="Picture 2" descr="UTH_2c+uthsch_vert_pms.eps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5"/>
              <a:stretch>
                <a:fillRect/>
              </a:stretch>
            </p:blipFill>
          </mc:Choice>
          <mc:Fallback>
            <p:blipFill>
              <a:blip r:embed="rId6"/>
              <a:stretch>
                <a:fillRect/>
              </a:stretch>
            </p:blipFill>
          </mc:Fallback>
        </mc:AlternateContent>
        <p:spPr>
          <a:xfrm>
            <a:off x="6232236" y="5029200"/>
            <a:ext cx="1921164" cy="1093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4157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07975" y="838201"/>
            <a:ext cx="8572500" cy="550545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  <a:defRPr/>
            </a:pPr>
            <a:endParaRPr lang="en-US" sz="2200" b="1" i="1" dirty="0" smtClean="0"/>
          </a:p>
          <a:p>
            <a:pPr>
              <a:buFontTx/>
              <a:buNone/>
              <a:defRPr/>
            </a:pPr>
            <a:endParaRPr lang="en-US" sz="2000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12738" y="1400175"/>
            <a:ext cx="8462962" cy="469582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Arial" pitchFamily="34" charset="0"/>
              <a:buNone/>
            </a:pPr>
            <a:endParaRPr lang="en-US" altLang="en-US" sz="400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altLang="en-US" sz="4400" dirty="0" smtClean="0"/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0588513"/>
              </p:ext>
            </p:extLst>
          </p:nvPr>
        </p:nvGraphicFramePr>
        <p:xfrm>
          <a:off x="125181" y="685800"/>
          <a:ext cx="8767763" cy="594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Worksheet" r:id="rId3" imgW="11020586" imgH="8620218" progId="Excel.Sheet.12">
                  <p:embed/>
                </p:oleObj>
              </mc:Choice>
              <mc:Fallback>
                <p:oleObj name="Worksheet" r:id="rId3" imgW="11020586" imgH="8620218" progId="Excel.Sheet.12">
                  <p:embed/>
                  <p:pic>
                    <p:nvPicPr>
                      <p:cNvPr id="1536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181" y="685800"/>
                        <a:ext cx="8767763" cy="594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1674264" y="101025"/>
            <a:ext cx="70958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200" dirty="0">
                <a:solidFill>
                  <a:schemeClr val="bg1"/>
                </a:solidFill>
              </a:rPr>
              <a:t>Sample Timeline for </a:t>
            </a:r>
            <a:r>
              <a:rPr lang="en-US" altLang="en-US" sz="3200" dirty="0" smtClean="0">
                <a:solidFill>
                  <a:schemeClr val="bg1"/>
                </a:solidFill>
              </a:rPr>
              <a:t>Junior Faculty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319363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07975" y="838201"/>
            <a:ext cx="8572500" cy="550545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  <a:defRPr/>
            </a:pPr>
            <a:endParaRPr lang="en-US" sz="2200" b="1" i="1" dirty="0" smtClean="0"/>
          </a:p>
          <a:p>
            <a:pPr>
              <a:buFontTx/>
              <a:buNone/>
              <a:defRPr/>
            </a:pPr>
            <a:endParaRPr lang="en-US" sz="2000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12738" y="1400175"/>
            <a:ext cx="8462962" cy="469582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Arial" pitchFamily="34" charset="0"/>
              <a:buNone/>
            </a:pPr>
            <a:endParaRPr lang="en-US" altLang="en-US" sz="400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altLang="en-US" sz="4400" dirty="0" smtClean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5801407"/>
              </p:ext>
            </p:extLst>
          </p:nvPr>
        </p:nvGraphicFramePr>
        <p:xfrm>
          <a:off x="279400" y="1295400"/>
          <a:ext cx="8529638" cy="468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Worksheet" r:id="rId3" imgW="10410866" imgH="5343485" progId="Excel.Sheet.12">
                  <p:embed/>
                </p:oleObj>
              </mc:Choice>
              <mc:Fallback>
                <p:oleObj name="Worksheet" r:id="rId3" imgW="10410866" imgH="5343485" progId="Excel.Sheet.12">
                  <p:embed/>
                  <p:pic>
                    <p:nvPicPr>
                      <p:cNvPr id="1638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400" y="1295400"/>
                        <a:ext cx="8529638" cy="468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55563" y="311150"/>
            <a:ext cx="8589673" cy="73659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 dirty="0" smtClean="0">
                <a:solidFill>
                  <a:schemeClr val="bg1"/>
                </a:solidFill>
              </a:rPr>
              <a:t>Sample Timeline for </a:t>
            </a:r>
            <a:r>
              <a:rPr lang="en-US" altLang="en-US" sz="3600" dirty="0" err="1" smtClean="0">
                <a:solidFill>
                  <a:schemeClr val="bg1"/>
                </a:solidFill>
              </a:rPr>
              <a:t>Sr</a:t>
            </a:r>
            <a:r>
              <a:rPr lang="en-US" altLang="en-US" sz="3600" dirty="0" smtClean="0">
                <a:solidFill>
                  <a:schemeClr val="bg1"/>
                </a:solidFill>
              </a:rPr>
              <a:t>/Experienced PI </a:t>
            </a:r>
            <a:r>
              <a:rPr lang="en-US" altLang="en-US" dirty="0" smtClean="0"/>
              <a:t>Investigator	</a:t>
            </a:r>
          </a:p>
        </p:txBody>
      </p:sp>
    </p:spTree>
    <p:extLst>
      <p:ext uri="{BB962C8B-B14F-4D97-AF65-F5344CB8AC3E}">
        <p14:creationId xmlns:p14="http://schemas.microsoft.com/office/powerpoint/2010/main" val="40029284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07975" y="838201"/>
            <a:ext cx="8572500" cy="550545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endParaRPr lang="en-US" sz="800" b="1" dirty="0" smtClean="0"/>
          </a:p>
          <a:p>
            <a:pPr marL="0" indent="0">
              <a:buFontTx/>
              <a:buNone/>
              <a:defRPr/>
            </a:pPr>
            <a:endParaRPr lang="en-US" sz="2200" b="1" i="1" dirty="0" smtClean="0"/>
          </a:p>
          <a:p>
            <a:pPr>
              <a:buFontTx/>
              <a:buNone/>
              <a:defRPr/>
            </a:pPr>
            <a:endParaRPr lang="en-US" sz="20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685800" y="1170434"/>
            <a:ext cx="819467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altLang="en-US" sz="3200" b="1" u="sng" dirty="0"/>
              <a:t>Create an email to PI</a:t>
            </a:r>
          </a:p>
          <a:p>
            <a:pPr>
              <a:buFontTx/>
              <a:buChar char="-"/>
            </a:pPr>
            <a:r>
              <a:rPr lang="en-US" altLang="en-US" sz="3200" dirty="0"/>
              <a:t>Outline who will do what with timeline</a:t>
            </a:r>
          </a:p>
          <a:p>
            <a:pPr lvl="1">
              <a:buFontTx/>
              <a:buChar char="-"/>
            </a:pPr>
            <a:r>
              <a:rPr lang="en-US" altLang="en-US" sz="3200" dirty="0"/>
              <a:t>Consider PI level and experience </a:t>
            </a:r>
          </a:p>
          <a:p>
            <a:pPr marL="568325" lvl="1" indent="-111125">
              <a:buFontTx/>
              <a:buChar char="-"/>
            </a:pPr>
            <a:r>
              <a:rPr lang="en-US" altLang="en-US" sz="3200" dirty="0"/>
              <a:t>Be prepared to modify your template </a:t>
            </a:r>
            <a:r>
              <a:rPr lang="en-US" altLang="en-US" sz="3200" dirty="0" smtClean="0"/>
              <a:t> based </a:t>
            </a:r>
            <a:r>
              <a:rPr lang="en-US" altLang="en-US" sz="3200" dirty="0"/>
              <a:t>on the RFA and the PI</a:t>
            </a:r>
          </a:p>
          <a:p>
            <a:pPr>
              <a:buFontTx/>
              <a:buChar char="-"/>
            </a:pPr>
            <a:r>
              <a:rPr lang="en-US" altLang="en-US" sz="3200" dirty="0"/>
              <a:t>Include your PI questions from the RFA</a:t>
            </a:r>
          </a:p>
          <a:p>
            <a:pPr>
              <a:buFontTx/>
              <a:buChar char="-"/>
            </a:pPr>
            <a:r>
              <a:rPr lang="en-US" altLang="en-US" sz="3200" dirty="0"/>
              <a:t>Decide level of assistance needed from OSR/others</a:t>
            </a:r>
          </a:p>
          <a:p>
            <a:pPr>
              <a:buFontTx/>
              <a:buChar char="-"/>
            </a:pPr>
            <a:r>
              <a:rPr lang="en-US" altLang="en-US" sz="3200" dirty="0"/>
              <a:t>Ask PI to </a:t>
            </a:r>
            <a:r>
              <a:rPr lang="en-US" altLang="en-US" sz="3200" dirty="0" smtClean="0"/>
              <a:t>agree to the </a:t>
            </a:r>
            <a:r>
              <a:rPr lang="en-US" altLang="en-US" sz="3200" dirty="0"/>
              <a:t>plan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373560"/>
            <a:ext cx="7391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accent3">
                    <a:lumMod val="75000"/>
                  </a:schemeClr>
                </a:solidFill>
              </a:rPr>
              <a:t>Get everyone on board</a:t>
            </a:r>
            <a:endParaRPr lang="en-US" sz="44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8276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07975" y="838201"/>
            <a:ext cx="8572500" cy="550545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endParaRPr lang="en-US" sz="800" b="1" dirty="0" smtClean="0"/>
          </a:p>
          <a:p>
            <a:pPr marL="0" indent="0">
              <a:buFontTx/>
              <a:buNone/>
              <a:defRPr/>
            </a:pPr>
            <a:endParaRPr lang="en-US" sz="2200" b="1" i="1" dirty="0" smtClean="0"/>
          </a:p>
          <a:p>
            <a:pPr>
              <a:buFontTx/>
              <a:buNone/>
              <a:defRPr/>
            </a:pPr>
            <a:endParaRPr lang="en-US" sz="20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307975" y="243512"/>
            <a:ext cx="8572500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  <a:defRPr/>
            </a:pPr>
            <a:r>
              <a:rPr lang="en-US" sz="2400" b="1" u="sng" dirty="0">
                <a:solidFill>
                  <a:schemeClr val="accent3">
                    <a:lumMod val="75000"/>
                  </a:schemeClr>
                </a:solidFill>
              </a:rPr>
              <a:t>Create an email to </a:t>
            </a:r>
            <a:r>
              <a:rPr lang="en-US" sz="2400" b="1" u="sng" dirty="0" smtClean="0">
                <a:solidFill>
                  <a:schemeClr val="accent3">
                    <a:lumMod val="75000"/>
                  </a:schemeClr>
                </a:solidFill>
              </a:rPr>
              <a:t>PI  </a:t>
            </a:r>
          </a:p>
          <a:p>
            <a:pPr>
              <a:buFontTx/>
              <a:buNone/>
              <a:defRPr/>
            </a:pPr>
            <a:r>
              <a:rPr lang="en-US" sz="2400" dirty="0" smtClean="0"/>
              <a:t>Hint: in the email subject, always state what you need.  For example:  URGENT: </a:t>
            </a:r>
            <a:r>
              <a:rPr lang="en-US" sz="2400" i="1" dirty="0" smtClean="0"/>
              <a:t>NIH Proposal -  Info needed from you to proceed</a:t>
            </a:r>
          </a:p>
          <a:p>
            <a:pPr>
              <a:buFontTx/>
              <a:buNone/>
              <a:defRPr/>
            </a:pPr>
            <a:endParaRPr lang="en-US" sz="2200" i="1" dirty="0" smtClean="0"/>
          </a:p>
          <a:p>
            <a:pPr>
              <a:buFontTx/>
              <a:buNone/>
              <a:defRPr/>
            </a:pPr>
            <a:r>
              <a:rPr lang="en-US" sz="2200" i="1" dirty="0" smtClean="0"/>
              <a:t>Dear </a:t>
            </a:r>
            <a:r>
              <a:rPr lang="en-US" sz="2200" i="1" dirty="0"/>
              <a:t>Dr. X</a:t>
            </a:r>
          </a:p>
          <a:p>
            <a:pPr>
              <a:defRPr/>
            </a:pPr>
            <a:r>
              <a:rPr lang="en-US" sz="2200" i="1" dirty="0"/>
              <a:t>I have reviewed the </a:t>
            </a:r>
            <a:r>
              <a:rPr lang="en-US" sz="2200" i="1" dirty="0" smtClean="0"/>
              <a:t>RFA for </a:t>
            </a:r>
            <a:r>
              <a:rPr lang="en-US" sz="2200" i="1" dirty="0"/>
              <a:t>your application due XX/XX/XXXX.  </a:t>
            </a:r>
            <a:r>
              <a:rPr lang="en-US" sz="2200" i="1" dirty="0" smtClean="0"/>
              <a:t>Attached is a plan outlining what needs to be completed, by whom and by when so </a:t>
            </a:r>
            <a:r>
              <a:rPr lang="en-US" sz="2200" i="1" dirty="0"/>
              <a:t>that we can meet </a:t>
            </a:r>
            <a:r>
              <a:rPr lang="en-US" sz="2200" i="1" dirty="0" smtClean="0"/>
              <a:t>the </a:t>
            </a:r>
            <a:r>
              <a:rPr lang="en-US" sz="2200" i="1" dirty="0"/>
              <a:t>deadline.  </a:t>
            </a:r>
            <a:r>
              <a:rPr lang="en-US" sz="2200" b="1" i="1" u="sng" dirty="0"/>
              <a:t>Please confirm that this </a:t>
            </a:r>
            <a:r>
              <a:rPr lang="en-US" sz="2200" b="1" i="1" u="sng" dirty="0" smtClean="0"/>
              <a:t>plan </a:t>
            </a:r>
            <a:r>
              <a:rPr lang="en-US" sz="2200" b="1" i="1" u="sng" dirty="0"/>
              <a:t>is acceptable.</a:t>
            </a:r>
            <a:r>
              <a:rPr lang="en-US" sz="2200" i="1" dirty="0"/>
              <a:t>  In addition,  please </a:t>
            </a:r>
            <a:r>
              <a:rPr lang="en-US" sz="2200" i="1" dirty="0" smtClean="0"/>
              <a:t> provide the following by </a:t>
            </a:r>
            <a:r>
              <a:rPr lang="en-US" sz="2200" i="1" dirty="0" smtClean="0">
                <a:solidFill>
                  <a:srgbClr val="FF0000"/>
                </a:solidFill>
              </a:rPr>
              <a:t>XX/XX:  </a:t>
            </a:r>
            <a:r>
              <a:rPr lang="en-US" sz="2200" dirty="0" smtClean="0">
                <a:solidFill>
                  <a:srgbClr val="FFFF00"/>
                </a:solidFill>
              </a:rPr>
              <a:t>(</a:t>
            </a:r>
            <a:r>
              <a:rPr lang="en-US" sz="2200" dirty="0">
                <a:solidFill>
                  <a:srgbClr val="FFFF00"/>
                </a:solidFill>
              </a:rPr>
              <a:t>list your questions and immediate needs):</a:t>
            </a:r>
          </a:p>
          <a:p>
            <a:pPr>
              <a:defRPr/>
            </a:pPr>
            <a:r>
              <a:rPr lang="en-US" sz="2200" i="1" dirty="0"/>
              <a:t>	1.  Collaborator name and contact info at [sub institution name]</a:t>
            </a:r>
          </a:p>
          <a:p>
            <a:pPr>
              <a:defRPr/>
            </a:pPr>
            <a:r>
              <a:rPr lang="en-US" sz="2200" i="1" dirty="0"/>
              <a:t>	2.  </a:t>
            </a:r>
            <a:r>
              <a:rPr lang="en-US" sz="2200" i="1" dirty="0" smtClean="0"/>
              <a:t>Enrollment plan by site by year.</a:t>
            </a:r>
            <a:endParaRPr lang="en-US" sz="2200" i="1" dirty="0"/>
          </a:p>
          <a:p>
            <a:pPr marL="1204913" indent="-290513">
              <a:buFontTx/>
              <a:buNone/>
              <a:defRPr/>
            </a:pPr>
            <a:r>
              <a:rPr lang="en-US" sz="2200" i="1" dirty="0"/>
              <a:t>3.  List of employees/Investigators who will work on project with project role and estimated effort.</a:t>
            </a:r>
          </a:p>
          <a:p>
            <a:pPr>
              <a:defRPr/>
            </a:pPr>
            <a:r>
              <a:rPr lang="en-US" sz="2200" i="1" dirty="0"/>
              <a:t>I am scheduling a </a:t>
            </a:r>
            <a:r>
              <a:rPr lang="en-US" sz="2200" i="1" dirty="0">
                <a:solidFill>
                  <a:srgbClr val="FF0000"/>
                </a:solidFill>
              </a:rPr>
              <a:t>meeting for us on XX/XX/XXXX </a:t>
            </a:r>
            <a:r>
              <a:rPr lang="en-US" sz="2200" i="1" dirty="0" smtClean="0"/>
              <a:t>to </a:t>
            </a:r>
            <a:r>
              <a:rPr lang="en-US" sz="2200" i="1" dirty="0"/>
              <a:t>discuss and finalize the budget and justification.  </a:t>
            </a:r>
          </a:p>
          <a:p>
            <a:pPr>
              <a:defRPr/>
            </a:pPr>
            <a:r>
              <a:rPr lang="en-US" sz="2200" i="1" dirty="0"/>
              <a:t>Happy to address any questions you may have about specific sections or the proposal preparation process.</a:t>
            </a:r>
          </a:p>
        </p:txBody>
      </p:sp>
    </p:spTree>
    <p:extLst>
      <p:ext uri="{BB962C8B-B14F-4D97-AF65-F5344CB8AC3E}">
        <p14:creationId xmlns:p14="http://schemas.microsoft.com/office/powerpoint/2010/main" val="26510073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373560"/>
            <a:ext cx="7467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accent3">
                    <a:lumMod val="75000"/>
                  </a:schemeClr>
                </a:solidFill>
              </a:rPr>
              <a:t>Keep frustrations to a minimum all around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1905000"/>
            <a:ext cx="7051675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Develop a tool kit</a:t>
            </a:r>
          </a:p>
          <a:p>
            <a:pPr lvl="1"/>
            <a:r>
              <a:rPr lang="en-US" sz="3200" dirty="0" smtClean="0"/>
              <a:t>	Templates of emails, budgets, forms</a:t>
            </a:r>
          </a:p>
          <a:p>
            <a:pPr lvl="1"/>
            <a:r>
              <a:rPr lang="en-US" sz="3200" dirty="0"/>
              <a:t>	</a:t>
            </a:r>
            <a:r>
              <a:rPr lang="en-US" sz="3200" dirty="0" smtClean="0"/>
              <a:t>Use your calendar/reminders/tasks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Work the plan</a:t>
            </a:r>
          </a:p>
          <a:p>
            <a:pPr marL="914400" indent="-228600"/>
            <a:r>
              <a:rPr lang="en-US" dirty="0" smtClean="0"/>
              <a:t>    </a:t>
            </a:r>
            <a:r>
              <a:rPr lang="en-US" sz="2800" dirty="0" smtClean="0"/>
              <a:t>Touch base 1 week and 1 day before something is due.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3200" dirty="0" smtClean="0"/>
              <a:t>Let the PI write</a:t>
            </a:r>
          </a:p>
          <a:p>
            <a:pPr lvl="1"/>
            <a:r>
              <a:rPr lang="en-US" sz="3200" dirty="0"/>
              <a:t>	</a:t>
            </a:r>
            <a:r>
              <a:rPr lang="en-US" sz="2800" dirty="0" smtClean="0"/>
              <a:t>Scheduled, targeted meetings/talks</a:t>
            </a:r>
          </a:p>
          <a:p>
            <a:endParaRPr lang="en-US" dirty="0"/>
          </a:p>
        </p:txBody>
      </p:sp>
      <p:pic>
        <p:nvPicPr>
          <p:cNvPr id="3074" name="Picture 2" descr="Doctors, Faces and Medicine on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057400"/>
            <a:ext cx="1371600" cy="4629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359983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181864" y="838200"/>
            <a:ext cx="8572500" cy="550545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  <a:defRPr/>
            </a:pPr>
            <a:endParaRPr lang="en-US" sz="2200" b="1" i="1" dirty="0" smtClean="0"/>
          </a:p>
          <a:p>
            <a:pPr>
              <a:buFontTx/>
              <a:buNone/>
              <a:defRPr/>
            </a:pPr>
            <a:endParaRPr lang="en-US" sz="2000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12738" y="1400175"/>
            <a:ext cx="8462962" cy="469582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Arial" pitchFamily="34" charset="0"/>
              <a:buNone/>
            </a:pPr>
            <a:endParaRPr lang="en-US" altLang="en-US" sz="400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altLang="en-US" sz="4400" dirty="0" smtClean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5563" y="311150"/>
            <a:ext cx="8599487" cy="83185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b="1" dirty="0" smtClean="0">
                <a:solidFill>
                  <a:schemeClr val="accent3">
                    <a:lumMod val="75000"/>
                  </a:schemeClr>
                </a:solidFill>
              </a:rPr>
              <a:t>Working with Subs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3400" y="1400175"/>
            <a:ext cx="79248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Be clear about what you need from your PI and what you need from the subs:</a:t>
            </a:r>
          </a:p>
          <a:p>
            <a:endParaRPr lang="en-US" sz="2400" dirty="0"/>
          </a:p>
          <a:p>
            <a:r>
              <a:rPr lang="en-US" sz="2800" dirty="0" smtClean="0"/>
              <a:t>-  Have you worked with them before?</a:t>
            </a:r>
          </a:p>
          <a:p>
            <a:pPr marL="285750" indent="-285750">
              <a:buFontTx/>
              <a:buChar char="-"/>
            </a:pPr>
            <a:r>
              <a:rPr lang="en-US" sz="2800" dirty="0" smtClean="0"/>
              <a:t>Contact info?</a:t>
            </a:r>
          </a:p>
          <a:p>
            <a:pPr marL="285750" indent="-285750">
              <a:buFontTx/>
              <a:buChar char="-"/>
            </a:pPr>
            <a:r>
              <a:rPr lang="en-US" sz="2800" dirty="0" smtClean="0"/>
              <a:t>Have the PI’s worked together before?</a:t>
            </a:r>
          </a:p>
          <a:p>
            <a:pPr marL="285750" indent="-285750">
              <a:buFontTx/>
              <a:buChar char="-"/>
            </a:pPr>
            <a:r>
              <a:rPr lang="en-US" sz="2800" dirty="0" smtClean="0"/>
              <a:t>Budget Target?</a:t>
            </a:r>
          </a:p>
          <a:p>
            <a:pPr marL="285750" indent="-285750">
              <a:buFontTx/>
              <a:buChar char="-"/>
            </a:pPr>
            <a:r>
              <a:rPr lang="en-US" sz="2800" dirty="0" smtClean="0"/>
              <a:t>Draft email template with specific list of required documents and due dates.</a:t>
            </a:r>
          </a:p>
          <a:p>
            <a:endParaRPr lang="en-US" sz="2400" dirty="0"/>
          </a:p>
          <a:p>
            <a:r>
              <a:rPr lang="en-US" sz="2800" dirty="0" smtClean="0"/>
              <a:t>Foreign sites or smaller institutions may need additional assistance/guidance.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99863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181864" y="838200"/>
            <a:ext cx="8572500" cy="550545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  <a:defRPr/>
            </a:pPr>
            <a:endParaRPr lang="en-US" sz="2200" b="1" i="1" dirty="0" smtClean="0"/>
          </a:p>
          <a:p>
            <a:pPr>
              <a:buFontTx/>
              <a:buNone/>
              <a:defRPr/>
            </a:pPr>
            <a:endParaRPr lang="en-US" sz="2000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12738" y="1400175"/>
            <a:ext cx="8462962" cy="469582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Arial" pitchFamily="34" charset="0"/>
              <a:buNone/>
            </a:pPr>
            <a:endParaRPr lang="en-US" altLang="en-US" sz="400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altLang="en-US" sz="4400" dirty="0" smtClean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5563" y="311150"/>
            <a:ext cx="8599487" cy="83185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b="1" dirty="0" smtClean="0">
                <a:solidFill>
                  <a:schemeClr val="accent3">
                    <a:lumMod val="75000"/>
                  </a:schemeClr>
                </a:solidFill>
              </a:rPr>
              <a:t>Working with Subs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783639"/>
              </p:ext>
            </p:extLst>
          </p:nvPr>
        </p:nvGraphicFramePr>
        <p:xfrm>
          <a:off x="629220" y="3453659"/>
          <a:ext cx="7391400" cy="8970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7060">
                  <a:extLst>
                    <a:ext uri="{9D8B030D-6E8A-4147-A177-3AD203B41FA5}">
                      <a16:colId xmlns:a16="http://schemas.microsoft.com/office/drawing/2014/main" val="3593336841"/>
                    </a:ext>
                  </a:extLst>
                </a:gridCol>
                <a:gridCol w="5944340">
                  <a:extLst>
                    <a:ext uri="{9D8B030D-6E8A-4147-A177-3AD203B41FA5}">
                      <a16:colId xmlns:a16="http://schemas.microsoft.com/office/drawing/2014/main" val="32074575"/>
                    </a:ext>
                  </a:extLst>
                </a:gridCol>
              </a:tblGrid>
              <a:tr h="22425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Project Title: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Drug Development and Precision Medicine Training: A UCR-CoH partnership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1414870"/>
                  </a:ext>
                </a:extLst>
              </a:tr>
              <a:tr h="44851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Program Announcement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P20 PAR-16-084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 dirty="0">
                          <a:effectLst/>
                          <a:hlinkClick r:id="rId2"/>
                        </a:rPr>
                        <a:t>https://grants.nih.gov/grants/guide/pa-files/PAR-16-084.html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15649850"/>
                  </a:ext>
                </a:extLst>
              </a:tr>
              <a:tr h="22425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Project Period: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09/01/2017-08/31/2021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60633553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17028" y="1066800"/>
            <a:ext cx="7239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Email to sub:</a:t>
            </a:r>
          </a:p>
          <a:p>
            <a:endParaRPr lang="en-US" dirty="0" smtClean="0"/>
          </a:p>
          <a:p>
            <a:r>
              <a:rPr lang="en-US" dirty="0" smtClean="0"/>
              <a:t>Dr</a:t>
            </a:r>
            <a:r>
              <a:rPr lang="en-US" dirty="0"/>
              <a:t>. </a:t>
            </a:r>
            <a:r>
              <a:rPr lang="en-US" dirty="0" smtClean="0"/>
              <a:t>Smith has agreed to participate as a PI </a:t>
            </a:r>
            <a:r>
              <a:rPr lang="en-US" dirty="0"/>
              <a:t>on Dr. </a:t>
            </a:r>
            <a:r>
              <a:rPr lang="en-US" dirty="0" smtClean="0"/>
              <a:t>Brown’s grant proposal that is due to NIH on  </a:t>
            </a:r>
            <a:r>
              <a:rPr lang="en-US" u="sng" dirty="0" smtClean="0"/>
              <a:t>XX/XX/XXXX</a:t>
            </a:r>
            <a:r>
              <a:rPr lang="en-US" dirty="0" smtClean="0"/>
              <a:t>.    Please provide the following sub </a:t>
            </a:r>
            <a:r>
              <a:rPr lang="en-US" dirty="0"/>
              <a:t>contract </a:t>
            </a:r>
            <a:r>
              <a:rPr lang="en-US" dirty="0" smtClean="0"/>
              <a:t>documents for Research University by </a:t>
            </a:r>
            <a:r>
              <a:rPr lang="en-US" b="1" dirty="0" smtClean="0">
                <a:solidFill>
                  <a:srgbClr val="FF0000"/>
                </a:solidFill>
              </a:rPr>
              <a:t>XX/XX/XXXX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 smtClean="0"/>
              <a:t>Dr. Smith and Dr. Brown have agreed that Dr. Brown’s effort will be 20% for all years. 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067308" y="4618672"/>
            <a:ext cx="695382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/>
              <a:t>Signed letter of intent to enter into a consortium (attached)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Complete attachment 3B (attached)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Detailed budget not to exceed $200,000 total per year</a:t>
            </a:r>
          </a:p>
          <a:p>
            <a:pPr marL="285750" indent="-285750">
              <a:buFontTx/>
              <a:buChar char="-"/>
            </a:pPr>
            <a:r>
              <a:rPr lang="en-US" dirty="0" err="1" smtClean="0"/>
              <a:t>Biosketch</a:t>
            </a:r>
            <a:r>
              <a:rPr lang="en-US" dirty="0" smtClean="0"/>
              <a:t> for Dr. Brown and any other key personnel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Sr./Key Profile information (attached worksheet)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15975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3969914"/>
              </p:ext>
            </p:extLst>
          </p:nvPr>
        </p:nvGraphicFramePr>
        <p:xfrm>
          <a:off x="914400" y="838200"/>
          <a:ext cx="7492354" cy="517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Worksheet" r:id="rId3" imgW="6981776" imgH="4819783" progId="Excel.Sheet.12">
                  <p:embed/>
                </p:oleObj>
              </mc:Choice>
              <mc:Fallback>
                <p:oleObj name="Worksheet" r:id="rId3" imgW="6981776" imgH="481978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838200"/>
                        <a:ext cx="7492354" cy="5172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961826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859"/>
          <a:stretch/>
        </p:blipFill>
        <p:spPr>
          <a:xfrm>
            <a:off x="2057400" y="609600"/>
            <a:ext cx="4807299" cy="52578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57400" y="5867400"/>
            <a:ext cx="48006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“Nice work Doris.  I have another one </a:t>
            </a:r>
          </a:p>
          <a:p>
            <a:pPr algn="ctr"/>
            <a:r>
              <a:rPr lang="en-US" i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r>
              <a:rPr lang="en-US" i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to submit in two weeks.”</a:t>
            </a:r>
            <a:endParaRPr lang="en-US" i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9444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 flipH="1">
            <a:off x="2133600" y="990600"/>
            <a:ext cx="5181600" cy="44958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  <a:scene3d>
            <a:camera prst="perspectiveFront" fov="2400000">
              <a:rot lat="19500000" lon="19500000" rev="2400000"/>
            </a:camera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dirty="0" smtClean="0">
                <a:solidFill>
                  <a:prstClr val="white">
                    <a:lumMod val="95000"/>
                  </a:prstClr>
                </a:solidFill>
                <a:latin typeface="Trebuchet MS" pitchFamily="34" charset="0"/>
              </a:rPr>
              <a:t>Award</a:t>
            </a:r>
            <a:endParaRPr lang="en-US" sz="2800" dirty="0">
              <a:solidFill>
                <a:prstClr val="white">
                  <a:lumMod val="95000"/>
                </a:prstClr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120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838200"/>
            <a:ext cx="79248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Goals of Today’s Session:</a:t>
            </a:r>
          </a:p>
          <a:p>
            <a:endParaRPr lang="en-US" sz="44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A Case Study for…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Setting yourself and your PI up for success…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From proposal through closeout….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And handling “sticky” situations along the way….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4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400" dirty="0" smtClean="0"/>
          </a:p>
        </p:txBody>
      </p:sp>
    </p:spTree>
    <p:extLst>
      <p:ext uri="{BB962C8B-B14F-4D97-AF65-F5344CB8AC3E}">
        <p14:creationId xmlns:p14="http://schemas.microsoft.com/office/powerpoint/2010/main" val="283634124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098321"/>
            <a:ext cx="42672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Yippie</a:t>
            </a:r>
            <a:r>
              <a:rPr lang="en-US" sz="3200" dirty="0" smtClean="0"/>
              <a:t>!  4 months after submitting JIT documents, we receive the Notice of Award… </a:t>
            </a:r>
          </a:p>
          <a:p>
            <a:endParaRPr lang="en-US" sz="3200" dirty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  <a:p>
            <a:endParaRPr lang="en-US" sz="3200" dirty="0"/>
          </a:p>
          <a:p>
            <a:endParaRPr lang="en-US" dirty="0"/>
          </a:p>
        </p:txBody>
      </p:sp>
      <p:pic>
        <p:nvPicPr>
          <p:cNvPr id="3" name="Picture 2" descr="Image result for teamwork clip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004" y="3649670"/>
            <a:ext cx="2552700" cy="2448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823135" y="1098321"/>
            <a:ext cx="3307729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It has a 14% budget cut and requires quarterly reporting.</a:t>
            </a:r>
          </a:p>
          <a:p>
            <a:endParaRPr lang="en-US" sz="3200" dirty="0"/>
          </a:p>
          <a:p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  <a:p>
            <a:endParaRPr lang="en-US" sz="32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209800" y="334454"/>
            <a:ext cx="449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accent4">
                    <a:lumMod val="50000"/>
                  </a:schemeClr>
                </a:solidFill>
              </a:rPr>
              <a:t>It’s here, It’s here!</a:t>
            </a:r>
            <a:endParaRPr lang="en-US" sz="4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7" name="Picture 2" descr="Image result for minions clipar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611569"/>
            <a:ext cx="2524473" cy="2524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596324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80000"/>
                <a:satMod val="30000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5800" y="762000"/>
            <a:ext cx="75438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4">
                    <a:lumMod val="50000"/>
                  </a:schemeClr>
                </a:solidFill>
              </a:rPr>
              <a:t>What races through your mind?</a:t>
            </a:r>
          </a:p>
          <a:p>
            <a:endParaRPr lang="en-US" sz="2000" dirty="0"/>
          </a:p>
          <a:p>
            <a:pPr marL="514350" indent="-514350">
              <a:buAutoNum type="arabicPeriod"/>
            </a:pPr>
            <a:r>
              <a:rPr lang="en-US" sz="3200" dirty="0" smtClean="0"/>
              <a:t>Need to revise the budget</a:t>
            </a:r>
          </a:p>
          <a:p>
            <a:pPr marL="1371600" lvl="2" indent="-457200">
              <a:buFontTx/>
              <a:buChar char="-"/>
            </a:pPr>
            <a:r>
              <a:rPr lang="en-US" sz="3200" dirty="0" smtClean="0"/>
              <a:t>What do we cut?</a:t>
            </a:r>
          </a:p>
          <a:p>
            <a:pPr marL="1371600" lvl="2" indent="-457200">
              <a:buFontTx/>
              <a:buChar char="-"/>
            </a:pPr>
            <a:r>
              <a:rPr lang="en-US" sz="3200" dirty="0" smtClean="0"/>
              <a:t>Are Specific Aims affected?</a:t>
            </a:r>
          </a:p>
          <a:p>
            <a:pPr marL="1371600" lvl="2" indent="-457200">
              <a:buFontTx/>
              <a:buChar char="-"/>
            </a:pPr>
            <a:r>
              <a:rPr lang="en-US" sz="3200" dirty="0" smtClean="0"/>
              <a:t>Is enrollment affected?</a:t>
            </a:r>
          </a:p>
          <a:p>
            <a:pPr marL="1371600" lvl="2" indent="-457200">
              <a:buFontTx/>
              <a:buChar char="-"/>
            </a:pPr>
            <a:r>
              <a:rPr lang="en-US" sz="3200" dirty="0" smtClean="0"/>
              <a:t>Is effort reduced for anyone?</a:t>
            </a:r>
          </a:p>
          <a:p>
            <a:pPr marL="465138" lvl="1" indent="-465138">
              <a:buAutoNum type="arabicPeriod" startAt="2"/>
            </a:pPr>
            <a:r>
              <a:rPr lang="en-US" sz="3200" dirty="0" smtClean="0"/>
              <a:t>Sub-Awards</a:t>
            </a:r>
          </a:p>
          <a:p>
            <a:pPr marL="0" lvl="1"/>
            <a:r>
              <a:rPr lang="en-US" sz="3200" dirty="0"/>
              <a:t> </a:t>
            </a:r>
            <a:r>
              <a:rPr lang="en-US" sz="3200" dirty="0" smtClean="0"/>
              <a:t>   	-  Strict schedule for reporting and 	   	    invoicing</a:t>
            </a:r>
          </a:p>
          <a:p>
            <a:pPr marL="0" lvl="1"/>
            <a:r>
              <a:rPr lang="en-US" sz="3200" dirty="0"/>
              <a:t> </a:t>
            </a:r>
            <a:r>
              <a:rPr lang="en-US" sz="3200" dirty="0" smtClean="0"/>
              <a:t>    	-  Risk level for Mexico</a:t>
            </a:r>
          </a:p>
        </p:txBody>
      </p:sp>
    </p:spTree>
    <p:extLst>
      <p:ext uri="{BB962C8B-B14F-4D97-AF65-F5344CB8AC3E}">
        <p14:creationId xmlns:p14="http://schemas.microsoft.com/office/powerpoint/2010/main" val="34787775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762000"/>
            <a:ext cx="838200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4">
                    <a:lumMod val="50000"/>
                  </a:schemeClr>
                </a:solidFill>
              </a:rPr>
              <a:t>Helping yourself and your PI:</a:t>
            </a:r>
          </a:p>
          <a:p>
            <a:endParaRPr lang="en-US" sz="3200" dirty="0"/>
          </a:p>
          <a:p>
            <a:pPr marL="457200" indent="-457200">
              <a:buFontTx/>
              <a:buChar char="-"/>
            </a:pPr>
            <a:r>
              <a:rPr lang="en-US" sz="3200" dirty="0" smtClean="0"/>
              <a:t>Offer budget options</a:t>
            </a:r>
          </a:p>
          <a:p>
            <a:pPr marL="457200" indent="-457200">
              <a:buFontTx/>
              <a:buChar char="-"/>
            </a:pPr>
            <a:r>
              <a:rPr lang="en-US" sz="3200" dirty="0" smtClean="0"/>
              <a:t>Discuss with PI frequency for  communicating with Subs</a:t>
            </a:r>
          </a:p>
          <a:p>
            <a:pPr marL="457200" indent="-457200">
              <a:buFontTx/>
              <a:buChar char="-"/>
            </a:pPr>
            <a:r>
              <a:rPr lang="en-US" sz="3200" dirty="0" smtClean="0"/>
              <a:t>Set up reminders for yourself to contact subs for invoices/reports.</a:t>
            </a:r>
          </a:p>
          <a:p>
            <a:pPr marL="457200" indent="-457200">
              <a:buFontTx/>
              <a:buChar char="-"/>
            </a:pPr>
            <a:endParaRPr lang="en-US" sz="3200" dirty="0"/>
          </a:p>
          <a:p>
            <a:pPr marL="457200" indent="-457200">
              <a:buFontTx/>
              <a:buChar char="-"/>
            </a:pPr>
            <a:r>
              <a:rPr lang="en-US" sz="3200" dirty="0" smtClean="0"/>
              <a:t>The telephone is an amazing tool.</a:t>
            </a:r>
          </a:p>
          <a:p>
            <a:pPr marL="457200" indent="-457200">
              <a:buFontTx/>
              <a:buChar char="-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084538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590800" y="1600200"/>
            <a:ext cx="3708816" cy="3330314"/>
          </a:xfrm>
          <a:prstGeom prst="ellipse">
            <a:avLst/>
          </a:prstGeom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  <a:scene3d>
            <a:camera prst="perspectiveFront" fov="2400000">
              <a:rot lat="19500000" lon="19500000" rev="2400000"/>
            </a:camera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dirty="0" smtClean="0">
                <a:solidFill>
                  <a:prstClr val="white">
                    <a:lumMod val="95000"/>
                  </a:prstClr>
                </a:solidFill>
                <a:latin typeface="Trebuchet MS" pitchFamily="34" charset="0"/>
              </a:rPr>
              <a:t>Manage and Report</a:t>
            </a:r>
          </a:p>
        </p:txBody>
      </p:sp>
    </p:spTree>
    <p:extLst>
      <p:ext uri="{BB962C8B-B14F-4D97-AF65-F5344CB8AC3E}">
        <p14:creationId xmlns:p14="http://schemas.microsoft.com/office/powerpoint/2010/main" val="42347660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9600" y="609600"/>
            <a:ext cx="754380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Preventative Maintenance:</a:t>
            </a:r>
          </a:p>
          <a:p>
            <a:pPr marL="571500" indent="-571500">
              <a:buFontTx/>
              <a:buChar char="-"/>
            </a:pPr>
            <a:r>
              <a:rPr lang="en-US" sz="3600" dirty="0" smtClean="0"/>
              <a:t>Know your terms and conditions</a:t>
            </a:r>
          </a:p>
          <a:p>
            <a:pPr marL="571500" indent="-571500">
              <a:buFontTx/>
              <a:buChar char="-"/>
            </a:pPr>
            <a:r>
              <a:rPr lang="en-US" sz="3600" dirty="0" smtClean="0"/>
              <a:t>Be Proactive</a:t>
            </a:r>
          </a:p>
          <a:p>
            <a:r>
              <a:rPr lang="en-US" sz="3600" dirty="0"/>
              <a:t>	</a:t>
            </a:r>
            <a:r>
              <a:rPr lang="en-US" sz="3600" dirty="0" smtClean="0"/>
              <a:t>- Effort </a:t>
            </a:r>
            <a:r>
              <a:rPr lang="en-US" sz="3600" dirty="0"/>
              <a:t>D</a:t>
            </a:r>
            <a:r>
              <a:rPr lang="en-US" sz="3600" dirty="0" smtClean="0"/>
              <a:t>istribution</a:t>
            </a:r>
          </a:p>
          <a:p>
            <a:r>
              <a:rPr lang="en-US" sz="3600" dirty="0"/>
              <a:t>	</a:t>
            </a:r>
            <a:r>
              <a:rPr lang="en-US" sz="3600" dirty="0" smtClean="0"/>
              <a:t>- Reconcile and Analyze</a:t>
            </a:r>
          </a:p>
          <a:p>
            <a:r>
              <a:rPr lang="en-US" sz="3600" dirty="0" smtClean="0"/>
              <a:t>	- Check the burn rate</a:t>
            </a:r>
          </a:p>
          <a:p>
            <a:r>
              <a:rPr lang="en-US" sz="3600" dirty="0" smtClean="0"/>
              <a:t>	- Check in with your PI</a:t>
            </a:r>
          </a:p>
          <a:p>
            <a:pPr marL="571500" indent="-571500">
              <a:buFontTx/>
              <a:buChar char="-"/>
            </a:pPr>
            <a:r>
              <a:rPr lang="en-US" sz="3600" dirty="0" smtClean="0"/>
              <a:t>Verify expenses are appropriate</a:t>
            </a:r>
          </a:p>
          <a:p>
            <a:pPr marL="571500" indent="-571500">
              <a:buFontTx/>
              <a:buChar char="-"/>
            </a:pPr>
            <a:r>
              <a:rPr lang="en-US" sz="3600" dirty="0" smtClean="0"/>
              <a:t>When in doubt, ask for help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606373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990600"/>
            <a:ext cx="79248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Manage the subs: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3600" dirty="0" smtClean="0"/>
              <a:t>Make sure the PI’s know their responsibilities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3600" dirty="0" smtClean="0"/>
              <a:t>Know how to identify an issue with a sub, more importantly </a:t>
            </a:r>
            <a:r>
              <a:rPr lang="en-US" sz="3600" dirty="0"/>
              <a:t>w</a:t>
            </a:r>
            <a:r>
              <a:rPr lang="en-US" sz="3600" dirty="0" smtClean="0"/>
              <a:t>ho can help resolve?  </a:t>
            </a:r>
          </a:p>
          <a:p>
            <a:pPr marL="1485900" lvl="2" indent="-571500">
              <a:buFont typeface="Wingdings" panose="05000000000000000000" pitchFamily="2" charset="2"/>
              <a:buChar char="§"/>
            </a:pPr>
            <a:r>
              <a:rPr lang="en-US" sz="2800" dirty="0" smtClean="0"/>
              <a:t>OSR, PI’s, legal?</a:t>
            </a:r>
            <a:endParaRPr lang="en-US" sz="2800" dirty="0"/>
          </a:p>
          <a:p>
            <a:pPr marL="1485900" lvl="2" indent="-571500">
              <a:buFont typeface="Wingdings" panose="05000000000000000000" pitchFamily="2" charset="2"/>
              <a:buChar char="§"/>
            </a:pPr>
            <a:r>
              <a:rPr lang="en-US" sz="2800" dirty="0" smtClean="0"/>
              <a:t>Find your administrative partner at the sub site.</a:t>
            </a: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90021330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209800" y="1371600"/>
            <a:ext cx="4495800" cy="358140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  <a:scene3d>
            <a:camera prst="perspectiveFront" fov="2400000">
              <a:rot lat="19500000" lon="19500000" rev="2400000"/>
            </a:camera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dirty="0" smtClean="0">
                <a:solidFill>
                  <a:prstClr val="white">
                    <a:lumMod val="95000"/>
                  </a:prstClr>
                </a:solidFill>
                <a:latin typeface="Trebuchet MS" pitchFamily="34" charset="0"/>
              </a:rPr>
              <a:t>Closeout</a:t>
            </a:r>
          </a:p>
        </p:txBody>
      </p:sp>
    </p:spTree>
    <p:extLst>
      <p:ext uri="{BB962C8B-B14F-4D97-AF65-F5344CB8AC3E}">
        <p14:creationId xmlns:p14="http://schemas.microsoft.com/office/powerpoint/2010/main" val="1350691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1143000"/>
            <a:ext cx="7848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Start 60-90 days before end date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Again, contact subs that it is ending, invoices current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Plan where all your personnel are moving to before the last day</a:t>
            </a: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Clear outstanding obligations, encumbrances, blanket PO’s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Don’t order anything in the last month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Finalize the reconciliation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Make sure PI knows deadlines for final report and invention statement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Work closely with your grants accounting for FSR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9600" y="228600"/>
            <a:ext cx="815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If you have been proactive and timely, closeout will be easy: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11419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371600"/>
            <a:ext cx="77724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Stick to the plan</a:t>
            </a:r>
          </a:p>
          <a:p>
            <a:r>
              <a:rPr lang="en-US" sz="3200" dirty="0" smtClean="0"/>
              <a:t>Be proactive</a:t>
            </a:r>
          </a:p>
          <a:p>
            <a:r>
              <a:rPr lang="en-US" sz="3200" dirty="0" smtClean="0"/>
              <a:t>Strong relationships with your sub partners</a:t>
            </a:r>
          </a:p>
          <a:p>
            <a:r>
              <a:rPr lang="en-US" sz="3200" dirty="0" smtClean="0"/>
              <a:t>ID issues early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sz="2800" dirty="0" smtClean="0"/>
              <a:t>Then everyone </a:t>
            </a:r>
          </a:p>
          <a:p>
            <a:r>
              <a:rPr lang="en-US" sz="2800" dirty="0" smtClean="0"/>
              <a:t>is happy.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8056" y="457200"/>
            <a:ext cx="815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Leading you and your PI to success: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1400" y="3581400"/>
            <a:ext cx="4882373" cy="2687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3803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100000">
              <a:schemeClr val="tx1">
                <a:lumMod val="6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0"/>
          <p:cNvGrpSpPr/>
          <p:nvPr/>
        </p:nvGrpSpPr>
        <p:grpSpPr>
          <a:xfrm>
            <a:off x="1981200" y="609600"/>
            <a:ext cx="5410200" cy="5334000"/>
            <a:chOff x="2286000" y="762000"/>
            <a:chExt cx="4705350" cy="470535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perspectiveFront" fov="2400000">
              <a:rot lat="19500000" lon="19500000" rev="2400000"/>
            </a:camera>
            <a:lightRig rig="threePt" dir="t"/>
          </a:scene3d>
        </p:grpSpPr>
        <p:sp>
          <p:nvSpPr>
            <p:cNvPr id="6" name="Teardrop 5"/>
            <p:cNvSpPr/>
            <p:nvPr/>
          </p:nvSpPr>
          <p:spPr>
            <a:xfrm rot="5400000">
              <a:off x="2286000" y="762000"/>
              <a:ext cx="2236970" cy="2236970"/>
            </a:xfrm>
            <a:prstGeom prst="teardrop">
              <a:avLst>
                <a:gd name="adj" fmla="val 100919"/>
              </a:avLst>
            </a:prstGeom>
            <a:solidFill>
              <a:schemeClr val="tx1">
                <a:lumMod val="65000"/>
              </a:schemeClr>
            </a:solidFill>
            <a:ln>
              <a:noFill/>
            </a:ln>
            <a:effectLst/>
            <a:sp3d>
              <a:bevelT w="127000" h="127000"/>
              <a:bevelB w="12700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endParaRPr lang="en-US" sz="2400" dirty="0">
                <a:latin typeface="Trebuchet MS" pitchFamily="34" charset="0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2440274" y="916274"/>
              <a:ext cx="1928422" cy="1928422"/>
            </a:xfrm>
            <a:prstGeom prst="ellipse">
              <a:avLst/>
            </a:prstGeom>
            <a:solidFill>
              <a:srgbClr val="5E7B29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>
                      <a:lumMod val="95000"/>
                    </a:schemeClr>
                  </a:solidFill>
                  <a:latin typeface="Trebuchet MS" pitchFamily="34" charset="0"/>
                </a:rPr>
                <a:t>Proposal</a:t>
              </a:r>
              <a:endParaRPr lang="en-US" sz="2800" dirty="0">
                <a:solidFill>
                  <a:schemeClr val="tx1">
                    <a:lumMod val="95000"/>
                  </a:schemeClr>
                </a:solidFill>
                <a:latin typeface="Trebuchet MS" pitchFamily="34" charset="0"/>
              </a:endParaRPr>
            </a:p>
          </p:txBody>
        </p:sp>
        <p:sp>
          <p:nvSpPr>
            <p:cNvPr id="11" name="Teardrop 10"/>
            <p:cNvSpPr/>
            <p:nvPr/>
          </p:nvSpPr>
          <p:spPr>
            <a:xfrm>
              <a:off x="2286000" y="3230380"/>
              <a:ext cx="2236970" cy="2236970"/>
            </a:xfrm>
            <a:prstGeom prst="teardrop">
              <a:avLst>
                <a:gd name="adj" fmla="val 100919"/>
              </a:avLst>
            </a:prstGeom>
            <a:solidFill>
              <a:schemeClr val="tx1">
                <a:lumMod val="65000"/>
              </a:schemeClr>
            </a:solidFill>
            <a:ln>
              <a:noFill/>
            </a:ln>
            <a:effectLst/>
            <a:sp3d>
              <a:bevelT w="127000" h="127000"/>
              <a:bevelB w="12700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endParaRPr lang="en-US" sz="2400" dirty="0">
                <a:latin typeface="Trebuchet MS" pitchFamily="34" charset="0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2440274" y="3384654"/>
              <a:ext cx="1928422" cy="1928422"/>
            </a:xfrm>
            <a:prstGeom prst="ellipse">
              <a:avLst/>
            </a:prstGeom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sz="2800" dirty="0" smtClean="0">
                  <a:solidFill>
                    <a:prstClr val="white">
                      <a:lumMod val="95000"/>
                    </a:prstClr>
                  </a:solidFill>
                  <a:latin typeface="Trebuchet MS" pitchFamily="34" charset="0"/>
                </a:rPr>
                <a:t>Manage and Report</a:t>
              </a:r>
            </a:p>
          </p:txBody>
        </p:sp>
        <p:sp>
          <p:nvSpPr>
            <p:cNvPr id="13" name="Teardrop 12"/>
            <p:cNvSpPr/>
            <p:nvPr/>
          </p:nvSpPr>
          <p:spPr>
            <a:xfrm rot="16200000">
              <a:off x="4754380" y="3230380"/>
              <a:ext cx="2236970" cy="2236970"/>
            </a:xfrm>
            <a:prstGeom prst="teardrop">
              <a:avLst>
                <a:gd name="adj" fmla="val 100919"/>
              </a:avLst>
            </a:prstGeom>
            <a:solidFill>
              <a:schemeClr val="tx1">
                <a:lumMod val="65000"/>
              </a:schemeClr>
            </a:solidFill>
            <a:ln>
              <a:noFill/>
            </a:ln>
            <a:effectLst/>
            <a:sp3d>
              <a:bevelT w="127000" h="127000"/>
              <a:bevelB w="12700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endParaRPr lang="en-US" sz="2400" dirty="0">
                <a:latin typeface="Trebuchet MS" pitchFamily="34" charset="0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4908654" y="3384654"/>
              <a:ext cx="1928422" cy="1928422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sz="2800" dirty="0" smtClean="0">
                  <a:solidFill>
                    <a:prstClr val="white">
                      <a:lumMod val="95000"/>
                    </a:prstClr>
                  </a:solidFill>
                  <a:latin typeface="Trebuchet MS" pitchFamily="34" charset="0"/>
                </a:rPr>
                <a:t>Closeout</a:t>
              </a:r>
            </a:p>
          </p:txBody>
        </p:sp>
        <p:sp>
          <p:nvSpPr>
            <p:cNvPr id="17" name="Teardrop 16"/>
            <p:cNvSpPr/>
            <p:nvPr/>
          </p:nvSpPr>
          <p:spPr>
            <a:xfrm rot="10800000">
              <a:off x="4754380" y="762000"/>
              <a:ext cx="2236970" cy="2236970"/>
            </a:xfrm>
            <a:prstGeom prst="teardrop">
              <a:avLst>
                <a:gd name="adj" fmla="val 100919"/>
              </a:avLst>
            </a:prstGeom>
            <a:solidFill>
              <a:schemeClr val="tx1">
                <a:lumMod val="65000"/>
              </a:schemeClr>
            </a:solidFill>
            <a:ln>
              <a:noFill/>
            </a:ln>
            <a:effectLst/>
            <a:sp3d>
              <a:bevelT w="127000" h="127000"/>
              <a:bevelB w="12700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endParaRPr lang="en-US" sz="2400" dirty="0">
                <a:latin typeface="Trebuchet MS" pitchFamily="34" charset="0"/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4908654" y="916274"/>
              <a:ext cx="1928422" cy="1928422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sz="2800" dirty="0" smtClean="0">
                  <a:solidFill>
                    <a:prstClr val="white">
                      <a:lumMod val="95000"/>
                    </a:prstClr>
                  </a:solidFill>
                  <a:latin typeface="Trebuchet MS" pitchFamily="34" charset="0"/>
                </a:rPr>
                <a:t>Award</a:t>
              </a:r>
              <a:endParaRPr lang="en-US" sz="2800" dirty="0">
                <a:solidFill>
                  <a:prstClr val="white">
                    <a:lumMod val="95000"/>
                  </a:prstClr>
                </a:solidFill>
                <a:latin typeface="Trebuchet MS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821069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514600" y="1371600"/>
            <a:ext cx="3708816" cy="3863714"/>
          </a:xfrm>
          <a:prstGeom prst="ellipse">
            <a:avLst/>
          </a:prstGeom>
          <a:solidFill>
            <a:srgbClr val="5E7B2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  <a:scene3d>
            <a:camera prst="perspectiveFront" fov="2400000">
              <a:rot lat="19500000" lon="19500000" rev="2400000"/>
            </a:camera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>
                    <a:lumMod val="95000"/>
                  </a:schemeClr>
                </a:solidFill>
                <a:latin typeface="Trebuchet MS" pitchFamily="34" charset="0"/>
              </a:rPr>
              <a:t>Proposal</a:t>
            </a:r>
            <a:endParaRPr lang="en-US" sz="2800" dirty="0">
              <a:solidFill>
                <a:schemeClr val="tx1">
                  <a:lumMod val="95000"/>
                </a:schemeClr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96899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152400" y="2078038"/>
            <a:ext cx="8585200" cy="47799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ct val="0"/>
              </a:spcBef>
              <a:spcAft>
                <a:spcPts val="1200"/>
              </a:spcAft>
            </a:pPr>
            <a:r>
              <a:rPr lang="en-US" altLang="en-US" sz="3200" b="1" dirty="0" smtClean="0"/>
              <a:t>When is it due?</a:t>
            </a:r>
          </a:p>
          <a:p>
            <a:pPr lvl="1">
              <a:spcBef>
                <a:spcPct val="0"/>
              </a:spcBef>
              <a:spcAft>
                <a:spcPts val="1200"/>
              </a:spcAft>
            </a:pPr>
            <a:r>
              <a:rPr lang="en-US" altLang="en-US" sz="3200" b="1" dirty="0" smtClean="0"/>
              <a:t>Who is the sponsor?/RFA# or instructions</a:t>
            </a:r>
          </a:p>
          <a:p>
            <a:pPr lvl="1">
              <a:spcBef>
                <a:spcPct val="0"/>
              </a:spcBef>
              <a:spcAft>
                <a:spcPts val="1200"/>
              </a:spcAft>
            </a:pPr>
            <a:r>
              <a:rPr lang="en-US" altLang="en-US" sz="3200" b="1" dirty="0" smtClean="0"/>
              <a:t>Are there external collaborators?</a:t>
            </a:r>
          </a:p>
          <a:p>
            <a:pPr lvl="1">
              <a:spcBef>
                <a:spcPct val="0"/>
              </a:spcBef>
              <a:spcAft>
                <a:spcPts val="1200"/>
              </a:spcAft>
            </a:pPr>
            <a:r>
              <a:rPr lang="en-US" altLang="en-US" sz="3200" b="1" dirty="0" smtClean="0"/>
              <a:t>Are their human subjects?</a:t>
            </a:r>
          </a:p>
          <a:p>
            <a:pPr lvl="1">
              <a:spcBef>
                <a:spcPct val="0"/>
              </a:spcBef>
              <a:spcAft>
                <a:spcPts val="1200"/>
              </a:spcAft>
            </a:pPr>
            <a:r>
              <a:rPr lang="en-US" altLang="en-US" sz="4400" b="1" dirty="0" smtClean="0"/>
              <a:t>Who is the PI?</a:t>
            </a:r>
            <a:endParaRPr lang="en-US" altLang="en-US" sz="3200" b="1" dirty="0" smtClean="0"/>
          </a:p>
          <a:p>
            <a:pPr lvl="1">
              <a:spcBef>
                <a:spcPct val="0"/>
              </a:spcBef>
            </a:pPr>
            <a:r>
              <a:rPr lang="en-US" altLang="en-US" sz="4400" b="1" dirty="0" smtClean="0"/>
              <a:t>What is the project? </a:t>
            </a:r>
          </a:p>
          <a:p>
            <a:pPr lvl="1">
              <a:spcBef>
                <a:spcPct val="0"/>
              </a:spcBef>
              <a:buFont typeface="Arial" pitchFamily="34" charset="0"/>
              <a:buNone/>
            </a:pPr>
            <a:r>
              <a:rPr lang="en-US" altLang="en-US" sz="3600" dirty="0" smtClean="0"/>
              <a:t>			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04800" y="457200"/>
            <a:ext cx="8599487" cy="148748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b="1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Getting Started:  </a:t>
            </a:r>
          </a:p>
          <a:p>
            <a:r>
              <a:rPr lang="en-US" altLang="en-US" b="1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Ask the right questions</a:t>
            </a:r>
          </a:p>
        </p:txBody>
      </p:sp>
    </p:spTree>
    <p:extLst>
      <p:ext uri="{BB962C8B-B14F-4D97-AF65-F5344CB8AC3E}">
        <p14:creationId xmlns:p14="http://schemas.microsoft.com/office/powerpoint/2010/main" val="218785362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270856"/>
            <a:ext cx="8763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We are preparing a multi-faceted NIH application:</a:t>
            </a:r>
          </a:p>
          <a:p>
            <a:endParaRPr lang="en-US" sz="3200" dirty="0" smtClean="0"/>
          </a:p>
          <a:p>
            <a:pPr marL="457200" indent="-457200">
              <a:buFontTx/>
              <a:buChar char="-"/>
            </a:pPr>
            <a:r>
              <a:rPr lang="en-US" sz="3200" dirty="0" smtClean="0"/>
              <a:t>Partnership between 3 institutions; 1 in Mexico </a:t>
            </a:r>
          </a:p>
          <a:p>
            <a:pPr marL="457200" indent="-457200">
              <a:buFontTx/>
              <a:buChar char="-"/>
            </a:pPr>
            <a:r>
              <a:rPr lang="en-US" sz="3200" dirty="0" smtClean="0"/>
              <a:t>GMP at 4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 institution added in year 3 </a:t>
            </a:r>
          </a:p>
          <a:p>
            <a:pPr marL="457200" indent="-457200">
              <a:buFontTx/>
              <a:buChar char="-"/>
            </a:pPr>
            <a:r>
              <a:rPr lang="en-US" sz="3200" dirty="0" smtClean="0"/>
              <a:t>Total budget is limited to $5 million (± $1 mil/</a:t>
            </a:r>
            <a:r>
              <a:rPr lang="en-US" sz="3200" dirty="0" err="1" smtClean="0"/>
              <a:t>yr</a:t>
            </a:r>
            <a:r>
              <a:rPr lang="en-US" sz="3200" dirty="0" smtClean="0"/>
              <a:t>).</a:t>
            </a:r>
          </a:p>
          <a:p>
            <a:pPr marL="457200" indent="-457200">
              <a:buFontTx/>
              <a:buChar char="-"/>
            </a:pPr>
            <a:r>
              <a:rPr lang="en-US" sz="3200" dirty="0" smtClean="0"/>
              <a:t>Multi PI   </a:t>
            </a:r>
          </a:p>
          <a:p>
            <a:pPr marL="285750" indent="-285750">
              <a:buFontTx/>
              <a:buChar char="-"/>
            </a:pPr>
            <a:r>
              <a:rPr lang="en-US" sz="3200" dirty="0" smtClean="0"/>
              <a:t>  Simple clinical study, 1 blood draw, 300 patients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2514600" y="457200"/>
            <a:ext cx="457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3">
                    <a:lumMod val="75000"/>
                  </a:schemeClr>
                </a:solidFill>
              </a:rPr>
              <a:t>The Case Study</a:t>
            </a:r>
            <a:endParaRPr lang="en-US" sz="44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7871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138136" y="491333"/>
            <a:ext cx="8599487" cy="603250"/>
          </a:xfrm>
        </p:spPr>
        <p:txBody>
          <a:bodyPr>
            <a:noAutofit/>
          </a:bodyPr>
          <a:lstStyle/>
          <a:p>
            <a:r>
              <a:rPr lang="en-US" altLang="en-US" sz="4400" dirty="0" smtClean="0">
                <a:solidFill>
                  <a:schemeClr val="accent3">
                    <a:lumMod val="75000"/>
                  </a:schemeClr>
                </a:solidFill>
              </a:rPr>
              <a:t>Define Responsibilities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130175" y="1325563"/>
            <a:ext cx="8585200" cy="4779962"/>
          </a:xfrm>
        </p:spPr>
        <p:txBody>
          <a:bodyPr/>
          <a:lstStyle/>
          <a:p>
            <a:pPr lvl="1">
              <a:spcBef>
                <a:spcPct val="0"/>
              </a:spcBef>
              <a:spcAft>
                <a:spcPts val="1200"/>
              </a:spcAft>
            </a:pPr>
            <a:r>
              <a:rPr lang="en-US" altLang="en-US" sz="4800" b="1" dirty="0" smtClean="0"/>
              <a:t>PI</a:t>
            </a:r>
          </a:p>
          <a:p>
            <a:pPr lvl="1">
              <a:spcBef>
                <a:spcPct val="0"/>
              </a:spcBef>
              <a:spcAft>
                <a:spcPts val="1200"/>
              </a:spcAft>
            </a:pPr>
            <a:r>
              <a:rPr lang="en-US" altLang="en-US" sz="4800" b="1" dirty="0" smtClean="0"/>
              <a:t>Department</a:t>
            </a:r>
          </a:p>
          <a:p>
            <a:pPr lvl="1">
              <a:spcBef>
                <a:spcPct val="0"/>
              </a:spcBef>
              <a:spcAft>
                <a:spcPts val="1200"/>
              </a:spcAft>
            </a:pPr>
            <a:r>
              <a:rPr lang="en-US" altLang="en-US" sz="4800" b="1" dirty="0" smtClean="0"/>
              <a:t>OSR</a:t>
            </a:r>
          </a:p>
          <a:p>
            <a:pPr lvl="1">
              <a:spcBef>
                <a:spcPct val="0"/>
              </a:spcBef>
              <a:spcAft>
                <a:spcPts val="1200"/>
              </a:spcAft>
            </a:pPr>
            <a:r>
              <a:rPr lang="en-US" altLang="en-US" sz="4800" b="1" dirty="0" smtClean="0"/>
              <a:t>Anyone else?</a:t>
            </a:r>
            <a:endParaRPr lang="en-US" altLang="en-US" sz="4400" b="1" dirty="0" smtClean="0"/>
          </a:p>
        </p:txBody>
      </p:sp>
      <p:pic>
        <p:nvPicPr>
          <p:cNvPr id="3074" name="Picture 2" descr="Image result for teamwork clip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7972" y="3200400"/>
            <a:ext cx="3504028" cy="2372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806660" y="2677180"/>
            <a:ext cx="16609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Go Team!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92499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07975" y="838201"/>
            <a:ext cx="8572500" cy="550545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endParaRPr lang="en-US" b="1" dirty="0" smtClean="0"/>
          </a:p>
          <a:p>
            <a:pPr>
              <a:buFontTx/>
              <a:buNone/>
              <a:defRPr/>
            </a:pPr>
            <a:r>
              <a:rPr lang="en-US" b="1" dirty="0" smtClean="0"/>
              <a:t>Read the RFA/Instructions</a:t>
            </a:r>
          </a:p>
          <a:p>
            <a:pPr>
              <a:buFontTx/>
              <a:buNone/>
              <a:defRPr/>
            </a:pPr>
            <a:r>
              <a:rPr lang="en-US" b="1" dirty="0" smtClean="0"/>
              <a:t>-   ID the usual and THE UNUSUAL</a:t>
            </a:r>
          </a:p>
          <a:p>
            <a:pPr>
              <a:buFontTx/>
              <a:buChar char="-"/>
              <a:defRPr/>
            </a:pPr>
            <a:r>
              <a:rPr lang="en-US" b="1" dirty="0" smtClean="0"/>
              <a:t>Know the budget limitations</a:t>
            </a:r>
          </a:p>
          <a:p>
            <a:pPr>
              <a:buFontTx/>
              <a:buChar char="-"/>
              <a:defRPr/>
            </a:pPr>
            <a:r>
              <a:rPr lang="en-US" b="1" dirty="0" smtClean="0"/>
              <a:t>Note your questions for the PI</a:t>
            </a:r>
          </a:p>
          <a:p>
            <a:pPr>
              <a:buFontTx/>
              <a:buNone/>
              <a:defRPr/>
            </a:pPr>
            <a:endParaRPr lang="en-US" sz="800" b="1" dirty="0" smtClean="0"/>
          </a:p>
          <a:p>
            <a:pPr marL="0" indent="0">
              <a:buFontTx/>
              <a:buNone/>
              <a:defRPr/>
            </a:pPr>
            <a:endParaRPr lang="en-US" sz="2200" b="1" i="1" dirty="0" smtClean="0"/>
          </a:p>
          <a:p>
            <a:pPr>
              <a:buFontTx/>
              <a:buNone/>
              <a:defRPr/>
            </a:pPr>
            <a:endParaRPr lang="en-US" sz="2000" dirty="0" smtClean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475444" y="3940229"/>
            <a:ext cx="6324600" cy="1285874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2936875" y="5410200"/>
            <a:ext cx="5943600" cy="80708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90601" y="470006"/>
            <a:ext cx="7391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3">
                    <a:lumMod val="75000"/>
                  </a:schemeClr>
                </a:solidFill>
              </a:rPr>
              <a:t>Arm yourself with Info and Q’s</a:t>
            </a:r>
            <a:endParaRPr lang="en-US" sz="44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3030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07975" y="838201"/>
            <a:ext cx="8572500" cy="550545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  <a:defRPr/>
            </a:pPr>
            <a:endParaRPr lang="en-US" sz="2200" b="1" i="1" dirty="0" smtClean="0"/>
          </a:p>
          <a:p>
            <a:pPr>
              <a:buFontTx/>
              <a:buNone/>
              <a:defRPr/>
            </a:pPr>
            <a:endParaRPr lang="en-US" sz="2000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32359" y="1678306"/>
            <a:ext cx="8462962" cy="469582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altLang="en-US" dirty="0" smtClean="0"/>
              <a:t>Work backwards from due date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dirty="0" smtClean="0"/>
              <a:t>Fill in </a:t>
            </a:r>
            <a:r>
              <a:rPr lang="en-US" altLang="en-US" dirty="0" err="1" smtClean="0"/>
              <a:t>dept</a:t>
            </a:r>
            <a:r>
              <a:rPr lang="en-US" altLang="en-US" dirty="0" smtClean="0"/>
              <a:t>/non-science items first </a:t>
            </a:r>
            <a:endParaRPr lang="en-US" altLang="en-US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dirty="0" smtClean="0"/>
              <a:t>Expand</a:t>
            </a:r>
            <a:r>
              <a:rPr lang="en-US" altLang="en-US" b="1" dirty="0" smtClean="0"/>
              <a:t> </a:t>
            </a:r>
            <a:r>
              <a:rPr lang="en-US" altLang="en-US" dirty="0" smtClean="0"/>
              <a:t>or contrast into the time available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dirty="0" smtClean="0"/>
              <a:t>5 days, 5 weeks, or 5 months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dirty="0" smtClean="0"/>
              <a:t>The shorter the time the more help you will need.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dirty="0" smtClean="0"/>
              <a:t>Set rules but be flexible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dirty="0" smtClean="0"/>
              <a:t>Long lead times first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dirty="0" smtClean="0"/>
              <a:t>Sub documents, quotes, </a:t>
            </a:r>
            <a:r>
              <a:rPr lang="en-US" altLang="en-US" dirty="0"/>
              <a:t>c</a:t>
            </a:r>
            <a:r>
              <a:rPr lang="en-US" altLang="en-US" dirty="0" smtClean="0"/>
              <a:t>linical pricing</a:t>
            </a:r>
          </a:p>
          <a:p>
            <a:pPr lvl="1">
              <a:buFont typeface="Arial" pitchFamily="34" charset="0"/>
              <a:buNone/>
            </a:pPr>
            <a:endParaRPr lang="en-US" altLang="en-US" sz="400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altLang="en-US" sz="44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2438400" y="453480"/>
            <a:ext cx="3962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accent3">
                    <a:lumMod val="75000"/>
                  </a:schemeClr>
                </a:solidFill>
              </a:rPr>
              <a:t>Make a plan</a:t>
            </a:r>
            <a:endParaRPr lang="en-US" sz="44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83460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our-part_teardrop_graphic_in_perspectiv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7D1F4F0-089A-4549-8221-2513668B209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Four-part teardrop graphic in perspective</Template>
  <TotalTime>0</TotalTime>
  <Words>2617</Words>
  <Application>Microsoft Office PowerPoint</Application>
  <PresentationFormat>On-screen Show (4:3)</PresentationFormat>
  <Paragraphs>271</Paragraphs>
  <Slides>28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Arial</vt:lpstr>
      <vt:lpstr>Arial Rounded MT Bold</vt:lpstr>
      <vt:lpstr>Calibri</vt:lpstr>
      <vt:lpstr>Times New Roman</vt:lpstr>
      <vt:lpstr>Trebuchet MS</vt:lpstr>
      <vt:lpstr>Wingdings</vt:lpstr>
      <vt:lpstr>Four-part_teardrop_graphic_in_perspective</vt:lpstr>
      <vt:lpstr>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Define Responsibilities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2017-02-01T02:49:48Z</dcterms:created>
  <dcterms:modified xsi:type="dcterms:W3CDTF">2017-05-23T15:59:47Z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TC024265409991</vt:lpwstr>
  </property>
</Properties>
</file>