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9" r:id="rId2"/>
    <p:sldId id="258" r:id="rId3"/>
    <p:sldId id="303" r:id="rId4"/>
    <p:sldId id="305" r:id="rId5"/>
    <p:sldId id="309" r:id="rId6"/>
    <p:sldId id="310" r:id="rId7"/>
    <p:sldId id="311" r:id="rId8"/>
    <p:sldId id="312" r:id="rId9"/>
    <p:sldId id="313" r:id="rId10"/>
    <p:sldId id="314" r:id="rId11"/>
    <p:sldId id="315" r:id="rId12"/>
    <p:sldId id="316" r:id="rId13"/>
    <p:sldId id="306" r:id="rId14"/>
    <p:sldId id="307" r:id="rId15"/>
    <p:sldId id="308" r:id="rId16"/>
    <p:sldId id="317" r:id="rId17"/>
    <p:sldId id="318" r:id="rId18"/>
    <p:sldId id="319" r:id="rId19"/>
    <p:sldId id="320" r:id="rId20"/>
    <p:sldId id="321" r:id="rId21"/>
    <p:sldId id="322" r:id="rId22"/>
    <p:sldId id="268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28" autoAdjust="0"/>
    <p:restoredTop sz="94651" autoAdjust="0"/>
  </p:normalViewPr>
  <p:slideViewPr>
    <p:cSldViewPr snapToGrid="0">
      <p:cViewPr varScale="1">
        <p:scale>
          <a:sx n="72" d="100"/>
          <a:sy n="72" d="100"/>
        </p:scale>
        <p:origin x="72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33B334-C002-4B87-A4F9-228A53DD70D8}" type="datetimeFigureOut">
              <a:rPr lang="en-US" smtClean="0"/>
              <a:t>4/30/2019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458BAB-8819-455D-8E2E-6AFAFE36AE6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0605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CD6D58-A594-4E37-A95B-BF4723409D5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9683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458BAB-8819-455D-8E2E-6AFAFE36AE61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19932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458BAB-8819-455D-8E2E-6AFAFE36AE61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60882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How many of our faculty</a:t>
            </a:r>
            <a:r>
              <a:rPr lang="en-US" baseline="0" dirty="0" smtClean="0"/>
              <a:t> members have listed foreign grants on their other support documents in the past year?   Zero</a:t>
            </a:r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458BAB-8819-455D-8E2E-6AFAFE36AE61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01993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How many of our faculty</a:t>
            </a:r>
            <a:r>
              <a:rPr lang="en-US" baseline="0" dirty="0" smtClean="0"/>
              <a:t> members have listed foreign grants on their other support documents in the past year?   Zero</a:t>
            </a:r>
          </a:p>
          <a:p>
            <a:r>
              <a:rPr lang="en-US" baseline="0" dirty="0" smtClean="0"/>
              <a:t>Theft of IP</a:t>
            </a:r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458BAB-8819-455D-8E2E-6AFAFE36AE61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11973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Additional</a:t>
            </a:r>
            <a:r>
              <a:rPr lang="en-US" baseline="0" dirty="0" smtClean="0"/>
              <a:t> questions regarding foreign activities were added to the annual conflict of interest disclosure form.   </a:t>
            </a:r>
          </a:p>
          <a:p>
            <a:pPr marL="171450" indent="-171450">
              <a:buFontTx/>
              <a:buChar char="-"/>
            </a:pPr>
            <a:r>
              <a:rPr lang="en-US" baseline="0" dirty="0" err="1" smtClean="0"/>
              <a:t>Reconcilation</a:t>
            </a:r>
            <a:r>
              <a:rPr lang="en-US" baseline="0" dirty="0" smtClean="0"/>
              <a:t> between RCOI responses and grant information/other support/RPPR</a:t>
            </a:r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458BAB-8819-455D-8E2E-6AFAFE36AE61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0654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CD6D58-A594-4E37-A95B-BF4723409D5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6864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Ensures credit is given for revenue and IDC earned for each</a:t>
            </a:r>
            <a:r>
              <a:rPr lang="en-US" baseline="0" dirty="0" smtClean="0"/>
              <a:t> PI, for each departments.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CD6D58-A594-4E37-A95B-BF4723409D5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9366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u="sng" dirty="0" smtClean="0"/>
              <a:t>Decrease workload </a:t>
            </a:r>
            <a:r>
              <a:rPr lang="en-US" dirty="0" smtClean="0"/>
              <a:t>for departmental financial staff/study teams</a:t>
            </a:r>
          </a:p>
          <a:p>
            <a:r>
              <a:rPr lang="en-US" u="sng" dirty="0" smtClean="0"/>
              <a:t>Increase knowledge level </a:t>
            </a:r>
            <a:r>
              <a:rPr lang="en-US" dirty="0" smtClean="0"/>
              <a:t>of the staff responsible for invoicing startup</a:t>
            </a:r>
          </a:p>
          <a:p>
            <a:pPr lvl="1"/>
            <a:r>
              <a:rPr lang="en-US" dirty="0" smtClean="0"/>
              <a:t>Understands process</a:t>
            </a:r>
          </a:p>
          <a:p>
            <a:pPr lvl="1"/>
            <a:r>
              <a:rPr lang="en-US" dirty="0" smtClean="0"/>
              <a:t>Invoices  out of PeopleSoft /</a:t>
            </a:r>
            <a:r>
              <a:rPr lang="en-US" dirty="0" err="1" smtClean="0"/>
              <a:t>InfoED</a:t>
            </a:r>
            <a:endParaRPr lang="en-US" dirty="0" smtClean="0"/>
          </a:p>
          <a:p>
            <a:r>
              <a:rPr lang="en-US" u="sng" dirty="0" smtClean="0"/>
              <a:t>Decrease missed invoicing </a:t>
            </a:r>
            <a:r>
              <a:rPr lang="en-US" dirty="0" smtClean="0"/>
              <a:t>due to: 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 Departmental staff turn over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Lack of infrastructure/internal processes  to communicate study activity completion to the staff responsible for invoicing. 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CD6D58-A594-4E37-A95B-BF4723409D5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6358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dirty="0" smtClean="0"/>
              <a:t>Note- If having issues receiving payments for services rendered, contact SPA/CRF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CD6D58-A594-4E37-A95B-BF4723409D5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533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dirty="0" smtClean="0"/>
              <a:t>Note- If having issues receiving payments for services rendered, contact SPA/CRF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CD6D58-A594-4E37-A95B-BF4723409D5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8284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458BAB-8819-455D-8E2E-6AFAFE36AE61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72639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458BAB-8819-455D-8E2E-6AFAFE36AE61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4461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458BAB-8819-455D-8E2E-6AFAFE36AE61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9891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332665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90382-3AA7-4519-AF32-ED33ED16A5FC}" type="datetimeFigureOut">
              <a:rPr lang="en-US" smtClean="0"/>
              <a:t>4/30/2019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7C22E-325F-412F-848A-3AFBF04ABD74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148987" y="205994"/>
            <a:ext cx="3978323" cy="4902683"/>
            <a:chOff x="148987" y="205994"/>
            <a:chExt cx="3978323" cy="4902683"/>
          </a:xfr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grpSpPr>
        <p:sp>
          <p:nvSpPr>
            <p:cNvPr id="7" name="Hexagon 6"/>
            <p:cNvSpPr/>
            <p:nvPr userDrawn="1"/>
          </p:nvSpPr>
          <p:spPr>
            <a:xfrm>
              <a:off x="148988" y="205994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Hexagon 7"/>
            <p:cNvSpPr/>
            <p:nvPr userDrawn="1"/>
          </p:nvSpPr>
          <p:spPr>
            <a:xfrm>
              <a:off x="148987" y="4261574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Hexagon 8"/>
            <p:cNvSpPr/>
            <p:nvPr userDrawn="1"/>
          </p:nvSpPr>
          <p:spPr>
            <a:xfrm>
              <a:off x="148988" y="1218975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Hexagon 9"/>
            <p:cNvSpPr/>
            <p:nvPr userDrawn="1"/>
          </p:nvSpPr>
          <p:spPr>
            <a:xfrm>
              <a:off x="1155509" y="658013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Hexagon 10"/>
            <p:cNvSpPr/>
            <p:nvPr userDrawn="1"/>
          </p:nvSpPr>
          <p:spPr>
            <a:xfrm>
              <a:off x="148987" y="3242274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Hexagon 11"/>
            <p:cNvSpPr/>
            <p:nvPr userDrawn="1"/>
          </p:nvSpPr>
          <p:spPr>
            <a:xfrm>
              <a:off x="2241644" y="1196697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Hexagon 12"/>
            <p:cNvSpPr/>
            <p:nvPr userDrawn="1"/>
          </p:nvSpPr>
          <p:spPr>
            <a:xfrm>
              <a:off x="148988" y="2231018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Hexagon 13"/>
            <p:cNvSpPr/>
            <p:nvPr userDrawn="1"/>
          </p:nvSpPr>
          <p:spPr>
            <a:xfrm>
              <a:off x="3144671" y="658013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Hexagon 14"/>
            <p:cNvSpPr/>
            <p:nvPr userDrawn="1"/>
          </p:nvSpPr>
          <p:spPr>
            <a:xfrm>
              <a:off x="1195316" y="1756216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6501586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90382-3AA7-4519-AF32-ED33ED16A5FC}" type="datetimeFigureOut">
              <a:rPr lang="en-US" smtClean="0"/>
              <a:t>4/30/2019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7C22E-325F-412F-848A-3AFBF04ABD74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15" name="Group 14"/>
          <p:cNvGrpSpPr/>
          <p:nvPr userDrawn="1"/>
        </p:nvGrpSpPr>
        <p:grpSpPr>
          <a:xfrm rot="10800000">
            <a:off x="10377985" y="4742283"/>
            <a:ext cx="1606032" cy="1979192"/>
            <a:chOff x="148987" y="205994"/>
            <a:chExt cx="3978323" cy="4902683"/>
          </a:xfrm>
          <a:effectLst>
            <a:glow rad="63500">
              <a:schemeClr val="accent3">
                <a:satMod val="175000"/>
                <a:alpha val="40000"/>
              </a:schemeClr>
            </a:glow>
          </a:effectLst>
        </p:grpSpPr>
        <p:sp>
          <p:nvSpPr>
            <p:cNvPr id="16" name="Hexagon 15"/>
            <p:cNvSpPr/>
            <p:nvPr userDrawn="1"/>
          </p:nvSpPr>
          <p:spPr>
            <a:xfrm>
              <a:off x="148988" y="205994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Hexagon 16"/>
            <p:cNvSpPr/>
            <p:nvPr userDrawn="1"/>
          </p:nvSpPr>
          <p:spPr>
            <a:xfrm>
              <a:off x="148987" y="4261574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Hexagon 17"/>
            <p:cNvSpPr/>
            <p:nvPr userDrawn="1"/>
          </p:nvSpPr>
          <p:spPr>
            <a:xfrm>
              <a:off x="148988" y="1218975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Hexagon 18"/>
            <p:cNvSpPr/>
            <p:nvPr userDrawn="1"/>
          </p:nvSpPr>
          <p:spPr>
            <a:xfrm>
              <a:off x="1155509" y="658013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Hexagon 19"/>
            <p:cNvSpPr/>
            <p:nvPr userDrawn="1"/>
          </p:nvSpPr>
          <p:spPr>
            <a:xfrm>
              <a:off x="148987" y="3242274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Hexagon 20"/>
            <p:cNvSpPr/>
            <p:nvPr userDrawn="1"/>
          </p:nvSpPr>
          <p:spPr>
            <a:xfrm>
              <a:off x="2241644" y="1196697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Hexagon 21"/>
            <p:cNvSpPr/>
            <p:nvPr userDrawn="1"/>
          </p:nvSpPr>
          <p:spPr>
            <a:xfrm>
              <a:off x="148988" y="2231018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Hexagon 22"/>
            <p:cNvSpPr/>
            <p:nvPr userDrawn="1"/>
          </p:nvSpPr>
          <p:spPr>
            <a:xfrm>
              <a:off x="3144671" y="658013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Hexagon 23"/>
            <p:cNvSpPr/>
            <p:nvPr userDrawn="1"/>
          </p:nvSpPr>
          <p:spPr>
            <a:xfrm>
              <a:off x="1195316" y="1756216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347348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90382-3AA7-4519-AF32-ED33ED16A5FC}" type="datetimeFigureOut">
              <a:rPr lang="en-US" smtClean="0"/>
              <a:t>4/30/2019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7C22E-325F-412F-848A-3AFBF04ABD74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18" name="Group 17"/>
          <p:cNvGrpSpPr/>
          <p:nvPr userDrawn="1"/>
        </p:nvGrpSpPr>
        <p:grpSpPr>
          <a:xfrm rot="10800000">
            <a:off x="10377985" y="4742283"/>
            <a:ext cx="1606032" cy="1979192"/>
            <a:chOff x="148987" y="205994"/>
            <a:chExt cx="3978323" cy="4902683"/>
          </a:xfrm>
          <a:effectLst>
            <a:glow rad="63500">
              <a:schemeClr val="accent3">
                <a:satMod val="175000"/>
                <a:alpha val="40000"/>
              </a:schemeClr>
            </a:glow>
          </a:effectLst>
        </p:grpSpPr>
        <p:sp>
          <p:nvSpPr>
            <p:cNvPr id="19" name="Hexagon 18"/>
            <p:cNvSpPr/>
            <p:nvPr userDrawn="1"/>
          </p:nvSpPr>
          <p:spPr>
            <a:xfrm>
              <a:off x="148988" y="205994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Hexagon 19"/>
            <p:cNvSpPr/>
            <p:nvPr userDrawn="1"/>
          </p:nvSpPr>
          <p:spPr>
            <a:xfrm>
              <a:off x="148987" y="4261574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Hexagon 20"/>
            <p:cNvSpPr/>
            <p:nvPr userDrawn="1"/>
          </p:nvSpPr>
          <p:spPr>
            <a:xfrm>
              <a:off x="148988" y="1218975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Hexagon 21"/>
            <p:cNvSpPr/>
            <p:nvPr userDrawn="1"/>
          </p:nvSpPr>
          <p:spPr>
            <a:xfrm>
              <a:off x="1155509" y="658013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Hexagon 22"/>
            <p:cNvSpPr/>
            <p:nvPr userDrawn="1"/>
          </p:nvSpPr>
          <p:spPr>
            <a:xfrm>
              <a:off x="148987" y="3242274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Hexagon 23"/>
            <p:cNvSpPr/>
            <p:nvPr userDrawn="1"/>
          </p:nvSpPr>
          <p:spPr>
            <a:xfrm>
              <a:off x="2241644" y="1196697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Hexagon 24"/>
            <p:cNvSpPr/>
            <p:nvPr userDrawn="1"/>
          </p:nvSpPr>
          <p:spPr>
            <a:xfrm>
              <a:off x="148988" y="2231018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Hexagon 25"/>
            <p:cNvSpPr/>
            <p:nvPr userDrawn="1"/>
          </p:nvSpPr>
          <p:spPr>
            <a:xfrm>
              <a:off x="3144671" y="658013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Hexagon 26"/>
            <p:cNvSpPr/>
            <p:nvPr userDrawn="1"/>
          </p:nvSpPr>
          <p:spPr>
            <a:xfrm>
              <a:off x="1195316" y="1756216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28" name="Picture 2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6068529"/>
            <a:ext cx="3796146" cy="652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00827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90382-3AA7-4519-AF32-ED33ED16A5FC}" type="datetimeFigureOut">
              <a:rPr lang="en-US" smtClean="0"/>
              <a:t>4/30/2019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7C22E-325F-412F-848A-3AFBF04ABD74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18" name="Group 17"/>
          <p:cNvGrpSpPr/>
          <p:nvPr userDrawn="1"/>
        </p:nvGrpSpPr>
        <p:grpSpPr>
          <a:xfrm rot="10800000">
            <a:off x="10377985" y="4742283"/>
            <a:ext cx="1606032" cy="1979192"/>
            <a:chOff x="148987" y="205994"/>
            <a:chExt cx="3978323" cy="4902683"/>
          </a:xfrm>
          <a:effectLst>
            <a:glow rad="63500">
              <a:schemeClr val="accent3">
                <a:satMod val="175000"/>
                <a:alpha val="40000"/>
              </a:schemeClr>
            </a:glow>
          </a:effectLst>
        </p:grpSpPr>
        <p:sp>
          <p:nvSpPr>
            <p:cNvPr id="19" name="Hexagon 18"/>
            <p:cNvSpPr/>
            <p:nvPr userDrawn="1"/>
          </p:nvSpPr>
          <p:spPr>
            <a:xfrm>
              <a:off x="148988" y="205994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Hexagon 19"/>
            <p:cNvSpPr/>
            <p:nvPr userDrawn="1"/>
          </p:nvSpPr>
          <p:spPr>
            <a:xfrm>
              <a:off x="148987" y="4261574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Hexagon 20"/>
            <p:cNvSpPr/>
            <p:nvPr userDrawn="1"/>
          </p:nvSpPr>
          <p:spPr>
            <a:xfrm>
              <a:off x="148988" y="1218975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Hexagon 21"/>
            <p:cNvSpPr/>
            <p:nvPr userDrawn="1"/>
          </p:nvSpPr>
          <p:spPr>
            <a:xfrm>
              <a:off x="1155509" y="658013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Hexagon 22"/>
            <p:cNvSpPr/>
            <p:nvPr userDrawn="1"/>
          </p:nvSpPr>
          <p:spPr>
            <a:xfrm>
              <a:off x="148987" y="3242274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Hexagon 23"/>
            <p:cNvSpPr/>
            <p:nvPr userDrawn="1"/>
          </p:nvSpPr>
          <p:spPr>
            <a:xfrm>
              <a:off x="2241644" y="1196697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Hexagon 24"/>
            <p:cNvSpPr/>
            <p:nvPr userDrawn="1"/>
          </p:nvSpPr>
          <p:spPr>
            <a:xfrm>
              <a:off x="148988" y="2231018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Hexagon 25"/>
            <p:cNvSpPr/>
            <p:nvPr userDrawn="1"/>
          </p:nvSpPr>
          <p:spPr>
            <a:xfrm>
              <a:off x="3144671" y="658013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Hexagon 26"/>
            <p:cNvSpPr/>
            <p:nvPr userDrawn="1"/>
          </p:nvSpPr>
          <p:spPr>
            <a:xfrm>
              <a:off x="1195316" y="1756216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28" name="Picture 2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6068529"/>
            <a:ext cx="3796146" cy="652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19931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90382-3AA7-4519-AF32-ED33ED16A5FC}" type="datetimeFigureOut">
              <a:rPr lang="en-US" smtClean="0"/>
              <a:t>4/30/2019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7C22E-325F-412F-848A-3AFBF04ABD74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17" name="Group 16"/>
          <p:cNvGrpSpPr/>
          <p:nvPr userDrawn="1"/>
        </p:nvGrpSpPr>
        <p:grpSpPr>
          <a:xfrm rot="10800000">
            <a:off x="10377985" y="4742283"/>
            <a:ext cx="1606032" cy="1979192"/>
            <a:chOff x="148987" y="205994"/>
            <a:chExt cx="3978323" cy="4902683"/>
          </a:xfrm>
          <a:effectLst>
            <a:glow rad="63500">
              <a:schemeClr val="accent3">
                <a:satMod val="175000"/>
                <a:alpha val="40000"/>
              </a:schemeClr>
            </a:glow>
          </a:effectLst>
        </p:grpSpPr>
        <p:sp>
          <p:nvSpPr>
            <p:cNvPr id="18" name="Hexagon 17"/>
            <p:cNvSpPr/>
            <p:nvPr userDrawn="1"/>
          </p:nvSpPr>
          <p:spPr>
            <a:xfrm>
              <a:off x="148988" y="205994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Hexagon 18"/>
            <p:cNvSpPr/>
            <p:nvPr userDrawn="1"/>
          </p:nvSpPr>
          <p:spPr>
            <a:xfrm>
              <a:off x="148987" y="4261574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Hexagon 19"/>
            <p:cNvSpPr/>
            <p:nvPr userDrawn="1"/>
          </p:nvSpPr>
          <p:spPr>
            <a:xfrm>
              <a:off x="148988" y="1218975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Hexagon 20"/>
            <p:cNvSpPr/>
            <p:nvPr userDrawn="1"/>
          </p:nvSpPr>
          <p:spPr>
            <a:xfrm>
              <a:off x="1155509" y="658013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Hexagon 21"/>
            <p:cNvSpPr/>
            <p:nvPr userDrawn="1"/>
          </p:nvSpPr>
          <p:spPr>
            <a:xfrm>
              <a:off x="148987" y="3242274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Hexagon 22"/>
            <p:cNvSpPr/>
            <p:nvPr userDrawn="1"/>
          </p:nvSpPr>
          <p:spPr>
            <a:xfrm>
              <a:off x="2241644" y="1196697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Hexagon 23"/>
            <p:cNvSpPr/>
            <p:nvPr userDrawn="1"/>
          </p:nvSpPr>
          <p:spPr>
            <a:xfrm>
              <a:off x="148988" y="2231018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Hexagon 24"/>
            <p:cNvSpPr/>
            <p:nvPr userDrawn="1"/>
          </p:nvSpPr>
          <p:spPr>
            <a:xfrm>
              <a:off x="3144671" y="658013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Hexagon 25"/>
            <p:cNvSpPr/>
            <p:nvPr userDrawn="1"/>
          </p:nvSpPr>
          <p:spPr>
            <a:xfrm>
              <a:off x="1195316" y="1756216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161802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90382-3AA7-4519-AF32-ED33ED16A5FC}" type="datetimeFigureOut">
              <a:rPr lang="en-US" smtClean="0"/>
              <a:t>4/30/2019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7C22E-325F-412F-848A-3AFBF04ABD74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17" name="Group 16"/>
          <p:cNvGrpSpPr/>
          <p:nvPr userDrawn="1"/>
        </p:nvGrpSpPr>
        <p:grpSpPr>
          <a:xfrm rot="10800000">
            <a:off x="10377985" y="4742283"/>
            <a:ext cx="1606032" cy="1979192"/>
            <a:chOff x="148987" y="205994"/>
            <a:chExt cx="3978323" cy="4902683"/>
          </a:xfrm>
          <a:effectLst>
            <a:glow rad="63500">
              <a:schemeClr val="accent3">
                <a:satMod val="175000"/>
                <a:alpha val="40000"/>
              </a:schemeClr>
            </a:glow>
          </a:effectLst>
        </p:grpSpPr>
        <p:sp>
          <p:nvSpPr>
            <p:cNvPr id="18" name="Hexagon 17"/>
            <p:cNvSpPr/>
            <p:nvPr userDrawn="1"/>
          </p:nvSpPr>
          <p:spPr>
            <a:xfrm>
              <a:off x="148988" y="205994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Hexagon 18"/>
            <p:cNvSpPr/>
            <p:nvPr userDrawn="1"/>
          </p:nvSpPr>
          <p:spPr>
            <a:xfrm>
              <a:off x="148987" y="4261574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Hexagon 19"/>
            <p:cNvSpPr/>
            <p:nvPr userDrawn="1"/>
          </p:nvSpPr>
          <p:spPr>
            <a:xfrm>
              <a:off x="148988" y="1218975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Hexagon 20"/>
            <p:cNvSpPr/>
            <p:nvPr userDrawn="1"/>
          </p:nvSpPr>
          <p:spPr>
            <a:xfrm>
              <a:off x="1155509" y="658013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Hexagon 21"/>
            <p:cNvSpPr/>
            <p:nvPr userDrawn="1"/>
          </p:nvSpPr>
          <p:spPr>
            <a:xfrm>
              <a:off x="148987" y="3242274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Hexagon 22"/>
            <p:cNvSpPr/>
            <p:nvPr userDrawn="1"/>
          </p:nvSpPr>
          <p:spPr>
            <a:xfrm>
              <a:off x="2241644" y="1196697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Hexagon 23"/>
            <p:cNvSpPr/>
            <p:nvPr userDrawn="1"/>
          </p:nvSpPr>
          <p:spPr>
            <a:xfrm>
              <a:off x="148988" y="2231018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Hexagon 24"/>
            <p:cNvSpPr/>
            <p:nvPr userDrawn="1"/>
          </p:nvSpPr>
          <p:spPr>
            <a:xfrm>
              <a:off x="3144671" y="658013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Hexagon 25"/>
            <p:cNvSpPr/>
            <p:nvPr userDrawn="1"/>
          </p:nvSpPr>
          <p:spPr>
            <a:xfrm>
              <a:off x="1195316" y="1756216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072065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332665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90382-3AA7-4519-AF32-ED33ED16A5FC}" type="datetimeFigureOut">
              <a:rPr lang="en-US" smtClean="0"/>
              <a:t>4/30/2019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7C22E-325F-412F-848A-3AFBF04ABD74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148987" y="205994"/>
            <a:ext cx="3978323" cy="4902683"/>
            <a:chOff x="148987" y="205994"/>
            <a:chExt cx="3978323" cy="4902683"/>
          </a:xfrm>
          <a:effectLst/>
        </p:grpSpPr>
        <p:sp>
          <p:nvSpPr>
            <p:cNvPr id="7" name="Hexagon 6"/>
            <p:cNvSpPr/>
            <p:nvPr userDrawn="1"/>
          </p:nvSpPr>
          <p:spPr>
            <a:xfrm>
              <a:off x="148988" y="205994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Hexagon 7"/>
            <p:cNvSpPr/>
            <p:nvPr userDrawn="1"/>
          </p:nvSpPr>
          <p:spPr>
            <a:xfrm>
              <a:off x="148987" y="4261574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Hexagon 8"/>
            <p:cNvSpPr/>
            <p:nvPr userDrawn="1"/>
          </p:nvSpPr>
          <p:spPr>
            <a:xfrm>
              <a:off x="148988" y="1218975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Hexagon 9"/>
            <p:cNvSpPr/>
            <p:nvPr userDrawn="1"/>
          </p:nvSpPr>
          <p:spPr>
            <a:xfrm>
              <a:off x="1155509" y="658013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Hexagon 10"/>
            <p:cNvSpPr/>
            <p:nvPr userDrawn="1"/>
          </p:nvSpPr>
          <p:spPr>
            <a:xfrm>
              <a:off x="148987" y="3242274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Hexagon 11"/>
            <p:cNvSpPr/>
            <p:nvPr userDrawn="1"/>
          </p:nvSpPr>
          <p:spPr>
            <a:xfrm>
              <a:off x="2241644" y="1196697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Hexagon 12"/>
            <p:cNvSpPr/>
            <p:nvPr userDrawn="1"/>
          </p:nvSpPr>
          <p:spPr>
            <a:xfrm>
              <a:off x="148988" y="2231018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Hexagon 13"/>
            <p:cNvSpPr/>
            <p:nvPr userDrawn="1"/>
          </p:nvSpPr>
          <p:spPr>
            <a:xfrm>
              <a:off x="3144671" y="658013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Hexagon 14"/>
            <p:cNvSpPr/>
            <p:nvPr userDrawn="1"/>
          </p:nvSpPr>
          <p:spPr>
            <a:xfrm>
              <a:off x="1195316" y="1756216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7630" y="4409932"/>
            <a:ext cx="2690486" cy="2128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61416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05875"/>
            <a:ext cx="10515600" cy="4351338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90382-3AA7-4519-AF32-ED33ED16A5FC}" type="datetimeFigureOut">
              <a:rPr lang="en-US" smtClean="0"/>
              <a:t>4/30/2019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7C22E-325F-412F-848A-3AFBF04ABD74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17" name="Group 16"/>
          <p:cNvGrpSpPr/>
          <p:nvPr userDrawn="1"/>
        </p:nvGrpSpPr>
        <p:grpSpPr>
          <a:xfrm rot="10800000">
            <a:off x="10377985" y="4742283"/>
            <a:ext cx="1606032" cy="1979192"/>
            <a:chOff x="148987" y="205994"/>
            <a:chExt cx="3978323" cy="4902683"/>
          </a:xfrm>
          <a:effectLst>
            <a:glow rad="63500">
              <a:schemeClr val="accent3">
                <a:satMod val="175000"/>
                <a:alpha val="40000"/>
              </a:schemeClr>
            </a:glow>
            <a:outerShdw blurRad="50800" dist="38100" dir="16200000" rotWithShape="0">
              <a:prstClr val="black">
                <a:alpha val="40000"/>
              </a:prstClr>
            </a:outerShdw>
          </a:effectLst>
        </p:grpSpPr>
        <p:sp>
          <p:nvSpPr>
            <p:cNvPr id="18" name="Hexagon 17"/>
            <p:cNvSpPr/>
            <p:nvPr userDrawn="1"/>
          </p:nvSpPr>
          <p:spPr>
            <a:xfrm>
              <a:off x="148988" y="205994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Hexagon 18"/>
            <p:cNvSpPr/>
            <p:nvPr userDrawn="1"/>
          </p:nvSpPr>
          <p:spPr>
            <a:xfrm>
              <a:off x="148987" y="4261574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Hexagon 19"/>
            <p:cNvSpPr/>
            <p:nvPr userDrawn="1"/>
          </p:nvSpPr>
          <p:spPr>
            <a:xfrm>
              <a:off x="148988" y="1218975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Hexagon 20"/>
            <p:cNvSpPr/>
            <p:nvPr userDrawn="1"/>
          </p:nvSpPr>
          <p:spPr>
            <a:xfrm>
              <a:off x="1155509" y="658013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Hexagon 21"/>
            <p:cNvSpPr/>
            <p:nvPr userDrawn="1"/>
          </p:nvSpPr>
          <p:spPr>
            <a:xfrm>
              <a:off x="148987" y="3242274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Hexagon 22"/>
            <p:cNvSpPr/>
            <p:nvPr userDrawn="1"/>
          </p:nvSpPr>
          <p:spPr>
            <a:xfrm>
              <a:off x="2241644" y="1196697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Hexagon 23"/>
            <p:cNvSpPr/>
            <p:nvPr userDrawn="1"/>
          </p:nvSpPr>
          <p:spPr>
            <a:xfrm>
              <a:off x="148988" y="2231018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Hexagon 24"/>
            <p:cNvSpPr/>
            <p:nvPr userDrawn="1"/>
          </p:nvSpPr>
          <p:spPr>
            <a:xfrm>
              <a:off x="3144671" y="658013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Hexagon 25"/>
            <p:cNvSpPr/>
            <p:nvPr userDrawn="1"/>
          </p:nvSpPr>
          <p:spPr>
            <a:xfrm>
              <a:off x="1195316" y="1756216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6068529"/>
            <a:ext cx="3796146" cy="652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6229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05875"/>
            <a:ext cx="10515600" cy="4351338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90382-3AA7-4519-AF32-ED33ED16A5FC}" type="datetimeFigureOut">
              <a:rPr lang="en-US" smtClean="0"/>
              <a:t>4/30/2019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7C22E-325F-412F-848A-3AFBF04ABD74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17" name="Group 16"/>
          <p:cNvGrpSpPr/>
          <p:nvPr userDrawn="1"/>
        </p:nvGrpSpPr>
        <p:grpSpPr>
          <a:xfrm rot="10800000">
            <a:off x="10377985" y="4742283"/>
            <a:ext cx="1606032" cy="1979192"/>
            <a:chOff x="148987" y="205994"/>
            <a:chExt cx="3978323" cy="4902683"/>
          </a:xfrm>
          <a:effectLst>
            <a:glow rad="63500">
              <a:schemeClr val="accent3">
                <a:satMod val="175000"/>
                <a:alpha val="40000"/>
              </a:schemeClr>
            </a:glow>
            <a:outerShdw blurRad="50800" dist="38100" dir="16200000" rotWithShape="0">
              <a:prstClr val="black">
                <a:alpha val="40000"/>
              </a:prstClr>
            </a:outerShdw>
          </a:effectLst>
        </p:grpSpPr>
        <p:sp>
          <p:nvSpPr>
            <p:cNvPr id="18" name="Hexagon 17"/>
            <p:cNvSpPr/>
            <p:nvPr userDrawn="1"/>
          </p:nvSpPr>
          <p:spPr>
            <a:xfrm>
              <a:off x="148988" y="205994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Hexagon 18"/>
            <p:cNvSpPr/>
            <p:nvPr userDrawn="1"/>
          </p:nvSpPr>
          <p:spPr>
            <a:xfrm>
              <a:off x="148987" y="4261574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Hexagon 19"/>
            <p:cNvSpPr/>
            <p:nvPr userDrawn="1"/>
          </p:nvSpPr>
          <p:spPr>
            <a:xfrm>
              <a:off x="148988" y="1218975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Hexagon 20"/>
            <p:cNvSpPr/>
            <p:nvPr userDrawn="1"/>
          </p:nvSpPr>
          <p:spPr>
            <a:xfrm>
              <a:off x="1155509" y="658013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Hexagon 21"/>
            <p:cNvSpPr/>
            <p:nvPr userDrawn="1"/>
          </p:nvSpPr>
          <p:spPr>
            <a:xfrm>
              <a:off x="148987" y="3242274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Hexagon 22"/>
            <p:cNvSpPr/>
            <p:nvPr userDrawn="1"/>
          </p:nvSpPr>
          <p:spPr>
            <a:xfrm>
              <a:off x="2241644" y="1196697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Hexagon 23"/>
            <p:cNvSpPr/>
            <p:nvPr userDrawn="1"/>
          </p:nvSpPr>
          <p:spPr>
            <a:xfrm>
              <a:off x="148988" y="2231018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Hexagon 24"/>
            <p:cNvSpPr/>
            <p:nvPr userDrawn="1"/>
          </p:nvSpPr>
          <p:spPr>
            <a:xfrm>
              <a:off x="3144671" y="658013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Hexagon 25"/>
            <p:cNvSpPr/>
            <p:nvPr userDrawn="1"/>
          </p:nvSpPr>
          <p:spPr>
            <a:xfrm>
              <a:off x="1195316" y="1756216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cxnSp>
        <p:nvCxnSpPr>
          <p:cNvPr id="8" name="Straight Connector 7"/>
          <p:cNvCxnSpPr/>
          <p:nvPr userDrawn="1"/>
        </p:nvCxnSpPr>
        <p:spPr>
          <a:xfrm>
            <a:off x="0" y="1747819"/>
            <a:ext cx="12192000" cy="0"/>
          </a:xfrm>
          <a:prstGeom prst="line">
            <a:avLst/>
          </a:prstGeom>
          <a:ln w="57150">
            <a:solidFill>
              <a:schemeClr val="accent3">
                <a:lumMod val="40000"/>
                <a:lumOff val="60000"/>
              </a:schemeClr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Picture 2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6068529"/>
            <a:ext cx="3796146" cy="652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4907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05875"/>
            <a:ext cx="10515600" cy="4351338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90382-3AA7-4519-AF32-ED33ED16A5FC}" type="datetimeFigureOut">
              <a:rPr lang="en-US" smtClean="0"/>
              <a:t>4/30/2019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7C22E-325F-412F-848A-3AFBF04ABD74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17" name="Group 16"/>
          <p:cNvGrpSpPr/>
          <p:nvPr userDrawn="1"/>
        </p:nvGrpSpPr>
        <p:grpSpPr>
          <a:xfrm rot="10800000">
            <a:off x="10377985" y="4742283"/>
            <a:ext cx="1606032" cy="1979192"/>
            <a:chOff x="148987" y="205994"/>
            <a:chExt cx="3978323" cy="4902683"/>
          </a:xfrm>
          <a:effectLst>
            <a:glow rad="63500">
              <a:schemeClr val="accent3">
                <a:satMod val="175000"/>
                <a:alpha val="40000"/>
              </a:schemeClr>
            </a:glow>
          </a:effectLst>
        </p:grpSpPr>
        <p:sp>
          <p:nvSpPr>
            <p:cNvPr id="18" name="Hexagon 17"/>
            <p:cNvSpPr/>
            <p:nvPr userDrawn="1"/>
          </p:nvSpPr>
          <p:spPr>
            <a:xfrm>
              <a:off x="148988" y="205994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Hexagon 18"/>
            <p:cNvSpPr/>
            <p:nvPr userDrawn="1"/>
          </p:nvSpPr>
          <p:spPr>
            <a:xfrm>
              <a:off x="148987" y="4261574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Hexagon 19"/>
            <p:cNvSpPr/>
            <p:nvPr userDrawn="1"/>
          </p:nvSpPr>
          <p:spPr>
            <a:xfrm>
              <a:off x="148988" y="1218975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Hexagon 20"/>
            <p:cNvSpPr/>
            <p:nvPr userDrawn="1"/>
          </p:nvSpPr>
          <p:spPr>
            <a:xfrm>
              <a:off x="1155509" y="658013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Hexagon 21"/>
            <p:cNvSpPr/>
            <p:nvPr userDrawn="1"/>
          </p:nvSpPr>
          <p:spPr>
            <a:xfrm>
              <a:off x="148987" y="3242274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Hexagon 22"/>
            <p:cNvSpPr/>
            <p:nvPr userDrawn="1"/>
          </p:nvSpPr>
          <p:spPr>
            <a:xfrm>
              <a:off x="2241644" y="1196697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Hexagon 23"/>
            <p:cNvSpPr/>
            <p:nvPr userDrawn="1"/>
          </p:nvSpPr>
          <p:spPr>
            <a:xfrm>
              <a:off x="148988" y="2231018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Hexagon 24"/>
            <p:cNvSpPr/>
            <p:nvPr userDrawn="1"/>
          </p:nvSpPr>
          <p:spPr>
            <a:xfrm>
              <a:off x="3144671" y="658013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Hexagon 25"/>
            <p:cNvSpPr/>
            <p:nvPr userDrawn="1"/>
          </p:nvSpPr>
          <p:spPr>
            <a:xfrm>
              <a:off x="1195316" y="1756216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cxnSp>
        <p:nvCxnSpPr>
          <p:cNvPr id="8" name="Straight Connector 7"/>
          <p:cNvCxnSpPr/>
          <p:nvPr userDrawn="1"/>
        </p:nvCxnSpPr>
        <p:spPr>
          <a:xfrm>
            <a:off x="0" y="1747819"/>
            <a:ext cx="12192000" cy="0"/>
          </a:xfrm>
          <a:prstGeom prst="line">
            <a:avLst/>
          </a:prstGeom>
          <a:ln w="57150">
            <a:solidFill>
              <a:schemeClr val="accent3">
                <a:lumMod val="40000"/>
                <a:lumOff val="60000"/>
              </a:schemeClr>
            </a:solidFill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Picture 2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6068529"/>
            <a:ext cx="3796146" cy="652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3409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90382-3AA7-4519-AF32-ED33ED16A5FC}" type="datetimeFigureOut">
              <a:rPr lang="en-US" smtClean="0"/>
              <a:t>4/30/2019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7C22E-325F-412F-848A-3AFBF04ABD74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17" name="Group 16"/>
          <p:cNvGrpSpPr/>
          <p:nvPr userDrawn="1"/>
        </p:nvGrpSpPr>
        <p:grpSpPr>
          <a:xfrm rot="10800000">
            <a:off x="10377985" y="4742283"/>
            <a:ext cx="1606032" cy="1979192"/>
            <a:chOff x="148987" y="205994"/>
            <a:chExt cx="3978323" cy="4902683"/>
          </a:xfrm>
          <a:effectLst>
            <a:glow rad="63500">
              <a:schemeClr val="accent3">
                <a:satMod val="175000"/>
                <a:alpha val="40000"/>
              </a:schemeClr>
            </a:glow>
            <a:outerShdw blurRad="50800" dist="38100" dir="16200000" rotWithShape="0">
              <a:prstClr val="black">
                <a:alpha val="40000"/>
              </a:prstClr>
            </a:outerShdw>
          </a:effectLst>
        </p:grpSpPr>
        <p:sp>
          <p:nvSpPr>
            <p:cNvPr id="18" name="Hexagon 17"/>
            <p:cNvSpPr/>
            <p:nvPr userDrawn="1"/>
          </p:nvSpPr>
          <p:spPr>
            <a:xfrm>
              <a:off x="148988" y="205994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Hexagon 18"/>
            <p:cNvSpPr/>
            <p:nvPr userDrawn="1"/>
          </p:nvSpPr>
          <p:spPr>
            <a:xfrm>
              <a:off x="148987" y="4261574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Hexagon 19"/>
            <p:cNvSpPr/>
            <p:nvPr userDrawn="1"/>
          </p:nvSpPr>
          <p:spPr>
            <a:xfrm>
              <a:off x="148988" y="1218975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Hexagon 20"/>
            <p:cNvSpPr/>
            <p:nvPr userDrawn="1"/>
          </p:nvSpPr>
          <p:spPr>
            <a:xfrm>
              <a:off x="1155509" y="658013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Hexagon 21"/>
            <p:cNvSpPr/>
            <p:nvPr userDrawn="1"/>
          </p:nvSpPr>
          <p:spPr>
            <a:xfrm>
              <a:off x="148987" y="3242274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Hexagon 22"/>
            <p:cNvSpPr/>
            <p:nvPr userDrawn="1"/>
          </p:nvSpPr>
          <p:spPr>
            <a:xfrm>
              <a:off x="2241644" y="1196697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Hexagon 23"/>
            <p:cNvSpPr/>
            <p:nvPr userDrawn="1"/>
          </p:nvSpPr>
          <p:spPr>
            <a:xfrm>
              <a:off x="148988" y="2231018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Hexagon 24"/>
            <p:cNvSpPr/>
            <p:nvPr userDrawn="1"/>
          </p:nvSpPr>
          <p:spPr>
            <a:xfrm>
              <a:off x="3144671" y="658013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Hexagon 25"/>
            <p:cNvSpPr/>
            <p:nvPr userDrawn="1"/>
          </p:nvSpPr>
          <p:spPr>
            <a:xfrm>
              <a:off x="1195316" y="1756216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27" name="Picture 2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6068529"/>
            <a:ext cx="3796146" cy="652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888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90382-3AA7-4519-AF32-ED33ED16A5FC}" type="datetimeFigureOut">
              <a:rPr lang="en-US" smtClean="0"/>
              <a:t>4/30/2019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7C22E-325F-412F-848A-3AFBF04ABD74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18" name="Group 17"/>
          <p:cNvGrpSpPr/>
          <p:nvPr userDrawn="1"/>
        </p:nvGrpSpPr>
        <p:grpSpPr>
          <a:xfrm rot="10800000">
            <a:off x="10377985" y="4742283"/>
            <a:ext cx="1606032" cy="1979192"/>
            <a:chOff x="148987" y="205994"/>
            <a:chExt cx="3978323" cy="4902683"/>
          </a:xfrm>
          <a:effectLst>
            <a:glow rad="63500">
              <a:schemeClr val="accent3">
                <a:satMod val="175000"/>
                <a:alpha val="40000"/>
              </a:schemeClr>
            </a:glow>
          </a:effectLst>
        </p:grpSpPr>
        <p:sp>
          <p:nvSpPr>
            <p:cNvPr id="19" name="Hexagon 18"/>
            <p:cNvSpPr/>
            <p:nvPr userDrawn="1"/>
          </p:nvSpPr>
          <p:spPr>
            <a:xfrm>
              <a:off x="148988" y="205994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Hexagon 19"/>
            <p:cNvSpPr/>
            <p:nvPr userDrawn="1"/>
          </p:nvSpPr>
          <p:spPr>
            <a:xfrm>
              <a:off x="148987" y="4261574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Hexagon 20"/>
            <p:cNvSpPr/>
            <p:nvPr userDrawn="1"/>
          </p:nvSpPr>
          <p:spPr>
            <a:xfrm>
              <a:off x="148988" y="1218975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Hexagon 21"/>
            <p:cNvSpPr/>
            <p:nvPr userDrawn="1"/>
          </p:nvSpPr>
          <p:spPr>
            <a:xfrm>
              <a:off x="1155509" y="658013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Hexagon 22"/>
            <p:cNvSpPr/>
            <p:nvPr userDrawn="1"/>
          </p:nvSpPr>
          <p:spPr>
            <a:xfrm>
              <a:off x="148987" y="3242274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Hexagon 23"/>
            <p:cNvSpPr/>
            <p:nvPr userDrawn="1"/>
          </p:nvSpPr>
          <p:spPr>
            <a:xfrm>
              <a:off x="2241644" y="1196697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Hexagon 24"/>
            <p:cNvSpPr/>
            <p:nvPr userDrawn="1"/>
          </p:nvSpPr>
          <p:spPr>
            <a:xfrm>
              <a:off x="148988" y="2231018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Hexagon 25"/>
            <p:cNvSpPr/>
            <p:nvPr userDrawn="1"/>
          </p:nvSpPr>
          <p:spPr>
            <a:xfrm>
              <a:off x="3144671" y="658013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Hexagon 26"/>
            <p:cNvSpPr/>
            <p:nvPr userDrawn="1"/>
          </p:nvSpPr>
          <p:spPr>
            <a:xfrm>
              <a:off x="1195316" y="1756216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8" name="Group 27"/>
          <p:cNvGrpSpPr/>
          <p:nvPr userDrawn="1"/>
        </p:nvGrpSpPr>
        <p:grpSpPr>
          <a:xfrm rot="10800000" flipH="1">
            <a:off x="147402" y="4742283"/>
            <a:ext cx="1606032" cy="1979192"/>
            <a:chOff x="148987" y="205994"/>
            <a:chExt cx="3978323" cy="4902683"/>
          </a:xfrm>
          <a:effectLst>
            <a:glow rad="63500">
              <a:schemeClr val="accent3">
                <a:satMod val="175000"/>
                <a:alpha val="40000"/>
              </a:schemeClr>
            </a:glow>
          </a:effectLst>
        </p:grpSpPr>
        <p:sp>
          <p:nvSpPr>
            <p:cNvPr id="29" name="Hexagon 28"/>
            <p:cNvSpPr/>
            <p:nvPr userDrawn="1"/>
          </p:nvSpPr>
          <p:spPr>
            <a:xfrm>
              <a:off x="148988" y="205994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Hexagon 29"/>
            <p:cNvSpPr/>
            <p:nvPr userDrawn="1"/>
          </p:nvSpPr>
          <p:spPr>
            <a:xfrm>
              <a:off x="148987" y="4261574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Hexagon 30"/>
            <p:cNvSpPr/>
            <p:nvPr userDrawn="1"/>
          </p:nvSpPr>
          <p:spPr>
            <a:xfrm>
              <a:off x="148988" y="1218975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Hexagon 31"/>
            <p:cNvSpPr/>
            <p:nvPr userDrawn="1"/>
          </p:nvSpPr>
          <p:spPr>
            <a:xfrm>
              <a:off x="1155509" y="658013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Hexagon 32"/>
            <p:cNvSpPr/>
            <p:nvPr userDrawn="1"/>
          </p:nvSpPr>
          <p:spPr>
            <a:xfrm>
              <a:off x="148987" y="3242274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Hexagon 33"/>
            <p:cNvSpPr/>
            <p:nvPr userDrawn="1"/>
          </p:nvSpPr>
          <p:spPr>
            <a:xfrm>
              <a:off x="2241644" y="1196697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Hexagon 34"/>
            <p:cNvSpPr/>
            <p:nvPr userDrawn="1"/>
          </p:nvSpPr>
          <p:spPr>
            <a:xfrm>
              <a:off x="148988" y="2231018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Hexagon 35"/>
            <p:cNvSpPr/>
            <p:nvPr userDrawn="1"/>
          </p:nvSpPr>
          <p:spPr>
            <a:xfrm>
              <a:off x="3144671" y="658013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Hexagon 36"/>
            <p:cNvSpPr/>
            <p:nvPr userDrawn="1"/>
          </p:nvSpPr>
          <p:spPr>
            <a:xfrm>
              <a:off x="1195316" y="1756216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38" name="Picture 3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6068529"/>
            <a:ext cx="3796146" cy="652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5572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90382-3AA7-4519-AF32-ED33ED16A5FC}" type="datetimeFigureOut">
              <a:rPr lang="en-US" smtClean="0"/>
              <a:t>4/30/2019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7C22E-325F-412F-848A-3AFBF04ABD74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20" name="Group 19"/>
          <p:cNvGrpSpPr/>
          <p:nvPr userDrawn="1"/>
        </p:nvGrpSpPr>
        <p:grpSpPr>
          <a:xfrm rot="10800000">
            <a:off x="10377985" y="4742283"/>
            <a:ext cx="1606032" cy="1979192"/>
            <a:chOff x="148987" y="205994"/>
            <a:chExt cx="3978323" cy="4902683"/>
          </a:xfrm>
          <a:effectLst>
            <a:glow rad="63500">
              <a:schemeClr val="accent3">
                <a:satMod val="175000"/>
                <a:alpha val="40000"/>
              </a:schemeClr>
            </a:glow>
          </a:effectLst>
        </p:grpSpPr>
        <p:sp>
          <p:nvSpPr>
            <p:cNvPr id="21" name="Hexagon 20"/>
            <p:cNvSpPr/>
            <p:nvPr userDrawn="1"/>
          </p:nvSpPr>
          <p:spPr>
            <a:xfrm>
              <a:off x="148988" y="205994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Hexagon 21"/>
            <p:cNvSpPr/>
            <p:nvPr userDrawn="1"/>
          </p:nvSpPr>
          <p:spPr>
            <a:xfrm>
              <a:off x="148987" y="4261574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Hexagon 22"/>
            <p:cNvSpPr/>
            <p:nvPr userDrawn="1"/>
          </p:nvSpPr>
          <p:spPr>
            <a:xfrm>
              <a:off x="148988" y="1218975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Hexagon 23"/>
            <p:cNvSpPr/>
            <p:nvPr userDrawn="1"/>
          </p:nvSpPr>
          <p:spPr>
            <a:xfrm>
              <a:off x="1155509" y="658013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Hexagon 24"/>
            <p:cNvSpPr/>
            <p:nvPr userDrawn="1"/>
          </p:nvSpPr>
          <p:spPr>
            <a:xfrm>
              <a:off x="148987" y="3242274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Hexagon 25"/>
            <p:cNvSpPr/>
            <p:nvPr userDrawn="1"/>
          </p:nvSpPr>
          <p:spPr>
            <a:xfrm>
              <a:off x="2241644" y="1196697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Hexagon 26"/>
            <p:cNvSpPr/>
            <p:nvPr userDrawn="1"/>
          </p:nvSpPr>
          <p:spPr>
            <a:xfrm>
              <a:off x="148988" y="2231018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Hexagon 27"/>
            <p:cNvSpPr/>
            <p:nvPr userDrawn="1"/>
          </p:nvSpPr>
          <p:spPr>
            <a:xfrm>
              <a:off x="3144671" y="658013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Hexagon 28"/>
            <p:cNvSpPr/>
            <p:nvPr userDrawn="1"/>
          </p:nvSpPr>
          <p:spPr>
            <a:xfrm>
              <a:off x="1195316" y="1756216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0" name="Group 29"/>
          <p:cNvGrpSpPr/>
          <p:nvPr userDrawn="1"/>
        </p:nvGrpSpPr>
        <p:grpSpPr>
          <a:xfrm rot="10800000" flipH="1">
            <a:off x="147402" y="4742283"/>
            <a:ext cx="1606032" cy="1979192"/>
            <a:chOff x="148987" y="205994"/>
            <a:chExt cx="3978323" cy="4902683"/>
          </a:xfrm>
          <a:effectLst>
            <a:glow rad="63500">
              <a:schemeClr val="accent3">
                <a:satMod val="175000"/>
                <a:alpha val="40000"/>
              </a:schemeClr>
            </a:glow>
          </a:effectLst>
        </p:grpSpPr>
        <p:sp>
          <p:nvSpPr>
            <p:cNvPr id="31" name="Hexagon 30"/>
            <p:cNvSpPr/>
            <p:nvPr userDrawn="1"/>
          </p:nvSpPr>
          <p:spPr>
            <a:xfrm>
              <a:off x="148988" y="205994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Hexagon 31"/>
            <p:cNvSpPr/>
            <p:nvPr userDrawn="1"/>
          </p:nvSpPr>
          <p:spPr>
            <a:xfrm>
              <a:off x="148987" y="4261574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Hexagon 32"/>
            <p:cNvSpPr/>
            <p:nvPr userDrawn="1"/>
          </p:nvSpPr>
          <p:spPr>
            <a:xfrm>
              <a:off x="148988" y="1218975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Hexagon 33"/>
            <p:cNvSpPr/>
            <p:nvPr userDrawn="1"/>
          </p:nvSpPr>
          <p:spPr>
            <a:xfrm>
              <a:off x="1155509" y="658013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Hexagon 34"/>
            <p:cNvSpPr/>
            <p:nvPr userDrawn="1"/>
          </p:nvSpPr>
          <p:spPr>
            <a:xfrm>
              <a:off x="148987" y="3242274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Hexagon 35"/>
            <p:cNvSpPr/>
            <p:nvPr userDrawn="1"/>
          </p:nvSpPr>
          <p:spPr>
            <a:xfrm>
              <a:off x="2241644" y="1196697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Hexagon 36"/>
            <p:cNvSpPr/>
            <p:nvPr userDrawn="1"/>
          </p:nvSpPr>
          <p:spPr>
            <a:xfrm>
              <a:off x="148988" y="2231018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Hexagon 37"/>
            <p:cNvSpPr/>
            <p:nvPr userDrawn="1"/>
          </p:nvSpPr>
          <p:spPr>
            <a:xfrm>
              <a:off x="3144671" y="658013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Hexagon 38"/>
            <p:cNvSpPr/>
            <p:nvPr userDrawn="1"/>
          </p:nvSpPr>
          <p:spPr>
            <a:xfrm>
              <a:off x="1195316" y="1756216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0" name="Picture 3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6068529"/>
            <a:ext cx="3796146" cy="652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2477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90382-3AA7-4519-AF32-ED33ED16A5FC}" type="datetimeFigureOut">
              <a:rPr lang="en-US" smtClean="0"/>
              <a:t>4/30/2019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7C22E-325F-412F-848A-3AFBF04ABD74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16" name="Group 15"/>
          <p:cNvGrpSpPr/>
          <p:nvPr userDrawn="1"/>
        </p:nvGrpSpPr>
        <p:grpSpPr>
          <a:xfrm rot="10800000">
            <a:off x="10377985" y="4742283"/>
            <a:ext cx="1606032" cy="1979192"/>
            <a:chOff x="148987" y="205994"/>
            <a:chExt cx="3978323" cy="4902683"/>
          </a:xfrm>
          <a:effectLst>
            <a:glow rad="63500">
              <a:schemeClr val="accent3">
                <a:satMod val="175000"/>
                <a:alpha val="40000"/>
              </a:schemeClr>
            </a:glow>
          </a:effectLst>
        </p:grpSpPr>
        <p:sp>
          <p:nvSpPr>
            <p:cNvPr id="17" name="Hexagon 16"/>
            <p:cNvSpPr/>
            <p:nvPr userDrawn="1"/>
          </p:nvSpPr>
          <p:spPr>
            <a:xfrm>
              <a:off x="148988" y="205994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Hexagon 17"/>
            <p:cNvSpPr/>
            <p:nvPr userDrawn="1"/>
          </p:nvSpPr>
          <p:spPr>
            <a:xfrm>
              <a:off x="148987" y="4261574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Hexagon 18"/>
            <p:cNvSpPr/>
            <p:nvPr userDrawn="1"/>
          </p:nvSpPr>
          <p:spPr>
            <a:xfrm>
              <a:off x="148988" y="1218975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Hexagon 19"/>
            <p:cNvSpPr/>
            <p:nvPr userDrawn="1"/>
          </p:nvSpPr>
          <p:spPr>
            <a:xfrm>
              <a:off x="1155509" y="658013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Hexagon 20"/>
            <p:cNvSpPr/>
            <p:nvPr userDrawn="1"/>
          </p:nvSpPr>
          <p:spPr>
            <a:xfrm>
              <a:off x="148987" y="3242274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Hexagon 21"/>
            <p:cNvSpPr/>
            <p:nvPr userDrawn="1"/>
          </p:nvSpPr>
          <p:spPr>
            <a:xfrm>
              <a:off x="2241644" y="1196697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Hexagon 22"/>
            <p:cNvSpPr/>
            <p:nvPr userDrawn="1"/>
          </p:nvSpPr>
          <p:spPr>
            <a:xfrm>
              <a:off x="148988" y="2231018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Hexagon 23"/>
            <p:cNvSpPr/>
            <p:nvPr userDrawn="1"/>
          </p:nvSpPr>
          <p:spPr>
            <a:xfrm>
              <a:off x="3144671" y="658013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Hexagon 24"/>
            <p:cNvSpPr/>
            <p:nvPr userDrawn="1"/>
          </p:nvSpPr>
          <p:spPr>
            <a:xfrm>
              <a:off x="1195316" y="1756216"/>
              <a:ext cx="982639" cy="847103"/>
            </a:xfrm>
            <a:prstGeom prst="hexagon">
              <a:avLst/>
            </a:prstGeom>
            <a:noFill/>
            <a:ln w="28575">
              <a:solidFill>
                <a:schemeClr val="bg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26" name="Picture 2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6068529"/>
            <a:ext cx="3796146" cy="652946"/>
          </a:xfrm>
          <a:prstGeom prst="rect">
            <a:avLst/>
          </a:prstGeom>
        </p:spPr>
      </p:pic>
      <p:sp>
        <p:nvSpPr>
          <p:cNvPr id="6" name="Rectangle 5"/>
          <p:cNvSpPr/>
          <p:nvPr userDrawn="1"/>
        </p:nvSpPr>
        <p:spPr>
          <a:xfrm>
            <a:off x="1514764" y="1764145"/>
            <a:ext cx="9144000" cy="4139837"/>
          </a:xfrm>
          <a:prstGeom prst="rect">
            <a:avLst/>
          </a:prstGeom>
          <a:solidFill>
            <a:srgbClr val="FFFFFF"/>
          </a:solidFill>
          <a:ln w="57150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Content Placeholder 2"/>
          <p:cNvSpPr>
            <a:spLocks noGrp="1"/>
          </p:cNvSpPr>
          <p:nvPr>
            <p:ph idx="1"/>
          </p:nvPr>
        </p:nvSpPr>
        <p:spPr>
          <a:xfrm>
            <a:off x="1514764" y="1764146"/>
            <a:ext cx="9144000" cy="4121906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241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75000"/>
              </a:schemeClr>
            </a:gs>
            <a:gs pos="99000">
              <a:schemeClr val="bg1">
                <a:tint val="98000"/>
                <a:satMod val="130000"/>
                <a:shade val="9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690382-3AA7-4519-AF32-ED33ED16A5FC}" type="datetimeFigureOut">
              <a:rPr lang="en-US" smtClean="0"/>
              <a:t>4/30/2019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27C22E-325F-412F-848A-3AFBF04ABD7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686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1" r:id="rId4"/>
    <p:sldLayoutId id="2147483662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>
              <a:lumMod val="20000"/>
              <a:lumOff val="80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>
              <a:lumMod val="20000"/>
              <a:lumOff val="8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>
              <a:lumMod val="20000"/>
              <a:lumOff val="8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>
              <a:lumMod val="20000"/>
              <a:lumOff val="8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>
              <a:lumMod val="20000"/>
              <a:lumOff val="8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9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6946" y="753490"/>
            <a:ext cx="9144000" cy="2387600"/>
          </a:xfrm>
        </p:spPr>
        <p:txBody>
          <a:bodyPr>
            <a:normAutofit/>
          </a:bodyPr>
          <a:lstStyle/>
          <a:p>
            <a:r>
              <a:rPr lang="en-US" sz="11500" dirty="0" smtClean="0"/>
              <a:t>AURA</a:t>
            </a:r>
            <a:endParaRPr lang="en-US" sz="115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6946" y="3099365"/>
            <a:ext cx="9144000" cy="165576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May 1, 2019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688239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CPHS Responsibilities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221" y="2156346"/>
            <a:ext cx="10888579" cy="4260495"/>
          </a:xfrm>
        </p:spPr>
        <p:txBody>
          <a:bodyPr>
            <a:normAutofit/>
          </a:bodyPr>
          <a:lstStyle/>
          <a:p>
            <a:r>
              <a:rPr lang="en-US" dirty="0" smtClean="0"/>
              <a:t>Timely invoicing of IRB and start-up fees in accordance with signed agreement</a:t>
            </a:r>
          </a:p>
          <a:p>
            <a:r>
              <a:rPr lang="en-US" dirty="0" smtClean="0"/>
              <a:t>Copy study </a:t>
            </a:r>
            <a:r>
              <a:rPr lang="en-US" dirty="0"/>
              <a:t>c</a:t>
            </a:r>
            <a:r>
              <a:rPr lang="en-US" dirty="0" smtClean="0"/>
              <a:t>oordinator and department financial contact on all invoices emailed to sponsors</a:t>
            </a:r>
            <a:r>
              <a:rPr lang="en-US" dirty="0"/>
              <a:t>	</a:t>
            </a:r>
            <a:endParaRPr lang="en-US" dirty="0" smtClean="0"/>
          </a:p>
          <a:p>
            <a:r>
              <a:rPr lang="en-US" dirty="0" smtClean="0"/>
              <a:t>Processing monthly journal entry to charge IRB fees to study project</a:t>
            </a:r>
          </a:p>
          <a:p>
            <a:r>
              <a:rPr lang="en-US" dirty="0" smtClean="0"/>
              <a:t>Maintain </a:t>
            </a:r>
            <a:r>
              <a:rPr lang="en-US" dirty="0"/>
              <a:t>Accounts </a:t>
            </a:r>
            <a:r>
              <a:rPr lang="en-US" dirty="0" smtClean="0"/>
              <a:t>Receivable/Aging reports 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4238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Department Responsibilities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221" y="2156346"/>
            <a:ext cx="10888579" cy="4260495"/>
          </a:xfrm>
        </p:spPr>
        <p:txBody>
          <a:bodyPr>
            <a:normAutofit/>
          </a:bodyPr>
          <a:lstStyle/>
          <a:p>
            <a:r>
              <a:rPr lang="en-US" dirty="0" smtClean="0"/>
              <a:t>Ensuring contracted budget includes all start-up, administrative fees and IRB fees </a:t>
            </a:r>
          </a:p>
          <a:p>
            <a:r>
              <a:rPr lang="en-US" dirty="0" smtClean="0"/>
              <a:t>Reconciling payments from sponsor to ensure they are paid for all services rendered</a:t>
            </a:r>
          </a:p>
          <a:p>
            <a:r>
              <a:rPr lang="en-US" dirty="0" smtClean="0"/>
              <a:t>Resolving study deficits (resulting from over-expenditure/lost revenue)</a:t>
            </a:r>
          </a:p>
        </p:txBody>
      </p:sp>
    </p:spTree>
    <p:extLst>
      <p:ext uri="{BB962C8B-B14F-4D97-AF65-F5344CB8AC3E}">
        <p14:creationId xmlns:p14="http://schemas.microsoft.com/office/powerpoint/2010/main" val="1315582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Communication Plan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2683"/>
            <a:ext cx="10515600" cy="4351338"/>
          </a:xfrm>
        </p:spPr>
        <p:txBody>
          <a:bodyPr>
            <a:normAutofit lnSpcReduction="10000"/>
          </a:bodyPr>
          <a:lstStyle/>
          <a:p>
            <a:pPr lvl="2"/>
            <a:endParaRPr lang="en-US" dirty="0"/>
          </a:p>
          <a:p>
            <a:pPr lvl="2"/>
            <a:endParaRPr lang="en-US" dirty="0"/>
          </a:p>
          <a:p>
            <a:r>
              <a:rPr lang="en-US" dirty="0" smtClean="0"/>
              <a:t>CHPS SOP updates to reflect changes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Email communications</a:t>
            </a:r>
          </a:p>
          <a:p>
            <a:pPr lvl="1"/>
            <a:r>
              <a:rPr lang="en-US" dirty="0" smtClean="0"/>
              <a:t>AURA list serve</a:t>
            </a:r>
          </a:p>
          <a:p>
            <a:pPr lvl="1"/>
            <a:r>
              <a:rPr lang="en-US" dirty="0" smtClean="0"/>
              <a:t>CPHS Researcher list serve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Website changes</a:t>
            </a:r>
          </a:p>
          <a:p>
            <a:pPr lvl="2"/>
            <a:r>
              <a:rPr lang="en-US" dirty="0" smtClean="0"/>
              <a:t>CPHS website</a:t>
            </a:r>
          </a:p>
          <a:p>
            <a:pPr lvl="2"/>
            <a:r>
              <a:rPr lang="en-US" dirty="0" smtClean="0"/>
              <a:t>SPA web site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226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76910" y="1057064"/>
            <a:ext cx="8515846" cy="2115047"/>
          </a:xfrm>
        </p:spPr>
        <p:txBody>
          <a:bodyPr>
            <a:noAutofit/>
          </a:bodyPr>
          <a:lstStyle/>
          <a:p>
            <a:r>
              <a:rPr lang="en-US" sz="5000" dirty="0" smtClean="0"/>
              <a:t/>
            </a:r>
            <a:br>
              <a:rPr lang="en-US" sz="5000" dirty="0" smtClean="0"/>
            </a:br>
            <a:r>
              <a:rPr lang="en-US" sz="5000" dirty="0"/>
              <a:t/>
            </a:r>
            <a:br>
              <a:rPr lang="en-US" sz="5000" dirty="0"/>
            </a:br>
            <a:r>
              <a:rPr lang="en-US" sz="5000" dirty="0" smtClean="0"/>
              <a:t/>
            </a:r>
            <a:br>
              <a:rPr lang="en-US" sz="5000" dirty="0" smtClean="0"/>
            </a:br>
            <a:r>
              <a:rPr lang="en-US" sz="5000" dirty="0" smtClean="0"/>
              <a:t/>
            </a:r>
            <a:br>
              <a:rPr lang="en-US" sz="5000" dirty="0" smtClean="0"/>
            </a:br>
            <a:r>
              <a:rPr lang="en-US" sz="5000" dirty="0"/>
              <a:t/>
            </a:r>
            <a:br>
              <a:rPr lang="en-US" sz="5000" dirty="0"/>
            </a:br>
            <a:r>
              <a:rPr lang="en-US" sz="5000" dirty="0"/>
              <a:t/>
            </a:r>
            <a:br>
              <a:rPr lang="en-US" sz="5000" dirty="0"/>
            </a:br>
            <a:r>
              <a:rPr lang="en-US" sz="5000" dirty="0" smtClean="0"/>
              <a:t/>
            </a:r>
            <a:br>
              <a:rPr lang="en-US" sz="5000" dirty="0" smtClean="0"/>
            </a:br>
            <a:r>
              <a:rPr lang="en-US" sz="5000" dirty="0"/>
              <a:t/>
            </a:r>
            <a:br>
              <a:rPr lang="en-US" sz="5000" dirty="0"/>
            </a:br>
            <a:r>
              <a:rPr lang="en-US" sz="5000" dirty="0" smtClean="0"/>
              <a:t/>
            </a:r>
            <a:br>
              <a:rPr lang="en-US" sz="5000" dirty="0" smtClean="0"/>
            </a:br>
            <a:r>
              <a:rPr lang="en-US" sz="5000" dirty="0"/>
              <a:t/>
            </a:r>
            <a:br>
              <a:rPr lang="en-US" sz="5000" dirty="0"/>
            </a:br>
            <a:r>
              <a:rPr lang="en-US" sz="5000" dirty="0" smtClean="0"/>
              <a:t>    </a:t>
            </a:r>
            <a:r>
              <a:rPr lang="en-US" sz="5400" b="1" dirty="0" smtClean="0"/>
              <a:t>Re-examining </a:t>
            </a:r>
            <a:r>
              <a:rPr lang="en-US" sz="5400" b="1" dirty="0" smtClean="0"/>
              <a:t>Other Support Document Requirements</a:t>
            </a:r>
            <a:endParaRPr lang="en-US" sz="5000" b="1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3402496" y="3684102"/>
            <a:ext cx="7162800" cy="2234317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Kathleen Kreidler</a:t>
            </a:r>
            <a:endParaRPr lang="en-US" sz="3600" b="1" dirty="0"/>
          </a:p>
          <a:p>
            <a:r>
              <a:rPr lang="en-US" dirty="0" smtClean="0"/>
              <a:t>Assoc. Vice President </a:t>
            </a:r>
          </a:p>
          <a:p>
            <a:r>
              <a:rPr lang="en-US" dirty="0" smtClean="0"/>
              <a:t>Sponsored Projects Administration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290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What do the rules say?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Other Support includes </a:t>
            </a:r>
            <a:r>
              <a:rPr lang="en-US" sz="3600" u="sng" dirty="0"/>
              <a:t>all financial resources</a:t>
            </a:r>
            <a:r>
              <a:rPr lang="en-US" sz="3600" dirty="0"/>
              <a:t>, whether Federal, non-Federal, commercial </a:t>
            </a:r>
            <a:r>
              <a:rPr lang="en-US" sz="3600" u="sng" dirty="0"/>
              <a:t>or institutional</a:t>
            </a:r>
            <a:r>
              <a:rPr lang="en-US" sz="3600" dirty="0"/>
              <a:t>, available </a:t>
            </a:r>
            <a:r>
              <a:rPr lang="en-US" sz="3600" u="sng" dirty="0"/>
              <a:t>in direct support </a:t>
            </a:r>
            <a:r>
              <a:rPr lang="en-US" sz="3600" dirty="0"/>
              <a:t>of an individual's research endeavors, including but not limited to research grants, cooperative agreements, contracts, and/or institutional awards. Training awards, prizes, or gifts do not need to be included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21628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Why?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47997"/>
            <a:ext cx="10515600" cy="2408316"/>
          </a:xfrm>
        </p:spPr>
        <p:txBody>
          <a:bodyPr/>
          <a:lstStyle/>
          <a:p>
            <a:pPr marL="0" indent="0">
              <a:buNone/>
            </a:pPr>
            <a:r>
              <a:rPr lang="en-US" sz="4400" dirty="0"/>
              <a:t>to ensure there is no scientific, budgetary, or commitment </a:t>
            </a:r>
            <a:r>
              <a:rPr lang="en-US" sz="4400" dirty="0" smtClean="0"/>
              <a:t>overlap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630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Why?</a:t>
            </a:r>
            <a:endParaRPr lang="en-US" sz="3600" b="1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0547" y="1834434"/>
            <a:ext cx="8318729" cy="159787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94852" y="3576059"/>
            <a:ext cx="6613893" cy="73089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547" y="4583224"/>
            <a:ext cx="9800000" cy="12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5049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What’s New?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47997"/>
            <a:ext cx="10515600" cy="1904733"/>
          </a:xfrm>
        </p:spPr>
        <p:txBody>
          <a:bodyPr/>
          <a:lstStyle/>
          <a:p>
            <a:pPr marL="0" indent="0">
              <a:buNone/>
            </a:pPr>
            <a:r>
              <a:rPr lang="en-US" sz="4400" dirty="0" smtClean="0"/>
              <a:t>Increased attention on activities with foreign entities.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10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How does NIH know there is foreign grant support?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47997"/>
            <a:ext cx="10515600" cy="190473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6592" y="4617663"/>
            <a:ext cx="11343860" cy="208954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17752" y="1832317"/>
            <a:ext cx="9221540" cy="2643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7857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What does NIH do with this information</a:t>
            </a:r>
            <a:r>
              <a:rPr lang="en-US" sz="3600" b="1" dirty="0" smtClean="0"/>
              <a:t>?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956" y="2150432"/>
            <a:ext cx="10515600" cy="30974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Sends a letter to Grantee Institution asking for review and response.</a:t>
            </a:r>
          </a:p>
          <a:p>
            <a:pPr marL="0" indent="0">
              <a:buNone/>
            </a:pPr>
            <a:endParaRPr lang="en-US" sz="3200" dirty="0" smtClean="0"/>
          </a:p>
          <a:p>
            <a:pPr marL="0" indent="0">
              <a:buNone/>
            </a:pPr>
            <a:r>
              <a:rPr lang="en-US" sz="3600" dirty="0" smtClean="0"/>
              <a:t>Places responsibility on Grantee Institution to ensure Other Support documents are correct when submitted.</a:t>
            </a:r>
          </a:p>
          <a:p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026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833437" y="269875"/>
            <a:ext cx="10515600" cy="1325563"/>
          </a:xfrm>
        </p:spPr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725167" y="2118711"/>
            <a:ext cx="8909305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1200"/>
              </a:spcBef>
              <a:buAutoNum type="arabicPeriod"/>
            </a:pPr>
            <a:r>
              <a:rPr lang="en-US" sz="3200" dirty="0" smtClean="0"/>
              <a:t>Introductions</a:t>
            </a:r>
          </a:p>
          <a:p>
            <a:pPr marL="342900" indent="-342900">
              <a:spcBef>
                <a:spcPts val="1200"/>
              </a:spcBef>
              <a:buAutoNum type="arabicPeriod"/>
            </a:pPr>
            <a:r>
              <a:rPr lang="en-US" sz="3200" dirty="0" smtClean="0"/>
              <a:t>Grant and Contract Management System Update</a:t>
            </a:r>
          </a:p>
          <a:p>
            <a:pPr marL="342900" indent="-342900">
              <a:spcBef>
                <a:spcPts val="1200"/>
              </a:spcBef>
              <a:buAutoNum type="arabicPeriod"/>
            </a:pPr>
            <a:r>
              <a:rPr lang="en-US" sz="3200" dirty="0" smtClean="0"/>
              <a:t>IRB &amp; Start Up fees – New Invoicing Process</a:t>
            </a:r>
          </a:p>
          <a:p>
            <a:pPr marL="342900" indent="-342900">
              <a:spcBef>
                <a:spcPts val="1200"/>
              </a:spcBef>
              <a:buAutoNum type="arabicPeriod"/>
            </a:pPr>
            <a:r>
              <a:rPr lang="en-US" sz="3200" dirty="0"/>
              <a:t>Re-examining Other Support Document requirements </a:t>
            </a:r>
            <a:endParaRPr lang="en-US" sz="3200" dirty="0" smtClean="0"/>
          </a:p>
          <a:p>
            <a:pPr>
              <a:spcBef>
                <a:spcPts val="1200"/>
              </a:spcBef>
            </a:pP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3067532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What’s New?</a:t>
            </a:r>
            <a:endParaRPr lang="en-US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74575"/>
            <a:ext cx="12046226" cy="482857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4276" y="4810381"/>
            <a:ext cx="10409524" cy="2047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5670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What will </a:t>
            </a:r>
            <a:r>
              <a:rPr lang="en-US" sz="3600" b="1" dirty="0" err="1" smtClean="0"/>
              <a:t>UTHealth</a:t>
            </a:r>
            <a:r>
              <a:rPr lang="en-US" sz="3600" b="1" dirty="0" smtClean="0"/>
              <a:t> do</a:t>
            </a:r>
            <a:r>
              <a:rPr lang="en-US" sz="3600" b="1" dirty="0" smtClean="0"/>
              <a:t>?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3461" y="1925146"/>
            <a:ext cx="10515600" cy="37202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Executive Level Committee working on developing new policies and procedures and training plans</a:t>
            </a:r>
          </a:p>
          <a:p>
            <a:pPr marL="0" indent="0">
              <a:buNone/>
            </a:pPr>
            <a:endParaRPr lang="en-US" sz="2600" dirty="0" smtClean="0"/>
          </a:p>
          <a:p>
            <a:pPr marL="0" indent="0">
              <a:buNone/>
            </a:pPr>
            <a:r>
              <a:rPr lang="en-US" sz="3200" dirty="0" smtClean="0"/>
              <a:t>Departments can help by making sure Other Support documents include all financial support as required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614750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Next Meeting:  </a:t>
            </a:r>
            <a:br>
              <a:rPr lang="en-US" dirty="0" smtClean="0"/>
            </a:br>
            <a:r>
              <a:rPr lang="en-US" b="1" dirty="0" smtClean="0"/>
              <a:t>AUGUST </a:t>
            </a:r>
            <a:r>
              <a:rPr lang="en-US" b="1" dirty="0"/>
              <a:t>7</a:t>
            </a:r>
            <a:r>
              <a:rPr lang="en-US" b="1" dirty="0" smtClean="0"/>
              <a:t>, 2019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See you then!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8338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02226" y="1144987"/>
            <a:ext cx="8515846" cy="2115047"/>
          </a:xfrm>
        </p:spPr>
        <p:txBody>
          <a:bodyPr>
            <a:noAutofit/>
          </a:bodyPr>
          <a:lstStyle/>
          <a:p>
            <a:pPr algn="l"/>
            <a:r>
              <a:rPr lang="en-US" sz="5000" dirty="0" smtClean="0"/>
              <a:t/>
            </a:r>
            <a:br>
              <a:rPr lang="en-US" sz="5000" dirty="0" smtClean="0"/>
            </a:br>
            <a:r>
              <a:rPr lang="en-US" sz="5000" dirty="0"/>
              <a:t/>
            </a:r>
            <a:br>
              <a:rPr lang="en-US" sz="5000" dirty="0"/>
            </a:br>
            <a:r>
              <a:rPr lang="en-US" sz="5000" dirty="0" smtClean="0"/>
              <a:t/>
            </a:r>
            <a:br>
              <a:rPr lang="en-US" sz="5000" dirty="0" smtClean="0"/>
            </a:br>
            <a:r>
              <a:rPr lang="en-US" sz="5000" dirty="0" smtClean="0"/>
              <a:t/>
            </a:r>
            <a:br>
              <a:rPr lang="en-US" sz="5000" dirty="0" smtClean="0"/>
            </a:br>
            <a:r>
              <a:rPr lang="en-US" sz="5000" dirty="0"/>
              <a:t/>
            </a:r>
            <a:br>
              <a:rPr lang="en-US" sz="5000" dirty="0"/>
            </a:br>
            <a:r>
              <a:rPr lang="en-US" sz="5000" dirty="0"/>
              <a:t/>
            </a:r>
            <a:br>
              <a:rPr lang="en-US" sz="5000" dirty="0"/>
            </a:br>
            <a:r>
              <a:rPr lang="en-US" sz="5000" dirty="0" smtClean="0"/>
              <a:t/>
            </a:r>
            <a:br>
              <a:rPr lang="en-US" sz="5000" dirty="0" smtClean="0"/>
            </a:br>
            <a:r>
              <a:rPr lang="en-US" sz="5000" dirty="0"/>
              <a:t/>
            </a:r>
            <a:br>
              <a:rPr lang="en-US" sz="5000" dirty="0"/>
            </a:br>
            <a:r>
              <a:rPr lang="en-US" sz="5000" dirty="0" smtClean="0"/>
              <a:t/>
            </a:r>
            <a:br>
              <a:rPr lang="en-US" sz="5000" dirty="0" smtClean="0"/>
            </a:br>
            <a:r>
              <a:rPr lang="en-US" sz="5000" dirty="0"/>
              <a:t/>
            </a:r>
            <a:br>
              <a:rPr lang="en-US" sz="5000" dirty="0"/>
            </a:br>
            <a:r>
              <a:rPr lang="en-US" sz="5000" dirty="0" smtClean="0"/>
              <a:t>       </a:t>
            </a:r>
            <a:r>
              <a:rPr lang="en-US" sz="5000" b="1" dirty="0" smtClean="0"/>
              <a:t>Grant and Contract Management System Update</a:t>
            </a:r>
            <a:endParaRPr lang="en-US" sz="5000" b="1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2514600" y="3538329"/>
            <a:ext cx="7162800" cy="2234317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Valerie Bomben</a:t>
            </a:r>
            <a:endParaRPr lang="en-US" sz="3600" b="1" dirty="0"/>
          </a:p>
          <a:p>
            <a:r>
              <a:rPr lang="en-US" dirty="0" smtClean="0"/>
              <a:t>Supervisor, Specialized &amp; Collaborative Research Agreements</a:t>
            </a:r>
          </a:p>
          <a:p>
            <a:r>
              <a:rPr lang="en-US" sz="2000" dirty="0" smtClean="0"/>
              <a:t>Training and Communications Subgroup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6110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76910" y="1057064"/>
            <a:ext cx="8515846" cy="2115047"/>
          </a:xfrm>
        </p:spPr>
        <p:txBody>
          <a:bodyPr>
            <a:noAutofit/>
          </a:bodyPr>
          <a:lstStyle/>
          <a:p>
            <a:r>
              <a:rPr lang="en-US" sz="5000" dirty="0" smtClean="0"/>
              <a:t/>
            </a:r>
            <a:br>
              <a:rPr lang="en-US" sz="5000" dirty="0" smtClean="0"/>
            </a:br>
            <a:r>
              <a:rPr lang="en-US" sz="5000" dirty="0"/>
              <a:t/>
            </a:r>
            <a:br>
              <a:rPr lang="en-US" sz="5000" dirty="0"/>
            </a:br>
            <a:r>
              <a:rPr lang="en-US" sz="5000" dirty="0" smtClean="0"/>
              <a:t/>
            </a:r>
            <a:br>
              <a:rPr lang="en-US" sz="5000" dirty="0" smtClean="0"/>
            </a:br>
            <a:r>
              <a:rPr lang="en-US" sz="5000" dirty="0" smtClean="0"/>
              <a:t/>
            </a:r>
            <a:br>
              <a:rPr lang="en-US" sz="5000" dirty="0" smtClean="0"/>
            </a:br>
            <a:r>
              <a:rPr lang="en-US" sz="5000" dirty="0"/>
              <a:t/>
            </a:r>
            <a:br>
              <a:rPr lang="en-US" sz="5000" dirty="0"/>
            </a:br>
            <a:r>
              <a:rPr lang="en-US" sz="5000" dirty="0"/>
              <a:t/>
            </a:r>
            <a:br>
              <a:rPr lang="en-US" sz="5000" dirty="0"/>
            </a:br>
            <a:r>
              <a:rPr lang="en-US" sz="5000" dirty="0" smtClean="0"/>
              <a:t/>
            </a:r>
            <a:br>
              <a:rPr lang="en-US" sz="5000" dirty="0" smtClean="0"/>
            </a:br>
            <a:r>
              <a:rPr lang="en-US" sz="5000" dirty="0"/>
              <a:t/>
            </a:r>
            <a:br>
              <a:rPr lang="en-US" sz="5000" dirty="0"/>
            </a:br>
            <a:r>
              <a:rPr lang="en-US" sz="5000" dirty="0" smtClean="0"/>
              <a:t/>
            </a:r>
            <a:br>
              <a:rPr lang="en-US" sz="5000" dirty="0" smtClean="0"/>
            </a:br>
            <a:r>
              <a:rPr lang="en-US" sz="5000" dirty="0"/>
              <a:t/>
            </a:r>
            <a:br>
              <a:rPr lang="en-US" sz="5000" dirty="0"/>
            </a:br>
            <a:r>
              <a:rPr lang="en-US" sz="5000" dirty="0" smtClean="0"/>
              <a:t>      </a:t>
            </a:r>
            <a:r>
              <a:rPr lang="en-US" sz="5000" dirty="0" smtClean="0"/>
              <a:t/>
            </a:r>
            <a:br>
              <a:rPr lang="en-US" sz="5000" dirty="0" smtClean="0"/>
            </a:br>
            <a:r>
              <a:rPr lang="en-US" sz="5000" dirty="0"/>
              <a:t/>
            </a:r>
            <a:br>
              <a:rPr lang="en-US" sz="5000" dirty="0"/>
            </a:br>
            <a:r>
              <a:rPr lang="en-US" sz="5000" dirty="0" smtClean="0"/>
              <a:t/>
            </a:r>
            <a:br>
              <a:rPr lang="en-US" sz="5000" dirty="0" smtClean="0"/>
            </a:br>
            <a:r>
              <a:rPr lang="en-US" sz="5000" dirty="0" smtClean="0"/>
              <a:t>        </a:t>
            </a:r>
            <a:r>
              <a:rPr lang="en-US" sz="5400" b="1" dirty="0" smtClean="0"/>
              <a:t>IRB </a:t>
            </a:r>
            <a:r>
              <a:rPr lang="en-US" sz="5400" b="1" dirty="0" smtClean="0"/>
              <a:t>and Start Up Fees:</a:t>
            </a:r>
            <a:br>
              <a:rPr lang="en-US" sz="5400" b="1" dirty="0" smtClean="0"/>
            </a:br>
            <a:r>
              <a:rPr lang="en-US" sz="5400" b="1" dirty="0" smtClean="0"/>
              <a:t>       New Invoicing Process</a:t>
            </a:r>
            <a:endParaRPr lang="en-US" sz="5000" b="1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3540737" y="3933745"/>
            <a:ext cx="7162800" cy="2234317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Kristin Parks</a:t>
            </a:r>
            <a:endParaRPr lang="en-US" sz="3600" b="1" dirty="0"/>
          </a:p>
          <a:p>
            <a:r>
              <a:rPr lang="en-US" dirty="0" smtClean="0"/>
              <a:t>Director, Clinical Research Finance &amp; </a:t>
            </a:r>
            <a:r>
              <a:rPr lang="en-US" dirty="0" smtClean="0"/>
              <a:t>Administration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8377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Clinical Trial Fee Invoicing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1613"/>
            <a:ext cx="10515600" cy="4615016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SPA and EVP reviewed IRB and Start Up fee invoicing practices for clinical trials to:</a:t>
            </a:r>
          </a:p>
          <a:p>
            <a:pPr lvl="1"/>
            <a:r>
              <a:rPr lang="en-US" sz="2800" dirty="0" smtClean="0"/>
              <a:t>Address PI concerns of delayed revenue that impacts ability to conduct study</a:t>
            </a:r>
          </a:p>
          <a:p>
            <a:pPr lvl="1"/>
            <a:r>
              <a:rPr lang="en-US" sz="2800" dirty="0" smtClean="0"/>
              <a:t>Ensure proper and timely billing and revenue allocation between study and IRB</a:t>
            </a:r>
          </a:p>
          <a:p>
            <a:pPr lvl="1"/>
            <a:r>
              <a:rPr lang="en-US" sz="2800" dirty="0" smtClean="0"/>
              <a:t>Reduce administrative burden on CPHS and departments</a:t>
            </a:r>
          </a:p>
          <a:p>
            <a:pPr lvl="1"/>
            <a:r>
              <a:rPr lang="en-US" sz="2800" dirty="0" smtClean="0"/>
              <a:t>Reconfirm that CPHS is a service center.   When the service is used, the PI/department is responsible for the associated fee.</a:t>
            </a:r>
          </a:p>
          <a:p>
            <a:pPr marL="457200" lvl="1" indent="0">
              <a:buNone/>
            </a:pPr>
            <a:endParaRPr lang="en-US" sz="2800" dirty="0" smtClean="0"/>
          </a:p>
          <a:p>
            <a:pPr lvl="1"/>
            <a:endParaRPr lang="en-US" sz="2800" dirty="0" smtClean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5874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Current State: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IRB fees have been invoiced centrally since 2015</a:t>
            </a:r>
          </a:p>
          <a:p>
            <a:pPr marL="0" indent="0">
              <a:buNone/>
            </a:pPr>
            <a:endParaRPr lang="en-US" sz="1400" dirty="0" smtClean="0"/>
          </a:p>
          <a:p>
            <a:r>
              <a:rPr lang="en-US" b="1" dirty="0"/>
              <a:t>If payment is </a:t>
            </a:r>
            <a:r>
              <a:rPr lang="en-US" b="1" dirty="0" smtClean="0"/>
              <a:t>identified </a:t>
            </a:r>
            <a:r>
              <a:rPr lang="en-US" b="1" dirty="0"/>
              <a:t>as </a:t>
            </a:r>
            <a:r>
              <a:rPr lang="en-US" b="1" dirty="0" smtClean="0"/>
              <a:t>solely an IRB </a:t>
            </a:r>
            <a:r>
              <a:rPr lang="en-US" b="1" dirty="0"/>
              <a:t>fee payment, it is deposited directly into CPHS service center account</a:t>
            </a:r>
          </a:p>
          <a:p>
            <a:pPr lvl="2"/>
            <a:r>
              <a:rPr lang="en-US" dirty="0"/>
              <a:t>Individual projects are not </a:t>
            </a:r>
            <a:r>
              <a:rPr lang="en-US" dirty="0" smtClean="0"/>
              <a:t>credited for the revenue</a:t>
            </a:r>
            <a:endParaRPr lang="en-US" dirty="0"/>
          </a:p>
          <a:p>
            <a:pPr lvl="2"/>
            <a:r>
              <a:rPr lang="en-US" dirty="0" smtClean="0"/>
              <a:t>Indirect costs associated with the IRB fee revenue are not being captured in IDC allocation back to the schools/departments</a:t>
            </a:r>
          </a:p>
          <a:p>
            <a:pPr lvl="3"/>
            <a:r>
              <a:rPr lang="en-US" dirty="0" smtClean="0"/>
              <a:t>$2,600 IRB fee = $2,000 IRB fee + $600 </a:t>
            </a:r>
            <a:r>
              <a:rPr lang="en-US" dirty="0" err="1" smtClean="0"/>
              <a:t>Indirects</a:t>
            </a:r>
            <a:endParaRPr lang="en-US" dirty="0"/>
          </a:p>
          <a:p>
            <a:pPr lvl="3"/>
            <a:r>
              <a:rPr lang="en-US" dirty="0" smtClean="0"/>
              <a:t>$1,300 IRB fee = $1,000 IRB fee + $300 </a:t>
            </a:r>
            <a:r>
              <a:rPr lang="en-US" dirty="0" err="1" smtClean="0"/>
              <a:t>Indirects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010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Current State: </a:t>
            </a:r>
            <a:r>
              <a:rPr lang="en-US" sz="3200" b="1" dirty="0" smtClean="0"/>
              <a:t>(Continued)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2683"/>
            <a:ext cx="10515600" cy="4351338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IRB fee payments </a:t>
            </a:r>
          </a:p>
          <a:p>
            <a:r>
              <a:rPr lang="en-US" b="1" dirty="0" smtClean="0"/>
              <a:t>If </a:t>
            </a:r>
            <a:r>
              <a:rPr lang="en-US" b="1" dirty="0"/>
              <a:t>payment is mingled with start up/clinical payments, it is deposited into </a:t>
            </a:r>
            <a:r>
              <a:rPr lang="en-US" b="1" dirty="0" smtClean="0"/>
              <a:t>the study project.</a:t>
            </a:r>
            <a:endParaRPr lang="en-US" b="1" dirty="0"/>
          </a:p>
          <a:p>
            <a:pPr lvl="2"/>
            <a:r>
              <a:rPr lang="en-US" dirty="0" smtClean="0"/>
              <a:t>CHPS financial manager talks with department to confirm IRB fee has been received  Then  charges the study project </a:t>
            </a:r>
            <a:r>
              <a:rPr lang="en-US" dirty="0"/>
              <a:t>for  either </a:t>
            </a:r>
            <a:r>
              <a:rPr lang="en-US" dirty="0" smtClean="0"/>
              <a:t>:</a:t>
            </a:r>
          </a:p>
          <a:p>
            <a:pPr lvl="3"/>
            <a:r>
              <a:rPr lang="en-US" dirty="0"/>
              <a:t>T</a:t>
            </a:r>
            <a:r>
              <a:rPr lang="en-US" dirty="0" smtClean="0"/>
              <a:t>he  full amount, including the indirect cost portion.  </a:t>
            </a:r>
          </a:p>
          <a:p>
            <a:pPr lvl="3"/>
            <a:r>
              <a:rPr lang="en-US" dirty="0" smtClean="0"/>
              <a:t>The full amount, minus the indirect cost portion</a:t>
            </a:r>
            <a:endParaRPr lang="en-US" dirty="0"/>
          </a:p>
          <a:p>
            <a:pPr lvl="4"/>
            <a:r>
              <a:rPr lang="en-US" dirty="0" smtClean="0"/>
              <a:t>Time consuming for CPHS as well as Departmental  </a:t>
            </a:r>
            <a:r>
              <a:rPr lang="en-US" dirty="0"/>
              <a:t>staff ( a large % of billing manager’s time is spent on this activity alone) </a:t>
            </a:r>
            <a:endParaRPr lang="en-US" dirty="0" smtClean="0"/>
          </a:p>
          <a:p>
            <a:pPr lvl="5"/>
            <a:r>
              <a:rPr lang="en-US" dirty="0" smtClean="0"/>
              <a:t>Many departments do not have  infrastructure/defined processes to track work completed for ISCTs for the purpose of reconciling data with payments</a:t>
            </a:r>
          </a:p>
          <a:p>
            <a:pPr lvl="5"/>
            <a:r>
              <a:rPr lang="en-US" dirty="0" smtClean="0"/>
              <a:t>Staff turnover allows for breakdown in process and improper revenue/fee allocation</a:t>
            </a:r>
          </a:p>
          <a:p>
            <a:pPr marL="2286000" lvl="4" indent="-457200">
              <a:buFont typeface="+mj-lt"/>
              <a:buAutoNum type="alphaLcPeriod"/>
            </a:pPr>
            <a:endParaRPr lang="en-US" dirty="0"/>
          </a:p>
          <a:p>
            <a:pPr marL="2286000" lvl="4" indent="-457200">
              <a:buFont typeface="+mj-lt"/>
              <a:buAutoNum type="alphaLcPeriod"/>
            </a:pPr>
            <a:endParaRPr lang="en-US" dirty="0" smtClean="0"/>
          </a:p>
          <a:p>
            <a:pPr marL="1828800" lvl="4" indent="0">
              <a:buNone/>
            </a:pPr>
            <a:endParaRPr lang="en-US" dirty="0" smtClean="0"/>
          </a:p>
          <a:p>
            <a:pPr marL="1371600" lvl="2" indent="-457200">
              <a:buFont typeface="+mj-lt"/>
              <a:buAutoNum type="alphaLcPeriod"/>
            </a:pP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799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75437"/>
            <a:ext cx="10515600" cy="1325563"/>
          </a:xfrm>
        </p:spPr>
        <p:txBody>
          <a:bodyPr/>
          <a:lstStyle/>
          <a:p>
            <a:r>
              <a:rPr lang="en-US" b="1" dirty="0" smtClean="0"/>
              <a:t>Proposed Changes – Effective 7/1/19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0412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b="1" u="sng" dirty="0"/>
          </a:p>
          <a:p>
            <a:pPr marL="0" indent="0">
              <a:buNone/>
            </a:pPr>
            <a:r>
              <a:rPr lang="en-US" dirty="0" smtClean="0"/>
              <a:t>1.  All </a:t>
            </a:r>
            <a:r>
              <a:rPr lang="en-US" dirty="0"/>
              <a:t>IRB fee payments </a:t>
            </a:r>
            <a:r>
              <a:rPr lang="en-US" dirty="0" smtClean="0"/>
              <a:t>will be deposited directly to the study project</a:t>
            </a:r>
          </a:p>
          <a:p>
            <a:pPr marL="457200" lvl="1" indent="0"/>
            <a:r>
              <a:rPr lang="en-US" dirty="0" smtClean="0"/>
              <a:t>  IRB </a:t>
            </a:r>
            <a:r>
              <a:rPr lang="en-US" dirty="0"/>
              <a:t>fees will continue to be billed by CPHS upon execution </a:t>
            </a:r>
            <a:r>
              <a:rPr lang="en-US" dirty="0" smtClean="0"/>
              <a:t>of agreement </a:t>
            </a:r>
          </a:p>
          <a:p>
            <a:pPr marL="457200" lvl="1" indent="0"/>
            <a:r>
              <a:rPr lang="en-US" dirty="0"/>
              <a:t> </a:t>
            </a:r>
            <a:r>
              <a:rPr lang="en-US" dirty="0" smtClean="0"/>
              <a:t> SPA will provide signed agreement to CPHS</a:t>
            </a:r>
            <a:endParaRPr lang="en-US" dirty="0"/>
          </a:p>
          <a:p>
            <a:pPr lvl="1"/>
            <a:r>
              <a:rPr lang="en-US" dirty="0"/>
              <a:t>Revenue </a:t>
            </a:r>
            <a:r>
              <a:rPr lang="en-US" dirty="0" smtClean="0"/>
              <a:t>is recognized for each study project</a:t>
            </a:r>
            <a:endParaRPr lang="en-US" dirty="0"/>
          </a:p>
          <a:p>
            <a:pPr lvl="1"/>
            <a:r>
              <a:rPr lang="en-US" dirty="0" smtClean="0"/>
              <a:t>Associated IDC will be properly allocated to school/department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-457200">
              <a:buAutoNum type="arabicPeriod" startAt="2"/>
            </a:pPr>
            <a:r>
              <a:rPr lang="en-US" dirty="0" smtClean="0"/>
              <a:t>CPHS will charge (via journal entry) the IRB’s portion of the fee to the study project 120 days after the invoice is sent to the sponsor	</a:t>
            </a:r>
          </a:p>
          <a:p>
            <a:pPr marL="800100" lvl="2" indent="-342900"/>
            <a:r>
              <a:rPr lang="en-US" sz="2400" dirty="0" smtClean="0"/>
              <a:t>Fee will post regardless of available funds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234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Proposed Changes – Effective 7/1/19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0412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b="1" u="sng" dirty="0"/>
          </a:p>
          <a:p>
            <a:pPr marL="401638" indent="-401638">
              <a:buNone/>
            </a:pPr>
            <a:r>
              <a:rPr lang="en-US" dirty="0"/>
              <a:t>3</a:t>
            </a:r>
            <a:r>
              <a:rPr lang="en-US" dirty="0" smtClean="0"/>
              <a:t>.  CPHS will invoice study start-up fees upon execution of the agreement</a:t>
            </a:r>
          </a:p>
          <a:p>
            <a:pPr marL="457200" lvl="1" indent="0"/>
            <a:r>
              <a:rPr lang="en-US" dirty="0" smtClean="0"/>
              <a:t>  Centralizes and expedites invoicing (eliminates missed/late invoicing)</a:t>
            </a:r>
          </a:p>
          <a:p>
            <a:pPr marL="457200" lvl="1" indent="0"/>
            <a:r>
              <a:rPr lang="en-US" dirty="0"/>
              <a:t> </a:t>
            </a:r>
            <a:r>
              <a:rPr lang="en-US" dirty="0" smtClean="0"/>
              <a:t> Removes burden from department/study team</a:t>
            </a:r>
          </a:p>
          <a:p>
            <a:pPr lvl="1"/>
            <a:r>
              <a:rPr lang="en-US" dirty="0" smtClean="0"/>
              <a:t>Creates a trackable receivable for easy identification when payment is  received</a:t>
            </a:r>
          </a:p>
          <a:p>
            <a:pPr lvl="1"/>
            <a:r>
              <a:rPr lang="en-US" dirty="0" smtClean="0"/>
              <a:t>Revenue will be deposited to study project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348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JV20181">
      <a:dk1>
        <a:srgbClr val="007EA3"/>
      </a:dk1>
      <a:lt1>
        <a:srgbClr val="A6BCC6"/>
      </a:lt1>
      <a:dk2>
        <a:srgbClr val="412D5D"/>
      </a:dk2>
      <a:lt2>
        <a:srgbClr val="BAC7C3"/>
      </a:lt2>
      <a:accent1>
        <a:srgbClr val="8991C8"/>
      </a:accent1>
      <a:accent2>
        <a:srgbClr val="BD4F19"/>
      </a:accent2>
      <a:accent3>
        <a:srgbClr val="CE8E00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2018 Template</Template>
  <TotalTime>1480</TotalTime>
  <Words>907</Words>
  <Application>Microsoft Office PowerPoint</Application>
  <PresentationFormat>Widescreen</PresentationFormat>
  <Paragraphs>138</Paragraphs>
  <Slides>22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Office Theme</vt:lpstr>
      <vt:lpstr>AURA</vt:lpstr>
      <vt:lpstr>Agenda</vt:lpstr>
      <vt:lpstr>                 Grant and Contract Management System Update</vt:lpstr>
      <vt:lpstr>                           IRB and Start Up Fees:        New Invoicing Process</vt:lpstr>
      <vt:lpstr> Clinical Trial Fee Invoicing </vt:lpstr>
      <vt:lpstr>Current State:</vt:lpstr>
      <vt:lpstr>Current State: (Continued)</vt:lpstr>
      <vt:lpstr>Proposed Changes – Effective 7/1/19 </vt:lpstr>
      <vt:lpstr>Proposed Changes – Effective 7/1/19 </vt:lpstr>
      <vt:lpstr>CPHS Responsibilities</vt:lpstr>
      <vt:lpstr>Department Responsibilities</vt:lpstr>
      <vt:lpstr>Communication Plan</vt:lpstr>
      <vt:lpstr>              Re-examining Other Support Document Requirements</vt:lpstr>
      <vt:lpstr>What do the rules say?</vt:lpstr>
      <vt:lpstr>Why?</vt:lpstr>
      <vt:lpstr>Why?</vt:lpstr>
      <vt:lpstr>What’s New?</vt:lpstr>
      <vt:lpstr>How does NIH know there is foreign grant support?</vt:lpstr>
      <vt:lpstr>What does NIH do with this information?</vt:lpstr>
      <vt:lpstr>What’s New?</vt:lpstr>
      <vt:lpstr>What will UTHealth do?</vt:lpstr>
      <vt:lpstr>Next Meeting:   AUGUST 7, 2019  See you then!</vt:lpstr>
    </vt:vector>
  </TitlesOfParts>
  <Company>UTHealth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Valenta, John A</dc:creator>
  <cp:lastModifiedBy>Kreidler, Kathleen</cp:lastModifiedBy>
  <cp:revision>67</cp:revision>
  <dcterms:created xsi:type="dcterms:W3CDTF">2018-07-09T18:24:28Z</dcterms:created>
  <dcterms:modified xsi:type="dcterms:W3CDTF">2019-05-01T02:43:53Z</dcterms:modified>
</cp:coreProperties>
</file>