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8" r:id="rId3"/>
    <p:sldId id="303" r:id="rId4"/>
    <p:sldId id="304" r:id="rId5"/>
    <p:sldId id="305" r:id="rId6"/>
    <p:sldId id="277" r:id="rId7"/>
    <p:sldId id="278" r:id="rId8"/>
    <p:sldId id="302" r:id="rId9"/>
    <p:sldId id="297" r:id="rId10"/>
    <p:sldId id="298" r:id="rId11"/>
    <p:sldId id="299" r:id="rId12"/>
    <p:sldId id="300" r:id="rId13"/>
    <p:sldId id="30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3B334-C002-4B87-A4F9-228A53DD70D8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58BAB-8819-455D-8E2E-6AFAFE36A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0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191B4-CA4E-4ECD-AD80-5A5B7E51970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4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58BAB-8819-455D-8E2E-6AFAFE36AE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8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266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48987" y="205994"/>
            <a:ext cx="3978323" cy="4902683"/>
            <a:chOff x="148987" y="205994"/>
            <a:chExt cx="3978323" cy="490268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Hexagon 6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xagon 7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Hexagon 8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Hexagon 9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Hexagon 10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Hexagon 11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Hexagon 12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exagon 13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Hexagon 14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0158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6" name="Hexagon 15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Hexagon 16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4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Hexagon 18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Hexagon 26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82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Hexagon 18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Hexagon 26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9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Hexagon 17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Hexagon 17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206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266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48987" y="205994"/>
            <a:ext cx="3978323" cy="4902683"/>
            <a:chOff x="148987" y="205994"/>
            <a:chExt cx="3978323" cy="4902683"/>
          </a:xfrm>
          <a:effectLst/>
        </p:grpSpPr>
        <p:sp>
          <p:nvSpPr>
            <p:cNvPr id="7" name="Hexagon 6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xagon 7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Hexagon 8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Hexagon 9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Hexagon 10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Hexagon 11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Hexagon 12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exagon 13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Hexagon 14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30" y="4409932"/>
            <a:ext cx="2690486" cy="21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41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5875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8" name="Hexagon 17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5875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8" name="Hexagon 17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" name="Straight Connector 7"/>
          <p:cNvCxnSpPr/>
          <p:nvPr userDrawn="1"/>
        </p:nvCxnSpPr>
        <p:spPr>
          <a:xfrm>
            <a:off x="0" y="1747819"/>
            <a:ext cx="12192000" cy="0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0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5875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Hexagon 17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" name="Straight Connector 7"/>
          <p:cNvCxnSpPr/>
          <p:nvPr userDrawn="1"/>
        </p:nvCxnSpPr>
        <p:spPr>
          <a:xfrm>
            <a:off x="0" y="1747819"/>
            <a:ext cx="12192000" cy="0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0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8" name="Hexagon 17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8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Hexagon 18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Hexagon 26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10800000" flipH="1">
            <a:off x="147402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Hexagon 28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Hexagon 29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Hexagon 30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Hexagon 31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Hexagon 32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Hexagon 33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Hexagon 34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Hexagon 35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Hexagon 36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7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1" name="Hexagon 20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Hexagon 26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Hexagon 27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Hexagon 28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rot="10800000" flipH="1">
            <a:off x="147402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1" name="Hexagon 30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Hexagon 31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Hexagon 32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Hexagon 33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Hexagon 34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Hexagon 35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Hexagon 36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Hexagon 37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Hexagon 38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7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82-3AA7-4519-AF32-ED33ED16A5FC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C22E-325F-412F-848A-3AFBF04ABD7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 rot="10800000">
            <a:off x="10377985" y="4742283"/>
            <a:ext cx="1606032" cy="1979192"/>
            <a:chOff x="148987" y="205994"/>
            <a:chExt cx="3978323" cy="490268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Hexagon 16"/>
            <p:cNvSpPr/>
            <p:nvPr userDrawn="1"/>
          </p:nvSpPr>
          <p:spPr>
            <a:xfrm>
              <a:off x="148988" y="20599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 userDrawn="1"/>
          </p:nvSpPr>
          <p:spPr>
            <a:xfrm>
              <a:off x="148987" y="42615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xagon 18"/>
            <p:cNvSpPr/>
            <p:nvPr userDrawn="1"/>
          </p:nvSpPr>
          <p:spPr>
            <a:xfrm>
              <a:off x="148988" y="1218975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Hexagon 19"/>
            <p:cNvSpPr/>
            <p:nvPr userDrawn="1"/>
          </p:nvSpPr>
          <p:spPr>
            <a:xfrm>
              <a:off x="1155509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Hexagon 20"/>
            <p:cNvSpPr/>
            <p:nvPr userDrawn="1"/>
          </p:nvSpPr>
          <p:spPr>
            <a:xfrm>
              <a:off x="148987" y="3242274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exagon 21"/>
            <p:cNvSpPr/>
            <p:nvPr userDrawn="1"/>
          </p:nvSpPr>
          <p:spPr>
            <a:xfrm>
              <a:off x="2241644" y="1196697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xagon 22"/>
            <p:cNvSpPr/>
            <p:nvPr userDrawn="1"/>
          </p:nvSpPr>
          <p:spPr>
            <a:xfrm>
              <a:off x="148988" y="2231018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xagon 23"/>
            <p:cNvSpPr/>
            <p:nvPr userDrawn="1"/>
          </p:nvSpPr>
          <p:spPr>
            <a:xfrm>
              <a:off x="3144671" y="658013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exagon 24"/>
            <p:cNvSpPr/>
            <p:nvPr userDrawn="1"/>
          </p:nvSpPr>
          <p:spPr>
            <a:xfrm>
              <a:off x="1195316" y="1756216"/>
              <a:ext cx="982639" cy="847103"/>
            </a:xfrm>
            <a:prstGeom prst="hexagon">
              <a:avLst/>
            </a:prstGeom>
            <a:noFill/>
            <a:ln w="28575"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68529"/>
            <a:ext cx="3796146" cy="65294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514764" y="1764145"/>
            <a:ext cx="9144000" cy="4139837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514764" y="1764146"/>
            <a:ext cx="9144000" cy="412190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4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9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90382-3AA7-4519-AF32-ED33ED16A5FC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C22E-325F-412F-848A-3AFBF04AB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946" y="753490"/>
            <a:ext cx="9144000" cy="2387600"/>
          </a:xfrm>
        </p:spPr>
        <p:txBody>
          <a:bodyPr>
            <a:normAutofit/>
          </a:bodyPr>
          <a:lstStyle/>
          <a:p>
            <a:r>
              <a:rPr lang="en-US" sz="11500" dirty="0" smtClean="0"/>
              <a:t>AURA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946" y="3099365"/>
            <a:ext cx="9144000" cy="1655762"/>
          </a:xfrm>
        </p:spPr>
        <p:txBody>
          <a:bodyPr/>
          <a:lstStyle/>
          <a:p>
            <a:r>
              <a:rPr lang="en-US" dirty="0" smtClean="0"/>
              <a:t>February 6,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Effort Reporting Example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31" y="1806575"/>
            <a:ext cx="7728438" cy="4216156"/>
          </a:xfrm>
        </p:spPr>
      </p:pic>
      <p:sp>
        <p:nvSpPr>
          <p:cNvPr id="4" name="Rectangle 3"/>
          <p:cNvSpPr/>
          <p:nvPr/>
        </p:nvSpPr>
        <p:spPr>
          <a:xfrm>
            <a:off x="3059723" y="5020408"/>
            <a:ext cx="6699739" cy="18463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4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Effort Reporting Example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6" y="1806575"/>
            <a:ext cx="7614139" cy="4207363"/>
          </a:xfrm>
        </p:spPr>
      </p:pic>
      <p:sp>
        <p:nvSpPr>
          <p:cNvPr id="5" name="Rectangle 4"/>
          <p:cNvSpPr/>
          <p:nvPr/>
        </p:nvSpPr>
        <p:spPr>
          <a:xfrm>
            <a:off x="2919045" y="3817937"/>
            <a:ext cx="6699739" cy="18463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4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Effort Reporting Example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92" y="1806575"/>
            <a:ext cx="8379069" cy="4242533"/>
          </a:xfrm>
        </p:spPr>
      </p:pic>
      <p:sp>
        <p:nvSpPr>
          <p:cNvPr id="5" name="Rectangle 4"/>
          <p:cNvSpPr/>
          <p:nvPr/>
        </p:nvSpPr>
        <p:spPr>
          <a:xfrm>
            <a:off x="2505808" y="4211516"/>
            <a:ext cx="7306407" cy="20222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Effort Reporting Example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84" y="1806575"/>
            <a:ext cx="8792307" cy="4172194"/>
          </a:xfrm>
        </p:spPr>
      </p:pic>
      <p:sp>
        <p:nvSpPr>
          <p:cNvPr id="5" name="Rectangle 4"/>
          <p:cNvSpPr/>
          <p:nvPr/>
        </p:nvSpPr>
        <p:spPr>
          <a:xfrm>
            <a:off x="2409092" y="3613638"/>
            <a:ext cx="7754816" cy="20222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Next Meeting:  </a:t>
            </a:r>
            <a:br>
              <a:rPr lang="en-US" dirty="0" smtClean="0"/>
            </a:br>
            <a:r>
              <a:rPr lang="en-US" b="1" dirty="0" smtClean="0"/>
              <a:t>APRIL 1, 2019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See you then!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3437" y="269875"/>
            <a:ext cx="10515600" cy="13255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599" y="2658207"/>
            <a:ext cx="86772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3200" dirty="0" smtClean="0"/>
              <a:t>Introductions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3200" dirty="0" smtClean="0"/>
              <a:t>Grant and Contract Management System Update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3200" dirty="0" smtClean="0"/>
              <a:t>2018 A133 Federal Audit</a:t>
            </a:r>
          </a:p>
        </p:txBody>
      </p:sp>
    </p:spTree>
    <p:extLst>
      <p:ext uri="{BB962C8B-B14F-4D97-AF65-F5344CB8AC3E}">
        <p14:creationId xmlns:p14="http://schemas.microsoft.com/office/powerpoint/2010/main" val="30675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2226" y="1144987"/>
            <a:ext cx="8515846" cy="2115047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>       Grant and Contract Management System Update</a:t>
            </a:r>
            <a:endParaRPr lang="en-US" sz="500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14600" y="3538329"/>
            <a:ext cx="7162800" cy="223431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Tiffany Sagers</a:t>
            </a:r>
            <a:endParaRPr lang="en-US" sz="3600" b="1" dirty="0"/>
          </a:p>
          <a:p>
            <a:r>
              <a:rPr lang="en-US" dirty="0" smtClean="0"/>
              <a:t>Manager, Grants and Contracts</a:t>
            </a:r>
          </a:p>
          <a:p>
            <a:r>
              <a:rPr lang="en-US" sz="2000" dirty="0" smtClean="0"/>
              <a:t>Training and Communications Subgroup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23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New System Name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1499" y="2182327"/>
            <a:ext cx="5819048" cy="26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6910" y="1057064"/>
            <a:ext cx="8515846" cy="2115047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>       </a:t>
            </a:r>
            <a:r>
              <a:rPr lang="en-US" sz="5400" b="1" dirty="0"/>
              <a:t>2018 A133 AUDIT</a:t>
            </a:r>
            <a:endParaRPr lang="en-US" sz="5000" b="1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14600" y="3538329"/>
            <a:ext cx="7162800" cy="223431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Victoria Briscoe</a:t>
            </a:r>
            <a:endParaRPr lang="en-US" sz="3600" b="1" dirty="0"/>
          </a:p>
          <a:p>
            <a:r>
              <a:rPr lang="en-US" dirty="0" smtClean="0"/>
              <a:t>Assistant Director</a:t>
            </a:r>
          </a:p>
          <a:p>
            <a:r>
              <a:rPr lang="en-US" sz="2000" dirty="0" smtClean="0"/>
              <a:t>Post Award Finance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ISSUE 1:</a:t>
            </a:r>
            <a:r>
              <a:rPr lang="en-US" sz="3600" dirty="0" smtClean="0"/>
              <a:t>  </a:t>
            </a:r>
            <a:r>
              <a:rPr lang="en-US" sz="3600" b="1" dirty="0" smtClean="0"/>
              <a:t>Subrecipient Monitoring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Remember the new </a:t>
            </a:r>
            <a:r>
              <a:rPr lang="en-US" b="1" dirty="0" smtClean="0"/>
              <a:t>Risk Level requirements </a:t>
            </a:r>
            <a:r>
              <a:rPr lang="en-US" dirty="0" smtClean="0"/>
              <a:t>when subcontracting and ensure you are reviewing for these when receiving invoices for payment.</a:t>
            </a:r>
          </a:p>
          <a:p>
            <a:pPr marL="0" indent="0">
              <a:buNone/>
            </a:pPr>
            <a:endParaRPr lang="en-US" sz="200" dirty="0"/>
          </a:p>
          <a:p>
            <a:r>
              <a:rPr lang="en-US" u="sng" dirty="0"/>
              <a:t>Determination of Risk </a:t>
            </a:r>
            <a:r>
              <a:rPr lang="en-US" u="sng" dirty="0" smtClean="0"/>
              <a:t>Level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subrecipient is determined to be at lower risk, there will not be any additional measures needed.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subrecipient is determined to be at medium risk, the subrecipient will need to submit </a:t>
            </a:r>
            <a:r>
              <a:rPr lang="en-US" b="1" dirty="0"/>
              <a:t>detailed invoices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subrecipient is determined to be at higher risk, in addition to detailed invoices, the subrecipient will need to submit </a:t>
            </a:r>
            <a:r>
              <a:rPr lang="en-US" b="1" dirty="0"/>
              <a:t>quarterly technical progress.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98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ISSUE 2:  Effort Reporting (and Key Personnel)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5875"/>
            <a:ext cx="1066213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PAY  	   COMMITMENT</a:t>
            </a:r>
            <a:br>
              <a:rPr lang="en-US" sz="3600" b="1" dirty="0" smtClean="0"/>
            </a:br>
            <a:endParaRPr lang="en-US" sz="3600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Effort should be =&gt; pay (usually =)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	Salary cap individual’s pay MUST BE LESS than commitment on</a:t>
            </a:r>
            <a:br>
              <a:rPr lang="en-US" b="1" dirty="0" smtClean="0"/>
            </a:br>
            <a:r>
              <a:rPr lang="en-US" b="1" dirty="0" smtClean="0"/>
              <a:t>	        	most Federal Awards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	Navy, Army, DOD, and DOE have no salary cap unless so indicated</a:t>
            </a:r>
            <a:br>
              <a:rPr lang="en-US" b="1" dirty="0" smtClean="0"/>
            </a:br>
            <a:r>
              <a:rPr lang="en-US" b="1" dirty="0" smtClean="0"/>
              <a:t>		due to the particular nature of the award</a:t>
            </a:r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227906"/>
            <a:ext cx="638907" cy="47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ISSUE 2:  Effort Reporting (and Key Personnel)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b="1" dirty="0" smtClean="0"/>
          </a:p>
          <a:p>
            <a:r>
              <a:rPr lang="en-US" sz="3200" b="1" dirty="0" smtClean="0"/>
              <a:t>Key Personnel</a:t>
            </a:r>
            <a:br>
              <a:rPr lang="en-US" sz="3200" b="1" dirty="0" smtClean="0"/>
            </a:br>
            <a:endParaRPr lang="en-US" sz="3200" b="1" dirty="0" smtClean="0"/>
          </a:p>
          <a:p>
            <a:pPr marL="457200" lvl="1" indent="0">
              <a:buNone/>
            </a:pPr>
            <a:r>
              <a:rPr lang="en-US" b="1" dirty="0" smtClean="0"/>
              <a:t> </a:t>
            </a:r>
            <a:r>
              <a:rPr lang="en-US" sz="2800" b="1" dirty="0"/>
              <a:t>Even if there is no pay on the project, committed effort MUST be		met as usual</a:t>
            </a:r>
            <a:r>
              <a:rPr lang="en-US" sz="2800" b="1" dirty="0" smtClean="0"/>
              <a:t>. </a:t>
            </a:r>
          </a:p>
          <a:p>
            <a:pPr marL="457200" lvl="1" indent="0">
              <a:buNone/>
            </a:pPr>
            <a:endParaRPr lang="en-US" sz="2800" b="1" dirty="0" smtClean="0"/>
          </a:p>
          <a:p>
            <a:pPr marL="457200" lvl="1" indent="0">
              <a:buNone/>
            </a:pPr>
            <a:r>
              <a:rPr lang="en-US" sz="2800" b="1" dirty="0" smtClean="0"/>
              <a:t> If there is an effort change exceeding the maximum allowed of  	24.99%, agency approval for the effort change must be 	obtained.</a:t>
            </a:r>
            <a:endParaRPr lang="en-US" sz="2800" b="1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 Reporting Example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6" y="1806575"/>
            <a:ext cx="8247185" cy="4207363"/>
          </a:xfrm>
        </p:spPr>
      </p:pic>
      <p:sp>
        <p:nvSpPr>
          <p:cNvPr id="6" name="TextBox 5"/>
          <p:cNvSpPr txBox="1"/>
          <p:nvPr/>
        </p:nvSpPr>
        <p:spPr>
          <a:xfrm>
            <a:off x="2910254" y="3472961"/>
            <a:ext cx="7148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Missing project!!!</a:t>
            </a:r>
            <a:endParaRPr lang="en-US" sz="11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JV20181">
      <a:dk1>
        <a:srgbClr val="007EA3"/>
      </a:dk1>
      <a:lt1>
        <a:srgbClr val="A6BCC6"/>
      </a:lt1>
      <a:dk2>
        <a:srgbClr val="412D5D"/>
      </a:dk2>
      <a:lt2>
        <a:srgbClr val="BAC7C3"/>
      </a:lt2>
      <a:accent1>
        <a:srgbClr val="8991C8"/>
      </a:accent1>
      <a:accent2>
        <a:srgbClr val="BD4F19"/>
      </a:accent2>
      <a:accent3>
        <a:srgbClr val="CE8E0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Template</Template>
  <TotalTime>1416</TotalTime>
  <Words>186</Words>
  <Application>Microsoft Office PowerPoint</Application>
  <PresentationFormat>Widescreen</PresentationFormat>
  <Paragraphs>44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AURA</vt:lpstr>
      <vt:lpstr>Agenda</vt:lpstr>
      <vt:lpstr>                 Grant and Contract Management System Update</vt:lpstr>
      <vt:lpstr>New System Name</vt:lpstr>
      <vt:lpstr>                 2018 A133 AUDIT</vt:lpstr>
      <vt:lpstr>ISSUE 1:  Subrecipient Monitoring</vt:lpstr>
      <vt:lpstr>ISSUE 2:  Effort Reporting (and Key Personnel)</vt:lpstr>
      <vt:lpstr>ISSUE 2:  Effort Reporting (and Key Personnel)</vt:lpstr>
      <vt:lpstr>Effort Reporting Example 1</vt:lpstr>
      <vt:lpstr>Effort Reporting Example 2</vt:lpstr>
      <vt:lpstr>Effort Reporting Example 3</vt:lpstr>
      <vt:lpstr>Effort Reporting Example 4</vt:lpstr>
      <vt:lpstr>Effort Reporting Example 5</vt:lpstr>
      <vt:lpstr>Next Meeting:   APRIL 1, 2019  See you then!</vt:lpstr>
    </vt:vector>
  </TitlesOfParts>
  <Company>UTHealth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Valenta, John A</dc:creator>
  <cp:lastModifiedBy>Briscoe, Victoria S</cp:lastModifiedBy>
  <cp:revision>59</cp:revision>
  <dcterms:created xsi:type="dcterms:W3CDTF">2018-07-09T18:24:28Z</dcterms:created>
  <dcterms:modified xsi:type="dcterms:W3CDTF">2019-02-06T00:31:40Z</dcterms:modified>
</cp:coreProperties>
</file>