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64" r:id="rId2"/>
    <p:sldId id="283" r:id="rId3"/>
    <p:sldId id="284" r:id="rId4"/>
    <p:sldId id="257" r:id="rId5"/>
    <p:sldId id="347" r:id="rId6"/>
    <p:sldId id="296" r:id="rId7"/>
    <p:sldId id="297" r:id="rId8"/>
    <p:sldId id="358" r:id="rId9"/>
    <p:sldId id="302" r:id="rId10"/>
    <p:sldId id="300" r:id="rId11"/>
    <p:sldId id="303" r:id="rId12"/>
    <p:sldId id="348" r:id="rId13"/>
    <p:sldId id="359" r:id="rId14"/>
    <p:sldId id="360" r:id="rId15"/>
    <p:sldId id="361" r:id="rId16"/>
    <p:sldId id="364" r:id="rId17"/>
    <p:sldId id="365" r:id="rId18"/>
    <p:sldId id="362" r:id="rId19"/>
    <p:sldId id="363" r:id="rId20"/>
    <p:sldId id="366" r:id="rId21"/>
    <p:sldId id="368" r:id="rId22"/>
    <p:sldId id="369" r:id="rId23"/>
    <p:sldId id="350" r:id="rId24"/>
    <p:sldId id="353" r:id="rId25"/>
    <p:sldId id="354" r:id="rId26"/>
    <p:sldId id="298" r:id="rId27"/>
    <p:sldId id="299" r:id="rId28"/>
    <p:sldId id="355" r:id="rId29"/>
    <p:sldId id="301" r:id="rId30"/>
    <p:sldId id="356" r:id="rId31"/>
    <p:sldId id="370" r:id="rId32"/>
    <p:sldId id="357" r:id="rId33"/>
    <p:sldId id="371" r:id="rId34"/>
    <p:sldId id="372" r:id="rId35"/>
    <p:sldId id="351" r:id="rId36"/>
    <p:sldId id="292" r:id="rId37"/>
    <p:sldId id="367" r:id="rId38"/>
    <p:sldId id="352" r:id="rId39"/>
    <p:sldId id="306" r:id="rId40"/>
    <p:sldId id="307" r:id="rId41"/>
    <p:sldId id="310" r:id="rId42"/>
    <p:sldId id="308" r:id="rId43"/>
    <p:sldId id="309" r:id="rId44"/>
    <p:sldId id="311" r:id="rId45"/>
    <p:sldId id="346" r:id="rId46"/>
  </p:sldIdLst>
  <p:sldSz cx="12192000" cy="68580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B9D501-E5F0-4177-9D78-95A12829465B}">
          <p14:sldIdLst>
            <p14:sldId id="264"/>
            <p14:sldId id="283"/>
            <p14:sldId id="284"/>
            <p14:sldId id="257"/>
            <p14:sldId id="347"/>
            <p14:sldId id="296"/>
            <p14:sldId id="297"/>
            <p14:sldId id="358"/>
            <p14:sldId id="302"/>
            <p14:sldId id="300"/>
            <p14:sldId id="303"/>
            <p14:sldId id="348"/>
            <p14:sldId id="359"/>
            <p14:sldId id="360"/>
            <p14:sldId id="361"/>
            <p14:sldId id="364"/>
            <p14:sldId id="365"/>
            <p14:sldId id="362"/>
            <p14:sldId id="363"/>
            <p14:sldId id="366"/>
            <p14:sldId id="368"/>
            <p14:sldId id="369"/>
            <p14:sldId id="350"/>
            <p14:sldId id="353"/>
            <p14:sldId id="354"/>
            <p14:sldId id="298"/>
            <p14:sldId id="299"/>
            <p14:sldId id="355"/>
            <p14:sldId id="301"/>
            <p14:sldId id="356"/>
            <p14:sldId id="370"/>
            <p14:sldId id="357"/>
            <p14:sldId id="371"/>
            <p14:sldId id="372"/>
            <p14:sldId id="351"/>
            <p14:sldId id="292"/>
            <p14:sldId id="367"/>
            <p14:sldId id="352"/>
            <p14:sldId id="306"/>
            <p14:sldId id="307"/>
            <p14:sldId id="310"/>
            <p14:sldId id="308"/>
            <p14:sldId id="309"/>
            <p14:sldId id="311"/>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3" d="100"/>
          <a:sy n="103" d="100"/>
        </p:scale>
        <p:origin x="816" y="108"/>
      </p:cViewPr>
      <p:guideLst/>
    </p:cSldViewPr>
  </p:slideViewPr>
  <p:notesTextViewPr>
    <p:cViewPr>
      <p:scale>
        <a:sx n="1" d="1"/>
        <a:sy n="1" d="1"/>
      </p:scale>
      <p:origin x="0" y="0"/>
    </p:cViewPr>
  </p:notesTextViewPr>
  <p:sorterViewPr>
    <p:cViewPr>
      <p:scale>
        <a:sx n="100" d="100"/>
        <a:sy n="100" d="100"/>
      </p:scale>
      <p:origin x="0" y="-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7C0D3-50B4-4C7F-9B30-02C805DF063C}"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B763C-C92C-4E3F-B6E2-EC174672C3CF}" type="slidenum">
              <a:rPr lang="en-US" smtClean="0"/>
              <a:t>‹#›</a:t>
            </a:fld>
            <a:endParaRPr lang="en-US"/>
          </a:p>
        </p:txBody>
      </p:sp>
    </p:spTree>
    <p:extLst>
      <p:ext uri="{BB962C8B-B14F-4D97-AF65-F5344CB8AC3E}">
        <p14:creationId xmlns:p14="http://schemas.microsoft.com/office/powerpoint/2010/main" val="335468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B763C-C92C-4E3F-B6E2-EC174672C3CF}" type="slidenum">
              <a:rPr lang="en-US" smtClean="0"/>
              <a:t>14</a:t>
            </a:fld>
            <a:endParaRPr lang="en-US"/>
          </a:p>
        </p:txBody>
      </p:sp>
    </p:spTree>
    <p:extLst>
      <p:ext uri="{BB962C8B-B14F-4D97-AF65-F5344CB8AC3E}">
        <p14:creationId xmlns:p14="http://schemas.microsoft.com/office/powerpoint/2010/main" val="65783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B763C-C92C-4E3F-B6E2-EC174672C3CF}" type="slidenum">
              <a:rPr lang="en-US" smtClean="0"/>
              <a:t>15</a:t>
            </a:fld>
            <a:endParaRPr lang="en-US"/>
          </a:p>
        </p:txBody>
      </p:sp>
    </p:spTree>
    <p:extLst>
      <p:ext uri="{BB962C8B-B14F-4D97-AF65-F5344CB8AC3E}">
        <p14:creationId xmlns:p14="http://schemas.microsoft.com/office/powerpoint/2010/main" val="19908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B763C-C92C-4E3F-B6E2-EC174672C3CF}" type="slidenum">
              <a:rPr lang="en-US" smtClean="0"/>
              <a:t>41</a:t>
            </a:fld>
            <a:endParaRPr lang="en-US"/>
          </a:p>
        </p:txBody>
      </p:sp>
    </p:spTree>
    <p:extLst>
      <p:ext uri="{BB962C8B-B14F-4D97-AF65-F5344CB8AC3E}">
        <p14:creationId xmlns:p14="http://schemas.microsoft.com/office/powerpoint/2010/main" val="57889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hyperlink" Target="https://www.uth.edu/sponsored-projects-administration/manage/effort-reporting/"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mailto:approvals@uth-tmc.coupahost.com"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3DD8-1714-44AF-A544-90EC794F9132}"/>
              </a:ext>
            </a:extLst>
          </p:cNvPr>
          <p:cNvSpPr>
            <a:spLocks noGrp="1"/>
          </p:cNvSpPr>
          <p:nvPr>
            <p:ph type="ctrTitle"/>
          </p:nvPr>
        </p:nvSpPr>
        <p:spPr>
          <a:xfrm>
            <a:off x="581191" y="769252"/>
            <a:ext cx="11481500" cy="1964712"/>
          </a:xfrm>
        </p:spPr>
        <p:txBody>
          <a:bodyPr anchor="ctr">
            <a:normAutofit/>
          </a:bodyPr>
          <a:lstStyle/>
          <a:p>
            <a:pPr algn="ctr"/>
            <a:r>
              <a:rPr lang="en-US" sz="6600" dirty="0"/>
              <a:t>AURA</a:t>
            </a:r>
            <a:br>
              <a:rPr lang="en-US" sz="4400" dirty="0"/>
            </a:br>
            <a:r>
              <a:rPr lang="en-US" sz="2800" dirty="0"/>
              <a:t>Assembly of University research administrators</a:t>
            </a:r>
            <a:endParaRPr lang="en-US" sz="4200" dirty="0"/>
          </a:p>
        </p:txBody>
      </p:sp>
      <p:pic>
        <p:nvPicPr>
          <p:cNvPr id="6" name="Picture 5">
            <a:extLst>
              <a:ext uri="{FF2B5EF4-FFF2-40B4-BE49-F238E27FC236}">
                <a16:creationId xmlns:a16="http://schemas.microsoft.com/office/drawing/2014/main" id="{0B731A0C-D73F-4FDB-BC40-AD7AD4AC6776}"/>
              </a:ext>
            </a:extLst>
          </p:cNvPr>
          <p:cNvPicPr/>
          <p:nvPr/>
        </p:nvPicPr>
        <p:blipFill rotWithShape="1">
          <a:blip r:embed="rId3"/>
          <a:srcRect l="4331" r="3876"/>
          <a:stretch/>
        </p:blipFill>
        <p:spPr bwMode="auto">
          <a:xfrm>
            <a:off x="796146" y="3761381"/>
            <a:ext cx="4709918" cy="11547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ED59278-6D3F-4F03-A6FE-45C7BD716198}"/>
              </a:ext>
            </a:extLst>
          </p:cNvPr>
          <p:cNvSpPr/>
          <p:nvPr/>
        </p:nvSpPr>
        <p:spPr>
          <a:xfrm>
            <a:off x="904301" y="5299277"/>
            <a:ext cx="4689489" cy="369332"/>
          </a:xfrm>
          <a:prstGeom prst="rect">
            <a:avLst/>
          </a:prstGeom>
        </p:spPr>
        <p:txBody>
          <a:bodyPr wrap="none">
            <a:spAutoFit/>
          </a:bodyPr>
          <a:lstStyle/>
          <a:p>
            <a:r>
              <a:rPr lang="en-US" b="1" spc="5" dirty="0">
                <a:solidFill>
                  <a:schemeClr val="bg1"/>
                </a:solidFill>
                <a:latin typeface="Arial Black" panose="020B0A04020102020204" pitchFamily="34" charset="0"/>
                <a:ea typeface="MS Mincho" panose="02020609040205080304" pitchFamily="49" charset="-128"/>
                <a:cs typeface="Arial" panose="020B0604020202020204" pitchFamily="34" charset="0"/>
              </a:rPr>
              <a:t>Sponsored Projects Administration </a:t>
            </a:r>
            <a:endParaRPr lang="en-US" dirty="0">
              <a:solidFill>
                <a:schemeClr val="bg1"/>
              </a:solidFill>
            </a:endParaRPr>
          </a:p>
        </p:txBody>
      </p:sp>
      <p:sp>
        <p:nvSpPr>
          <p:cNvPr id="7" name="TextBox 6">
            <a:extLst>
              <a:ext uri="{FF2B5EF4-FFF2-40B4-BE49-F238E27FC236}">
                <a16:creationId xmlns:a16="http://schemas.microsoft.com/office/drawing/2014/main" id="{0989D827-0558-4008-AE02-0BFEB72A9454}"/>
              </a:ext>
            </a:extLst>
          </p:cNvPr>
          <p:cNvSpPr txBox="1"/>
          <p:nvPr/>
        </p:nvSpPr>
        <p:spPr>
          <a:xfrm>
            <a:off x="6321941" y="4338755"/>
            <a:ext cx="4689489" cy="707886"/>
          </a:xfrm>
          <a:prstGeom prst="rect">
            <a:avLst/>
          </a:prstGeom>
          <a:noFill/>
        </p:spPr>
        <p:txBody>
          <a:bodyPr wrap="square" rtlCol="0">
            <a:spAutoFit/>
          </a:bodyPr>
          <a:lstStyle/>
          <a:p>
            <a:pPr algn="ctr"/>
            <a:r>
              <a:rPr lang="en-US" sz="4000" dirty="0">
                <a:solidFill>
                  <a:schemeClr val="bg1"/>
                </a:solidFill>
              </a:rPr>
              <a:t>June 27, 2023</a:t>
            </a:r>
          </a:p>
        </p:txBody>
      </p:sp>
    </p:spTree>
    <p:custDataLst>
      <p:tags r:id="rId1"/>
    </p:custDataLst>
    <p:extLst>
      <p:ext uri="{BB962C8B-B14F-4D97-AF65-F5344CB8AC3E}">
        <p14:creationId xmlns:p14="http://schemas.microsoft.com/office/powerpoint/2010/main" val="28833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Invoice process</a:t>
            </a:r>
          </a:p>
        </p:txBody>
      </p:sp>
      <p:sp>
        <p:nvSpPr>
          <p:cNvPr id="4" name="Rectangle 3">
            <a:extLst>
              <a:ext uri="{FF2B5EF4-FFF2-40B4-BE49-F238E27FC236}">
                <a16:creationId xmlns:a16="http://schemas.microsoft.com/office/drawing/2014/main" id="{0E512081-2489-4854-9787-7D4061E19961}"/>
              </a:ext>
            </a:extLst>
          </p:cNvPr>
          <p:cNvSpPr/>
          <p:nvPr/>
        </p:nvSpPr>
        <p:spPr>
          <a:xfrm>
            <a:off x="647700" y="2041924"/>
            <a:ext cx="2265917" cy="2023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Subrecipient submits invoice via COUPA</a:t>
            </a:r>
          </a:p>
        </p:txBody>
      </p:sp>
      <p:sp>
        <p:nvSpPr>
          <p:cNvPr id="5" name="Rectangle 4">
            <a:extLst>
              <a:ext uri="{FF2B5EF4-FFF2-40B4-BE49-F238E27FC236}">
                <a16:creationId xmlns:a16="http://schemas.microsoft.com/office/drawing/2014/main" id="{25A586B0-E9B1-495A-AC8F-EE9AD775DB75}"/>
              </a:ext>
            </a:extLst>
          </p:cNvPr>
          <p:cNvSpPr/>
          <p:nvPr/>
        </p:nvSpPr>
        <p:spPr>
          <a:xfrm>
            <a:off x="3511094" y="2399061"/>
            <a:ext cx="2078182" cy="1304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Invoice sent to PAF for review</a:t>
            </a:r>
          </a:p>
        </p:txBody>
      </p:sp>
      <p:sp>
        <p:nvSpPr>
          <p:cNvPr id="6" name="Rectangle 5">
            <a:extLst>
              <a:ext uri="{FF2B5EF4-FFF2-40B4-BE49-F238E27FC236}">
                <a16:creationId xmlns:a16="http://schemas.microsoft.com/office/drawing/2014/main" id="{4C605A50-65B8-49EA-B540-15C5A27CB253}"/>
              </a:ext>
            </a:extLst>
          </p:cNvPr>
          <p:cNvSpPr/>
          <p:nvPr/>
        </p:nvSpPr>
        <p:spPr>
          <a:xfrm>
            <a:off x="6395605" y="2489981"/>
            <a:ext cx="2192482" cy="1122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PAF inserts PI into Invoice Approval Process</a:t>
            </a:r>
          </a:p>
        </p:txBody>
      </p:sp>
      <p:sp>
        <p:nvSpPr>
          <p:cNvPr id="7" name="Rectangle 6">
            <a:extLst>
              <a:ext uri="{FF2B5EF4-FFF2-40B4-BE49-F238E27FC236}">
                <a16:creationId xmlns:a16="http://schemas.microsoft.com/office/drawing/2014/main" id="{6D3A285D-6646-44CB-A453-08ED40907BB7}"/>
              </a:ext>
            </a:extLst>
          </p:cNvPr>
          <p:cNvSpPr/>
          <p:nvPr/>
        </p:nvSpPr>
        <p:spPr>
          <a:xfrm>
            <a:off x="9071264" y="2365291"/>
            <a:ext cx="247303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PI Approves or Disapproves invoice</a:t>
            </a:r>
          </a:p>
        </p:txBody>
      </p:sp>
      <p:sp>
        <p:nvSpPr>
          <p:cNvPr id="8" name="Rectangle 7">
            <a:extLst>
              <a:ext uri="{FF2B5EF4-FFF2-40B4-BE49-F238E27FC236}">
                <a16:creationId xmlns:a16="http://schemas.microsoft.com/office/drawing/2014/main" id="{F0745A16-B812-48FB-A948-AC29A7A1FF82}"/>
              </a:ext>
            </a:extLst>
          </p:cNvPr>
          <p:cNvSpPr/>
          <p:nvPr/>
        </p:nvSpPr>
        <p:spPr>
          <a:xfrm>
            <a:off x="5319883" y="4748547"/>
            <a:ext cx="3054927" cy="16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Approved for Payment</a:t>
            </a:r>
          </a:p>
        </p:txBody>
      </p:sp>
      <p:sp>
        <p:nvSpPr>
          <p:cNvPr id="10" name="Rectangle 9">
            <a:extLst>
              <a:ext uri="{FF2B5EF4-FFF2-40B4-BE49-F238E27FC236}">
                <a16:creationId xmlns:a16="http://schemas.microsoft.com/office/drawing/2014/main" id="{F92D90D4-6568-4B42-B842-4060A80FD0E0}"/>
              </a:ext>
            </a:extLst>
          </p:cNvPr>
          <p:cNvSpPr/>
          <p:nvPr/>
        </p:nvSpPr>
        <p:spPr>
          <a:xfrm>
            <a:off x="991544" y="4748547"/>
            <a:ext cx="3054927" cy="16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Invoice Paid</a:t>
            </a:r>
          </a:p>
        </p:txBody>
      </p:sp>
      <p:cxnSp>
        <p:nvCxnSpPr>
          <p:cNvPr id="11" name="Straight Arrow Connector 10">
            <a:extLst>
              <a:ext uri="{FF2B5EF4-FFF2-40B4-BE49-F238E27FC236}">
                <a16:creationId xmlns:a16="http://schemas.microsoft.com/office/drawing/2014/main" id="{CC59854D-B74A-4130-B990-C991FD5740A6}"/>
              </a:ext>
            </a:extLst>
          </p:cNvPr>
          <p:cNvCxnSpPr>
            <a:cxnSpLocks/>
            <a:stCxn id="4" idx="3"/>
            <a:endCxn id="5" idx="1"/>
          </p:cNvCxnSpPr>
          <p:nvPr/>
        </p:nvCxnSpPr>
        <p:spPr>
          <a:xfrm flipV="1">
            <a:off x="2913617" y="3051091"/>
            <a:ext cx="597477" cy="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8423F6-696C-4605-BC7D-9EFB7965EA3A}"/>
              </a:ext>
            </a:extLst>
          </p:cNvPr>
          <p:cNvCxnSpPr>
            <a:stCxn id="5" idx="3"/>
            <a:endCxn id="6" idx="1"/>
          </p:cNvCxnSpPr>
          <p:nvPr/>
        </p:nvCxnSpPr>
        <p:spPr>
          <a:xfrm>
            <a:off x="5589276" y="3051091"/>
            <a:ext cx="8063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55CB80-1E78-4A9C-9B89-AC6D08EAEBE7}"/>
              </a:ext>
            </a:extLst>
          </p:cNvPr>
          <p:cNvCxnSpPr>
            <a:stCxn id="6" idx="3"/>
            <a:endCxn id="7" idx="1"/>
          </p:cNvCxnSpPr>
          <p:nvPr/>
        </p:nvCxnSpPr>
        <p:spPr>
          <a:xfrm>
            <a:off x="8588087" y="3051091"/>
            <a:ext cx="4831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F3F064-3D3C-4DED-929A-9F001293F8DC}"/>
              </a:ext>
            </a:extLst>
          </p:cNvPr>
          <p:cNvCxnSpPr>
            <a:cxnSpLocks/>
            <a:stCxn id="7" idx="2"/>
            <a:endCxn id="8" idx="0"/>
          </p:cNvCxnSpPr>
          <p:nvPr/>
        </p:nvCxnSpPr>
        <p:spPr>
          <a:xfrm flipH="1">
            <a:off x="6847347" y="3736891"/>
            <a:ext cx="3460435" cy="1011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635D0D-B56C-4615-AA84-7A7CEB7C9D06}"/>
              </a:ext>
            </a:extLst>
          </p:cNvPr>
          <p:cNvCxnSpPr>
            <a:cxnSpLocks/>
            <a:stCxn id="8" idx="1"/>
            <a:endCxn id="10" idx="3"/>
          </p:cNvCxnSpPr>
          <p:nvPr/>
        </p:nvCxnSpPr>
        <p:spPr>
          <a:xfrm flipH="1">
            <a:off x="4046471" y="5549067"/>
            <a:ext cx="12734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7E807B8-D8A9-40C2-B228-2580F9E508BB}"/>
              </a:ext>
            </a:extLst>
          </p:cNvPr>
          <p:cNvSpPr/>
          <p:nvPr/>
        </p:nvSpPr>
        <p:spPr>
          <a:xfrm>
            <a:off x="9148669" y="4611653"/>
            <a:ext cx="2318225" cy="173793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Disapproved invoices go back to subrecipient for correction</a:t>
            </a:r>
          </a:p>
        </p:txBody>
      </p:sp>
      <p:cxnSp>
        <p:nvCxnSpPr>
          <p:cNvPr id="25" name="Straight Arrow Connector 24">
            <a:extLst>
              <a:ext uri="{FF2B5EF4-FFF2-40B4-BE49-F238E27FC236}">
                <a16:creationId xmlns:a16="http://schemas.microsoft.com/office/drawing/2014/main" id="{57E54867-15BB-4F79-ADA4-86A2DA311508}"/>
              </a:ext>
            </a:extLst>
          </p:cNvPr>
          <p:cNvCxnSpPr>
            <a:stCxn id="7" idx="2"/>
            <a:endCxn id="22" idx="0"/>
          </p:cNvCxnSpPr>
          <p:nvPr/>
        </p:nvCxnSpPr>
        <p:spPr>
          <a:xfrm>
            <a:off x="10307782" y="3736891"/>
            <a:ext cx="0" cy="87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0782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Implementation</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2325756"/>
            <a:ext cx="11252742" cy="3631999"/>
          </a:xfrm>
        </p:spPr>
        <p:txBody>
          <a:bodyPr anchor="t">
            <a:normAutofit/>
          </a:bodyPr>
          <a:lstStyle/>
          <a:p>
            <a:pPr lvl="1">
              <a:buFont typeface="Wingdings" panose="05000000000000000000" pitchFamily="2" charset="2"/>
              <a:buChar char="§"/>
            </a:pPr>
            <a:r>
              <a:rPr lang="en-US" sz="4400" dirty="0"/>
              <a:t>New Subawards with a  </a:t>
            </a:r>
            <a:r>
              <a:rPr lang="en-US" sz="4400" u="sng" dirty="0"/>
              <a:t>&gt;</a:t>
            </a:r>
            <a:r>
              <a:rPr lang="en-US" sz="4400" dirty="0"/>
              <a:t> 6/1/23 start date</a:t>
            </a:r>
          </a:p>
          <a:p>
            <a:pPr lvl="1">
              <a:buFont typeface="Wingdings" panose="05000000000000000000" pitchFamily="2" charset="2"/>
              <a:buChar char="§"/>
            </a:pPr>
            <a:r>
              <a:rPr lang="en-US" sz="4400" dirty="0"/>
              <a:t>Transition all existing subawards in FY24:</a:t>
            </a:r>
          </a:p>
          <a:p>
            <a:pPr lvl="3">
              <a:buFont typeface="Wingdings" panose="05000000000000000000" pitchFamily="2" charset="2"/>
              <a:buChar char="§"/>
            </a:pPr>
            <a:r>
              <a:rPr lang="en-US" sz="4000" dirty="0"/>
              <a:t>Continuation years with a </a:t>
            </a:r>
            <a:r>
              <a:rPr lang="en-US" sz="4000" u="sng" dirty="0"/>
              <a:t>&gt;</a:t>
            </a:r>
            <a:r>
              <a:rPr lang="en-US" sz="4000" dirty="0"/>
              <a:t> 9/1/23 start date</a:t>
            </a:r>
          </a:p>
          <a:p>
            <a:pPr lvl="3">
              <a:buFont typeface="Wingdings" panose="05000000000000000000" pitchFamily="2" charset="2"/>
              <a:buChar char="§"/>
            </a:pPr>
            <a:r>
              <a:rPr lang="en-US" sz="4000" dirty="0"/>
              <a:t>No PO for projects in NCE after 9/1/23</a:t>
            </a:r>
          </a:p>
        </p:txBody>
      </p:sp>
    </p:spTree>
    <p:custDataLst>
      <p:tags r:id="rId1"/>
    </p:custDataLst>
    <p:extLst>
      <p:ext uri="{BB962C8B-B14F-4D97-AF65-F5344CB8AC3E}">
        <p14:creationId xmlns:p14="http://schemas.microsoft.com/office/powerpoint/2010/main" val="319076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START:  TBD vs TEMP Profiles</a:t>
            </a:r>
          </a:p>
        </p:txBody>
      </p:sp>
    </p:spTree>
    <p:custDataLst>
      <p:tags r:id="rId1"/>
    </p:custDataLst>
    <p:extLst>
      <p:ext uri="{BB962C8B-B14F-4D97-AF65-F5344CB8AC3E}">
        <p14:creationId xmlns:p14="http://schemas.microsoft.com/office/powerpoint/2010/main" val="288809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92018-D0C5-4FA5-BE95-B30F0057D5B1}"/>
              </a:ext>
            </a:extLst>
          </p:cNvPr>
          <p:cNvSpPr>
            <a:spLocks noGrp="1"/>
          </p:cNvSpPr>
          <p:nvPr>
            <p:ph type="title"/>
          </p:nvPr>
        </p:nvSpPr>
        <p:spPr/>
        <p:txBody>
          <a:bodyPr anchor="ctr"/>
          <a:lstStyle/>
          <a:p>
            <a:pPr algn="ctr"/>
            <a:r>
              <a:rPr lang="en-US" dirty="0"/>
              <a:t>TBD Profile only “Loaded TbD” Profile</a:t>
            </a:r>
          </a:p>
        </p:txBody>
      </p:sp>
      <p:pic>
        <p:nvPicPr>
          <p:cNvPr id="7" name="Picture 6">
            <a:extLst>
              <a:ext uri="{FF2B5EF4-FFF2-40B4-BE49-F238E27FC236}">
                <a16:creationId xmlns:a16="http://schemas.microsoft.com/office/drawing/2014/main" id="{33D5AC04-7653-406E-8CB8-DF40EFA29F1D}"/>
              </a:ext>
            </a:extLst>
          </p:cNvPr>
          <p:cNvPicPr>
            <a:picLocks noChangeAspect="1"/>
          </p:cNvPicPr>
          <p:nvPr/>
        </p:nvPicPr>
        <p:blipFill>
          <a:blip r:embed="rId2"/>
          <a:stretch>
            <a:fillRect/>
          </a:stretch>
        </p:blipFill>
        <p:spPr>
          <a:xfrm>
            <a:off x="2234693" y="1907227"/>
            <a:ext cx="7347036" cy="5044762"/>
          </a:xfrm>
          <a:prstGeom prst="rect">
            <a:avLst/>
          </a:prstGeom>
        </p:spPr>
      </p:pic>
    </p:spTree>
    <p:extLst>
      <p:ext uri="{BB962C8B-B14F-4D97-AF65-F5344CB8AC3E}">
        <p14:creationId xmlns:p14="http://schemas.microsoft.com/office/powerpoint/2010/main" val="364296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281A-8A7B-4BE5-9E9C-7B52ACE8AA64}"/>
              </a:ext>
            </a:extLst>
          </p:cNvPr>
          <p:cNvSpPr>
            <a:spLocks noGrp="1"/>
          </p:cNvSpPr>
          <p:nvPr>
            <p:ph type="title"/>
          </p:nvPr>
        </p:nvSpPr>
        <p:spPr/>
        <p:txBody>
          <a:bodyPr anchor="ctr"/>
          <a:lstStyle/>
          <a:p>
            <a:pPr algn="ctr"/>
            <a:r>
              <a:rPr lang="en-US" dirty="0"/>
              <a:t>TBD profiles with more flexibility – TEMPORARY PROFILES </a:t>
            </a:r>
          </a:p>
        </p:txBody>
      </p:sp>
      <p:pic>
        <p:nvPicPr>
          <p:cNvPr id="5" name="Picture 4">
            <a:extLst>
              <a:ext uri="{FF2B5EF4-FFF2-40B4-BE49-F238E27FC236}">
                <a16:creationId xmlns:a16="http://schemas.microsoft.com/office/drawing/2014/main" id="{7B78391B-1C88-48F2-A03B-B8E2C24B1CE2}"/>
              </a:ext>
            </a:extLst>
          </p:cNvPr>
          <p:cNvPicPr>
            <a:picLocks noChangeAspect="1"/>
          </p:cNvPicPr>
          <p:nvPr/>
        </p:nvPicPr>
        <p:blipFill>
          <a:blip r:embed="rId3"/>
          <a:stretch>
            <a:fillRect/>
          </a:stretch>
        </p:blipFill>
        <p:spPr>
          <a:xfrm>
            <a:off x="78600" y="1905142"/>
            <a:ext cx="7500232" cy="4579741"/>
          </a:xfrm>
          <a:prstGeom prst="rect">
            <a:avLst/>
          </a:prstGeom>
        </p:spPr>
      </p:pic>
      <p:pic>
        <p:nvPicPr>
          <p:cNvPr id="9" name="Picture 8">
            <a:extLst>
              <a:ext uri="{FF2B5EF4-FFF2-40B4-BE49-F238E27FC236}">
                <a16:creationId xmlns:a16="http://schemas.microsoft.com/office/drawing/2014/main" id="{1B7673BC-FA21-497E-A7E9-DB8471897510}"/>
              </a:ext>
            </a:extLst>
          </p:cNvPr>
          <p:cNvPicPr>
            <a:picLocks noChangeAspect="1"/>
          </p:cNvPicPr>
          <p:nvPr/>
        </p:nvPicPr>
        <p:blipFill>
          <a:blip r:embed="rId4"/>
          <a:stretch>
            <a:fillRect/>
          </a:stretch>
        </p:blipFill>
        <p:spPr>
          <a:xfrm>
            <a:off x="5964880" y="1984774"/>
            <a:ext cx="8255221" cy="4689295"/>
          </a:xfrm>
          <a:prstGeom prst="rect">
            <a:avLst/>
          </a:prstGeom>
        </p:spPr>
      </p:pic>
    </p:spTree>
    <p:extLst>
      <p:ext uri="{BB962C8B-B14F-4D97-AF65-F5344CB8AC3E}">
        <p14:creationId xmlns:p14="http://schemas.microsoft.com/office/powerpoint/2010/main" val="242397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179E3-2BC8-4A4A-BF63-16D5D9B1E2F5}"/>
              </a:ext>
            </a:extLst>
          </p:cNvPr>
          <p:cNvPicPr>
            <a:picLocks noChangeAspect="1"/>
          </p:cNvPicPr>
          <p:nvPr/>
        </p:nvPicPr>
        <p:blipFill>
          <a:blip r:embed="rId3"/>
          <a:stretch>
            <a:fillRect/>
          </a:stretch>
        </p:blipFill>
        <p:spPr>
          <a:xfrm>
            <a:off x="-210207" y="0"/>
            <a:ext cx="6411435" cy="7780543"/>
          </a:xfrm>
          <a:prstGeom prst="rect">
            <a:avLst/>
          </a:prstGeom>
        </p:spPr>
      </p:pic>
      <p:pic>
        <p:nvPicPr>
          <p:cNvPr id="7" name="Picture 6">
            <a:extLst>
              <a:ext uri="{FF2B5EF4-FFF2-40B4-BE49-F238E27FC236}">
                <a16:creationId xmlns:a16="http://schemas.microsoft.com/office/drawing/2014/main" id="{84F46FB6-BE83-4F9E-9D7C-CEE772E1FF41}"/>
              </a:ext>
            </a:extLst>
          </p:cNvPr>
          <p:cNvPicPr>
            <a:picLocks noChangeAspect="1"/>
          </p:cNvPicPr>
          <p:nvPr/>
        </p:nvPicPr>
        <p:blipFill>
          <a:blip r:embed="rId4"/>
          <a:stretch>
            <a:fillRect/>
          </a:stretch>
        </p:blipFill>
        <p:spPr>
          <a:xfrm>
            <a:off x="4722187" y="665725"/>
            <a:ext cx="9411184" cy="5778797"/>
          </a:xfrm>
          <a:prstGeom prst="rect">
            <a:avLst/>
          </a:prstGeom>
        </p:spPr>
      </p:pic>
    </p:spTree>
    <p:extLst>
      <p:ext uri="{BB962C8B-B14F-4D97-AF65-F5344CB8AC3E}">
        <p14:creationId xmlns:p14="http://schemas.microsoft.com/office/powerpoint/2010/main" val="212090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281A-8A7B-4BE5-9E9C-7B52ACE8AA64}"/>
              </a:ext>
            </a:extLst>
          </p:cNvPr>
          <p:cNvSpPr>
            <a:spLocks noGrp="1"/>
          </p:cNvSpPr>
          <p:nvPr>
            <p:ph type="title"/>
          </p:nvPr>
        </p:nvSpPr>
        <p:spPr/>
        <p:txBody>
          <a:bodyPr anchor="ctr"/>
          <a:lstStyle/>
          <a:p>
            <a:pPr algn="ctr"/>
            <a:r>
              <a:rPr lang="en-US" dirty="0"/>
              <a:t>TBD profiles WITH KNOWN PERSONNEL– TEMPORARY PROFILES FOR INCOMING FACULTY OR KEY PERSONNEL</a:t>
            </a:r>
          </a:p>
        </p:txBody>
      </p:sp>
      <p:pic>
        <p:nvPicPr>
          <p:cNvPr id="8" name="Picture 7">
            <a:extLst>
              <a:ext uri="{FF2B5EF4-FFF2-40B4-BE49-F238E27FC236}">
                <a16:creationId xmlns:a16="http://schemas.microsoft.com/office/drawing/2014/main" id="{EF2530BC-8B4C-4B33-AED2-98D897B88EDC}"/>
              </a:ext>
            </a:extLst>
          </p:cNvPr>
          <p:cNvPicPr>
            <a:picLocks noChangeAspect="1"/>
          </p:cNvPicPr>
          <p:nvPr/>
        </p:nvPicPr>
        <p:blipFill>
          <a:blip r:embed="rId2"/>
          <a:stretch>
            <a:fillRect/>
          </a:stretch>
        </p:blipFill>
        <p:spPr>
          <a:xfrm>
            <a:off x="1542816" y="1864125"/>
            <a:ext cx="9106368" cy="5715294"/>
          </a:xfrm>
          <a:prstGeom prst="rect">
            <a:avLst/>
          </a:prstGeom>
        </p:spPr>
      </p:pic>
    </p:spTree>
    <p:extLst>
      <p:ext uri="{BB962C8B-B14F-4D97-AF65-F5344CB8AC3E}">
        <p14:creationId xmlns:p14="http://schemas.microsoft.com/office/powerpoint/2010/main" val="86495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BADED0-4F30-42E4-8230-C6EA626EC06D}"/>
              </a:ext>
            </a:extLst>
          </p:cNvPr>
          <p:cNvPicPr>
            <a:picLocks noChangeAspect="1"/>
          </p:cNvPicPr>
          <p:nvPr/>
        </p:nvPicPr>
        <p:blipFill>
          <a:blip r:embed="rId2"/>
          <a:stretch>
            <a:fillRect/>
          </a:stretch>
        </p:blipFill>
        <p:spPr>
          <a:xfrm>
            <a:off x="1055167" y="455518"/>
            <a:ext cx="10081665" cy="6318399"/>
          </a:xfrm>
          <a:prstGeom prst="rect">
            <a:avLst/>
          </a:prstGeom>
        </p:spPr>
      </p:pic>
    </p:spTree>
    <p:extLst>
      <p:ext uri="{BB962C8B-B14F-4D97-AF65-F5344CB8AC3E}">
        <p14:creationId xmlns:p14="http://schemas.microsoft.com/office/powerpoint/2010/main" val="82722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7FB1-1EA9-4801-9ED6-BB6F45F8FD7C}"/>
              </a:ext>
            </a:extLst>
          </p:cNvPr>
          <p:cNvSpPr>
            <a:spLocks noGrp="1"/>
          </p:cNvSpPr>
          <p:nvPr>
            <p:ph type="title"/>
          </p:nvPr>
        </p:nvSpPr>
        <p:spPr/>
        <p:txBody>
          <a:bodyPr anchor="ctr"/>
          <a:lstStyle/>
          <a:p>
            <a:pPr algn="ctr"/>
            <a:r>
              <a:rPr lang="en-US" dirty="0"/>
              <a:t>OTHER UTSTART Reminders:</a:t>
            </a:r>
          </a:p>
        </p:txBody>
      </p:sp>
      <p:sp>
        <p:nvSpPr>
          <p:cNvPr id="3" name="Content Placeholder 2">
            <a:extLst>
              <a:ext uri="{FF2B5EF4-FFF2-40B4-BE49-F238E27FC236}">
                <a16:creationId xmlns:a16="http://schemas.microsoft.com/office/drawing/2014/main" id="{18C610AB-919D-48B6-BF93-256D9FAE20A1}"/>
              </a:ext>
            </a:extLst>
          </p:cNvPr>
          <p:cNvSpPr>
            <a:spLocks noGrp="1"/>
          </p:cNvSpPr>
          <p:nvPr>
            <p:ph idx="1"/>
          </p:nvPr>
        </p:nvSpPr>
        <p:spPr>
          <a:xfrm>
            <a:off x="402516" y="194041"/>
            <a:ext cx="11029615" cy="3678303"/>
          </a:xfrm>
        </p:spPr>
        <p:txBody>
          <a:bodyPr/>
          <a:lstStyle/>
          <a:p>
            <a:r>
              <a:rPr lang="en-US" dirty="0"/>
              <a:t>Pay attention to which department your proposal is homed to (it impacts the ability to see it as well as which route steps the approvals go through)</a:t>
            </a:r>
          </a:p>
        </p:txBody>
      </p:sp>
      <p:pic>
        <p:nvPicPr>
          <p:cNvPr id="7" name="Picture 6">
            <a:extLst>
              <a:ext uri="{FF2B5EF4-FFF2-40B4-BE49-F238E27FC236}">
                <a16:creationId xmlns:a16="http://schemas.microsoft.com/office/drawing/2014/main" id="{891B2070-FC69-4345-B8FA-E179034AB1D6}"/>
              </a:ext>
            </a:extLst>
          </p:cNvPr>
          <p:cNvPicPr>
            <a:picLocks noChangeAspect="1"/>
          </p:cNvPicPr>
          <p:nvPr/>
        </p:nvPicPr>
        <p:blipFill>
          <a:blip r:embed="rId2"/>
          <a:stretch>
            <a:fillRect/>
          </a:stretch>
        </p:blipFill>
        <p:spPr>
          <a:xfrm>
            <a:off x="1666647" y="2402746"/>
            <a:ext cx="8858705" cy="4597636"/>
          </a:xfrm>
          <a:prstGeom prst="rect">
            <a:avLst/>
          </a:prstGeom>
        </p:spPr>
      </p:pic>
    </p:spTree>
    <p:extLst>
      <p:ext uri="{BB962C8B-B14F-4D97-AF65-F5344CB8AC3E}">
        <p14:creationId xmlns:p14="http://schemas.microsoft.com/office/powerpoint/2010/main" val="102662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37C400-E1C2-435C-9463-0E8E78290D47}"/>
              </a:ext>
            </a:extLst>
          </p:cNvPr>
          <p:cNvPicPr>
            <a:picLocks noChangeAspect="1"/>
          </p:cNvPicPr>
          <p:nvPr/>
        </p:nvPicPr>
        <p:blipFill>
          <a:blip r:embed="rId2"/>
          <a:stretch>
            <a:fillRect/>
          </a:stretch>
        </p:blipFill>
        <p:spPr>
          <a:xfrm>
            <a:off x="1035593" y="579027"/>
            <a:ext cx="10120814" cy="6058029"/>
          </a:xfrm>
          <a:prstGeom prst="rect">
            <a:avLst/>
          </a:prstGeom>
        </p:spPr>
      </p:pic>
    </p:spTree>
    <p:extLst>
      <p:ext uri="{BB962C8B-B14F-4D97-AF65-F5344CB8AC3E}">
        <p14:creationId xmlns:p14="http://schemas.microsoft.com/office/powerpoint/2010/main" val="291773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7CE-FB45-4FC5-A6D9-767D7D529B5A}"/>
              </a:ext>
            </a:extLst>
          </p:cNvPr>
          <p:cNvSpPr>
            <a:spLocks noGrp="1"/>
          </p:cNvSpPr>
          <p:nvPr>
            <p:ph type="title"/>
          </p:nvPr>
        </p:nvSpPr>
        <p:spPr/>
        <p:txBody>
          <a:bodyPr anchor="ctr"/>
          <a:lstStyle/>
          <a:p>
            <a:pPr algn="ctr"/>
            <a:r>
              <a:rPr lang="en-US" dirty="0"/>
              <a:t>AGENDA</a:t>
            </a:r>
          </a:p>
        </p:txBody>
      </p:sp>
      <p:sp>
        <p:nvSpPr>
          <p:cNvPr id="3" name="Content Placeholder 2">
            <a:extLst>
              <a:ext uri="{FF2B5EF4-FFF2-40B4-BE49-F238E27FC236}">
                <a16:creationId xmlns:a16="http://schemas.microsoft.com/office/drawing/2014/main" id="{5701A1FD-05AE-466A-A9A6-51CF722D12AD}"/>
              </a:ext>
            </a:extLst>
          </p:cNvPr>
          <p:cNvSpPr>
            <a:spLocks noGrp="1"/>
          </p:cNvSpPr>
          <p:nvPr>
            <p:ph idx="1"/>
          </p:nvPr>
        </p:nvSpPr>
        <p:spPr>
          <a:xfrm>
            <a:off x="581192" y="2396805"/>
            <a:ext cx="11315840" cy="4151479"/>
          </a:xfrm>
        </p:spPr>
        <p:txBody>
          <a:bodyPr anchor="t">
            <a:normAutofit/>
          </a:bodyPr>
          <a:lstStyle/>
          <a:p>
            <a:pPr lvl="0"/>
            <a:r>
              <a:rPr lang="en-US" sz="2800" dirty="0"/>
              <a:t>New Staff Introductions							Kathleen Kreidler</a:t>
            </a:r>
          </a:p>
          <a:p>
            <a:pPr lvl="0"/>
            <a:r>
              <a:rPr lang="en-US" sz="2800" dirty="0"/>
              <a:t>PO #s for Outgoing Subawards					Carmen Martinez</a:t>
            </a:r>
          </a:p>
          <a:p>
            <a:pPr lvl="0"/>
            <a:r>
              <a:rPr lang="en-US" sz="2800" dirty="0"/>
              <a:t>START: TBD vs. TEMP profiles						Valerie Bomben</a:t>
            </a:r>
          </a:p>
          <a:p>
            <a:pPr lvl="0"/>
            <a:r>
              <a:rPr lang="en-US" sz="2800" dirty="0"/>
              <a:t>Non-Compliant Effort Escalation Process		Hung Huynh &amp; Loren Turner</a:t>
            </a:r>
          </a:p>
          <a:p>
            <a:pPr lvl="1"/>
            <a:r>
              <a:rPr lang="en-US" sz="2000" dirty="0"/>
              <a:t>- Transfer to/From State Funds and Year End CTMs</a:t>
            </a:r>
          </a:p>
          <a:p>
            <a:pPr marL="304800" lvl="1" indent="-304800"/>
            <a:r>
              <a:rPr lang="en-US" sz="2800" dirty="0"/>
              <a:t>Award Processing Team Update					Caroline Dietz</a:t>
            </a:r>
          </a:p>
          <a:p>
            <a:pPr marL="304800" lvl="1" indent="-304800"/>
            <a:r>
              <a:rPr lang="en-US" sz="2800" dirty="0"/>
              <a:t>SPA Financial Improvement Projects				Kathleen Kreidler</a:t>
            </a:r>
          </a:p>
        </p:txBody>
      </p:sp>
    </p:spTree>
    <p:custDataLst>
      <p:tags r:id="rId1"/>
    </p:custDataLst>
    <p:extLst>
      <p:ext uri="{BB962C8B-B14F-4D97-AF65-F5344CB8AC3E}">
        <p14:creationId xmlns:p14="http://schemas.microsoft.com/office/powerpoint/2010/main" val="160288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7FB1-1EA9-4801-9ED6-BB6F45F8FD7C}"/>
              </a:ext>
            </a:extLst>
          </p:cNvPr>
          <p:cNvSpPr>
            <a:spLocks noGrp="1"/>
          </p:cNvSpPr>
          <p:nvPr>
            <p:ph type="title"/>
          </p:nvPr>
        </p:nvSpPr>
        <p:spPr/>
        <p:txBody>
          <a:bodyPr anchor="ctr"/>
          <a:lstStyle/>
          <a:p>
            <a:pPr algn="ctr"/>
            <a:r>
              <a:rPr lang="en-US" dirty="0"/>
              <a:t>OTHER UTSTART Reminders:</a:t>
            </a:r>
          </a:p>
        </p:txBody>
      </p:sp>
      <p:sp>
        <p:nvSpPr>
          <p:cNvPr id="3" name="Content Placeholder 2">
            <a:extLst>
              <a:ext uri="{FF2B5EF4-FFF2-40B4-BE49-F238E27FC236}">
                <a16:creationId xmlns:a16="http://schemas.microsoft.com/office/drawing/2014/main" id="{18C610AB-919D-48B6-BF93-256D9FAE20A1}"/>
              </a:ext>
            </a:extLst>
          </p:cNvPr>
          <p:cNvSpPr>
            <a:spLocks noGrp="1"/>
          </p:cNvSpPr>
          <p:nvPr>
            <p:ph idx="1"/>
          </p:nvPr>
        </p:nvSpPr>
        <p:spPr>
          <a:xfrm>
            <a:off x="402516" y="194041"/>
            <a:ext cx="11029615" cy="3678303"/>
          </a:xfrm>
        </p:spPr>
        <p:txBody>
          <a:bodyPr/>
          <a:lstStyle/>
          <a:p>
            <a:r>
              <a:rPr lang="en-US" dirty="0"/>
              <a:t>Systems Widget is being updated when there is important information to be relayed</a:t>
            </a:r>
          </a:p>
        </p:txBody>
      </p:sp>
      <p:pic>
        <p:nvPicPr>
          <p:cNvPr id="5" name="Picture 4">
            <a:extLst>
              <a:ext uri="{FF2B5EF4-FFF2-40B4-BE49-F238E27FC236}">
                <a16:creationId xmlns:a16="http://schemas.microsoft.com/office/drawing/2014/main" id="{4141EC36-A66D-4055-BC25-044EA21FE22B}"/>
              </a:ext>
            </a:extLst>
          </p:cNvPr>
          <p:cNvPicPr>
            <a:picLocks noChangeAspect="1"/>
          </p:cNvPicPr>
          <p:nvPr/>
        </p:nvPicPr>
        <p:blipFill>
          <a:blip r:embed="rId2"/>
          <a:stretch>
            <a:fillRect/>
          </a:stretch>
        </p:blipFill>
        <p:spPr>
          <a:xfrm>
            <a:off x="1699955" y="2224071"/>
            <a:ext cx="9160224" cy="4633929"/>
          </a:xfrm>
          <a:prstGeom prst="rect">
            <a:avLst/>
          </a:prstGeom>
        </p:spPr>
      </p:pic>
    </p:spTree>
    <p:extLst>
      <p:ext uri="{BB962C8B-B14F-4D97-AF65-F5344CB8AC3E}">
        <p14:creationId xmlns:p14="http://schemas.microsoft.com/office/powerpoint/2010/main" val="151971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7FB1-1EA9-4801-9ED6-BB6F45F8FD7C}"/>
              </a:ext>
            </a:extLst>
          </p:cNvPr>
          <p:cNvSpPr>
            <a:spLocks noGrp="1"/>
          </p:cNvSpPr>
          <p:nvPr>
            <p:ph type="title"/>
          </p:nvPr>
        </p:nvSpPr>
        <p:spPr/>
        <p:txBody>
          <a:bodyPr anchor="ctr"/>
          <a:lstStyle/>
          <a:p>
            <a:pPr algn="ctr"/>
            <a:r>
              <a:rPr lang="en-US" dirty="0"/>
              <a:t>New Feature: </a:t>
            </a:r>
            <a:r>
              <a:rPr lang="en-US" dirty="0" err="1"/>
              <a:t>PReVIEW</a:t>
            </a:r>
            <a:r>
              <a:rPr lang="en-US" dirty="0"/>
              <a:t> Application</a:t>
            </a:r>
          </a:p>
        </p:txBody>
      </p:sp>
      <p:sp>
        <p:nvSpPr>
          <p:cNvPr id="3" name="Content Placeholder 2">
            <a:extLst>
              <a:ext uri="{FF2B5EF4-FFF2-40B4-BE49-F238E27FC236}">
                <a16:creationId xmlns:a16="http://schemas.microsoft.com/office/drawing/2014/main" id="{18C610AB-919D-48B6-BF93-256D9FAE20A1}"/>
              </a:ext>
            </a:extLst>
          </p:cNvPr>
          <p:cNvSpPr>
            <a:spLocks noGrp="1"/>
          </p:cNvSpPr>
          <p:nvPr>
            <p:ph idx="1"/>
          </p:nvPr>
        </p:nvSpPr>
        <p:spPr>
          <a:xfrm>
            <a:off x="665167" y="186845"/>
            <a:ext cx="11029615" cy="3678303"/>
          </a:xfrm>
        </p:spPr>
        <p:txBody>
          <a:bodyPr/>
          <a:lstStyle/>
          <a:p>
            <a:r>
              <a:rPr lang="en-US" dirty="0"/>
              <a:t>Does not run Validations – Builds assembled document preview and NIH Grants Image Preview</a:t>
            </a:r>
          </a:p>
        </p:txBody>
      </p:sp>
      <p:pic>
        <p:nvPicPr>
          <p:cNvPr id="6" name="Picture 5">
            <a:extLst>
              <a:ext uri="{FF2B5EF4-FFF2-40B4-BE49-F238E27FC236}">
                <a16:creationId xmlns:a16="http://schemas.microsoft.com/office/drawing/2014/main" id="{4FD823BD-3ACA-403D-B936-D86FFBA53A4C}"/>
              </a:ext>
            </a:extLst>
          </p:cNvPr>
          <p:cNvPicPr>
            <a:picLocks noChangeAspect="1"/>
          </p:cNvPicPr>
          <p:nvPr/>
        </p:nvPicPr>
        <p:blipFill>
          <a:blip r:embed="rId2"/>
          <a:stretch>
            <a:fillRect/>
          </a:stretch>
        </p:blipFill>
        <p:spPr>
          <a:xfrm>
            <a:off x="1469690" y="2169711"/>
            <a:ext cx="8027327" cy="4421495"/>
          </a:xfrm>
          <a:prstGeom prst="rect">
            <a:avLst/>
          </a:prstGeom>
        </p:spPr>
      </p:pic>
    </p:spTree>
    <p:extLst>
      <p:ext uri="{BB962C8B-B14F-4D97-AF65-F5344CB8AC3E}">
        <p14:creationId xmlns:p14="http://schemas.microsoft.com/office/powerpoint/2010/main" val="411724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FAB26E-B146-49A5-AE23-4670AF9F7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53" y="65690"/>
            <a:ext cx="736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4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Non-compliant effort escalation process</a:t>
            </a:r>
          </a:p>
        </p:txBody>
      </p:sp>
    </p:spTree>
    <p:custDataLst>
      <p:tags r:id="rId1"/>
    </p:custDataLst>
    <p:extLst>
      <p:ext uri="{BB962C8B-B14F-4D97-AF65-F5344CB8AC3E}">
        <p14:creationId xmlns:p14="http://schemas.microsoft.com/office/powerpoint/2010/main" val="400452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Outstanding effort reports</a:t>
            </a:r>
          </a:p>
        </p:txBody>
      </p:sp>
      <p:pic>
        <p:nvPicPr>
          <p:cNvPr id="8" name="Picture 7">
            <a:extLst>
              <a:ext uri="{FF2B5EF4-FFF2-40B4-BE49-F238E27FC236}">
                <a16:creationId xmlns:a16="http://schemas.microsoft.com/office/drawing/2014/main" id="{37E37335-A2E4-4F64-B7B5-6577E4A2B501}"/>
              </a:ext>
            </a:extLst>
          </p:cNvPr>
          <p:cNvPicPr>
            <a:picLocks noChangeAspect="1"/>
          </p:cNvPicPr>
          <p:nvPr/>
        </p:nvPicPr>
        <p:blipFill>
          <a:blip r:embed="rId3"/>
          <a:stretch>
            <a:fillRect/>
          </a:stretch>
        </p:blipFill>
        <p:spPr>
          <a:xfrm>
            <a:off x="460677" y="1899630"/>
            <a:ext cx="5028951" cy="2293635"/>
          </a:xfrm>
          <a:prstGeom prst="rect">
            <a:avLst/>
          </a:prstGeom>
          <a:ln>
            <a:solidFill>
              <a:schemeClr val="accent1"/>
            </a:solidFill>
          </a:ln>
        </p:spPr>
      </p:pic>
      <p:pic>
        <p:nvPicPr>
          <p:cNvPr id="14" name="Content Placeholder 13">
            <a:extLst>
              <a:ext uri="{FF2B5EF4-FFF2-40B4-BE49-F238E27FC236}">
                <a16:creationId xmlns:a16="http://schemas.microsoft.com/office/drawing/2014/main" id="{0E7BCF20-CB52-487E-BF92-3504D986DC21}"/>
              </a:ext>
            </a:extLst>
          </p:cNvPr>
          <p:cNvPicPr>
            <a:picLocks noGrp="1" noChangeAspect="1"/>
          </p:cNvPicPr>
          <p:nvPr>
            <p:ph idx="1"/>
          </p:nvPr>
        </p:nvPicPr>
        <p:blipFill>
          <a:blip r:embed="rId4"/>
          <a:stretch>
            <a:fillRect/>
          </a:stretch>
        </p:blipFill>
        <p:spPr>
          <a:xfrm>
            <a:off x="6247625" y="1942750"/>
            <a:ext cx="5363183" cy="2293635"/>
          </a:xfrm>
          <a:solidFill>
            <a:schemeClr val="bg1"/>
          </a:solidFill>
          <a:ln>
            <a:solidFill>
              <a:schemeClr val="accent1"/>
            </a:solidFill>
          </a:ln>
        </p:spPr>
      </p:pic>
      <p:pic>
        <p:nvPicPr>
          <p:cNvPr id="18" name="Picture 17">
            <a:extLst>
              <a:ext uri="{FF2B5EF4-FFF2-40B4-BE49-F238E27FC236}">
                <a16:creationId xmlns:a16="http://schemas.microsoft.com/office/drawing/2014/main" id="{BFD48211-F870-4520-85E4-763F545D1CCC}"/>
              </a:ext>
            </a:extLst>
          </p:cNvPr>
          <p:cNvPicPr>
            <a:picLocks noChangeAspect="1"/>
          </p:cNvPicPr>
          <p:nvPr/>
        </p:nvPicPr>
        <p:blipFill>
          <a:blip r:embed="rId5"/>
          <a:stretch>
            <a:fillRect/>
          </a:stretch>
        </p:blipFill>
        <p:spPr>
          <a:xfrm>
            <a:off x="460677" y="4376939"/>
            <a:ext cx="5028951" cy="2349462"/>
          </a:xfrm>
          <a:prstGeom prst="rect">
            <a:avLst/>
          </a:prstGeom>
          <a:ln>
            <a:solidFill>
              <a:schemeClr val="accent1"/>
            </a:solidFill>
          </a:ln>
        </p:spPr>
      </p:pic>
      <p:sp>
        <p:nvSpPr>
          <p:cNvPr id="19" name="TextBox 18">
            <a:extLst>
              <a:ext uri="{FF2B5EF4-FFF2-40B4-BE49-F238E27FC236}">
                <a16:creationId xmlns:a16="http://schemas.microsoft.com/office/drawing/2014/main" id="{C3493FEA-4940-49BD-9682-D10E7D34DEF8}"/>
              </a:ext>
            </a:extLst>
          </p:cNvPr>
          <p:cNvSpPr txBox="1"/>
          <p:nvPr/>
        </p:nvSpPr>
        <p:spPr>
          <a:xfrm>
            <a:off x="7037186" y="4520618"/>
            <a:ext cx="3920247" cy="1508105"/>
          </a:xfrm>
          <a:prstGeom prst="rect">
            <a:avLst/>
          </a:prstGeom>
          <a:noFill/>
        </p:spPr>
        <p:txBody>
          <a:bodyPr wrap="square" rtlCol="0">
            <a:spAutoFit/>
          </a:bodyPr>
          <a:lstStyle/>
          <a:p>
            <a:r>
              <a:rPr lang="en-US" sz="2000" b="1" dirty="0"/>
              <a:t># of effort reports outstanding</a:t>
            </a:r>
            <a:r>
              <a:rPr lang="en-US" dirty="0"/>
              <a:t>:</a:t>
            </a:r>
          </a:p>
          <a:p>
            <a:endParaRPr lang="en-US" dirty="0"/>
          </a:p>
          <a:p>
            <a:r>
              <a:rPr lang="en-US" dirty="0"/>
              <a:t>	7/1/21-2/28/22		  21</a:t>
            </a:r>
          </a:p>
          <a:p>
            <a:r>
              <a:rPr lang="en-US" dirty="0"/>
              <a:t>       2/1/22-8/31/22		  47</a:t>
            </a:r>
          </a:p>
          <a:p>
            <a:r>
              <a:rPr lang="en-US" dirty="0"/>
              <a:t>       9/1/22-2/28/23		128</a:t>
            </a:r>
          </a:p>
        </p:txBody>
      </p:sp>
    </p:spTree>
    <p:custDataLst>
      <p:tags r:id="rId1"/>
    </p:custDataLst>
    <p:extLst>
      <p:ext uri="{BB962C8B-B14F-4D97-AF65-F5344CB8AC3E}">
        <p14:creationId xmlns:p14="http://schemas.microsoft.com/office/powerpoint/2010/main" val="15930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Outstanding effort reports</a:t>
            </a:r>
          </a:p>
        </p:txBody>
      </p:sp>
      <p:pic>
        <p:nvPicPr>
          <p:cNvPr id="9" name="Picture 8">
            <a:extLst>
              <a:ext uri="{FF2B5EF4-FFF2-40B4-BE49-F238E27FC236}">
                <a16:creationId xmlns:a16="http://schemas.microsoft.com/office/drawing/2014/main" id="{798CBBA8-77F9-4D3F-AE7C-368131E6498A}"/>
              </a:ext>
            </a:extLst>
          </p:cNvPr>
          <p:cNvPicPr>
            <a:picLocks noChangeAspect="1"/>
          </p:cNvPicPr>
          <p:nvPr/>
        </p:nvPicPr>
        <p:blipFill>
          <a:blip r:embed="rId3"/>
          <a:stretch>
            <a:fillRect/>
          </a:stretch>
        </p:blipFill>
        <p:spPr>
          <a:xfrm>
            <a:off x="468705" y="2127747"/>
            <a:ext cx="7635902" cy="2232853"/>
          </a:xfrm>
          <a:prstGeom prst="rect">
            <a:avLst/>
          </a:prstGeom>
        </p:spPr>
      </p:pic>
      <p:pic>
        <p:nvPicPr>
          <p:cNvPr id="1026" name="Picture 2">
            <a:extLst>
              <a:ext uri="{FF2B5EF4-FFF2-40B4-BE49-F238E27FC236}">
                <a16:creationId xmlns:a16="http://schemas.microsoft.com/office/drawing/2014/main" id="{79093C09-E76B-4E6E-B3EE-D73551962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446" y="4772391"/>
            <a:ext cx="9857362" cy="12924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52D350-555E-40DA-A58E-66F822BC638C}"/>
              </a:ext>
            </a:extLst>
          </p:cNvPr>
          <p:cNvSpPr txBox="1"/>
          <p:nvPr/>
        </p:nvSpPr>
        <p:spPr>
          <a:xfrm>
            <a:off x="8287966" y="2127747"/>
            <a:ext cx="3435329" cy="2031325"/>
          </a:xfrm>
          <a:prstGeom prst="rect">
            <a:avLst/>
          </a:prstGeom>
          <a:noFill/>
        </p:spPr>
        <p:txBody>
          <a:bodyPr wrap="square" rtlCol="0">
            <a:spAutoFit/>
          </a:bodyPr>
          <a:lstStyle/>
          <a:p>
            <a:r>
              <a:rPr lang="en-US" dirty="0"/>
              <a:t>Always add a clear and accurate note explaining why an effort statement cannot be certified.</a:t>
            </a:r>
          </a:p>
          <a:p>
            <a:endParaRPr lang="en-US" dirty="0"/>
          </a:p>
          <a:p>
            <a:r>
              <a:rPr lang="en-US" dirty="0"/>
              <a:t>Follow through with the correction and completing certification.</a:t>
            </a:r>
          </a:p>
        </p:txBody>
      </p:sp>
    </p:spTree>
    <p:custDataLst>
      <p:tags r:id="rId1"/>
    </p:custDataLst>
    <p:extLst>
      <p:ext uri="{BB962C8B-B14F-4D97-AF65-F5344CB8AC3E}">
        <p14:creationId xmlns:p14="http://schemas.microsoft.com/office/powerpoint/2010/main" val="3220268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Outstanding effort reports</a:t>
            </a:r>
          </a:p>
        </p:txBody>
      </p:sp>
      <p:sp>
        <p:nvSpPr>
          <p:cNvPr id="3" name="TextBox 2">
            <a:extLst>
              <a:ext uri="{FF2B5EF4-FFF2-40B4-BE49-F238E27FC236}">
                <a16:creationId xmlns:a16="http://schemas.microsoft.com/office/drawing/2014/main" id="{AF9885B4-7817-4A6F-9953-A7EEF9CC1BB7}"/>
              </a:ext>
            </a:extLst>
          </p:cNvPr>
          <p:cNvSpPr txBox="1"/>
          <p:nvPr/>
        </p:nvSpPr>
        <p:spPr>
          <a:xfrm>
            <a:off x="453957" y="2308637"/>
            <a:ext cx="11284085" cy="4278094"/>
          </a:xfrm>
          <a:prstGeom prst="rect">
            <a:avLst/>
          </a:prstGeom>
          <a:noFill/>
        </p:spPr>
        <p:txBody>
          <a:bodyPr wrap="square" rtlCol="0">
            <a:spAutoFit/>
          </a:bodyPr>
          <a:lstStyle/>
          <a:p>
            <a:r>
              <a:rPr lang="en-US" sz="2800" b="1" dirty="0"/>
              <a:t>Why do we have to do this?</a:t>
            </a:r>
          </a:p>
          <a:p>
            <a:endParaRPr lang="en-US" sz="2000" b="1" dirty="0"/>
          </a:p>
          <a:p>
            <a:pPr lvl="1"/>
            <a:r>
              <a:rPr lang="en-US" sz="2800" dirty="0"/>
              <a:t>Compliance with federal rules (internal controls to show the amount of salary charged is commensurate with the time worked on the project and the commitment the PI made in the proposal).</a:t>
            </a:r>
          </a:p>
          <a:p>
            <a:pPr lvl="1"/>
            <a:endParaRPr lang="en-US" sz="2800" dirty="0"/>
          </a:p>
          <a:p>
            <a:pPr lvl="1"/>
            <a:r>
              <a:rPr lang="en-US" sz="2800" dirty="0"/>
              <a:t>Effort reports are frequently audited.  Audit findings lead to 1) reversal of expenditures and 2) UTHealth being categorized as “higher risk” for subawards. </a:t>
            </a:r>
          </a:p>
          <a:p>
            <a:pPr lvl="1"/>
            <a:endParaRPr lang="en-US" sz="2800" dirty="0"/>
          </a:p>
        </p:txBody>
      </p:sp>
    </p:spTree>
    <p:custDataLst>
      <p:tags r:id="rId1"/>
    </p:custDataLst>
    <p:extLst>
      <p:ext uri="{BB962C8B-B14F-4D97-AF65-F5344CB8AC3E}">
        <p14:creationId xmlns:p14="http://schemas.microsoft.com/office/powerpoint/2010/main" val="51905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Effort escalation process</a:t>
            </a:r>
          </a:p>
        </p:txBody>
      </p:sp>
      <p:sp>
        <p:nvSpPr>
          <p:cNvPr id="3" name="TextBox 2">
            <a:extLst>
              <a:ext uri="{FF2B5EF4-FFF2-40B4-BE49-F238E27FC236}">
                <a16:creationId xmlns:a16="http://schemas.microsoft.com/office/drawing/2014/main" id="{AF9885B4-7817-4A6F-9953-A7EEF9CC1BB7}"/>
              </a:ext>
            </a:extLst>
          </p:cNvPr>
          <p:cNvSpPr txBox="1"/>
          <p:nvPr/>
        </p:nvSpPr>
        <p:spPr>
          <a:xfrm>
            <a:off x="453957" y="2125757"/>
            <a:ext cx="11284085" cy="3970318"/>
          </a:xfrm>
          <a:prstGeom prst="rect">
            <a:avLst/>
          </a:prstGeom>
          <a:noFill/>
        </p:spPr>
        <p:txBody>
          <a:bodyPr wrap="square" rtlCol="0">
            <a:spAutoFit/>
          </a:bodyPr>
          <a:lstStyle/>
          <a:p>
            <a:pPr lvl="1"/>
            <a:r>
              <a:rPr lang="en-US" sz="2800" b="1" dirty="0"/>
              <a:t>Prior 3 effort periods:</a:t>
            </a:r>
          </a:p>
          <a:p>
            <a:pPr marL="914400" lvl="1" indent="-457200">
              <a:buFontTx/>
              <a:buChar char="-"/>
            </a:pPr>
            <a:r>
              <a:rPr lang="en-US" sz="2800" dirty="0"/>
              <a:t>Associate Deans for Management will be receiving list of outstanding effort reports to complete (from CFO).</a:t>
            </a:r>
          </a:p>
          <a:p>
            <a:pPr marL="914400" lvl="1" indent="-457200">
              <a:buFontTx/>
              <a:buChar char="-"/>
            </a:pPr>
            <a:r>
              <a:rPr lang="en-US" sz="2800" dirty="0"/>
              <a:t>Ongoing one-on-one discussions between SPA and Department Effort Coordinators</a:t>
            </a:r>
          </a:p>
          <a:p>
            <a:pPr lvl="1"/>
            <a:endParaRPr lang="en-US" sz="2800" dirty="0"/>
          </a:p>
          <a:p>
            <a:pPr lvl="1"/>
            <a:r>
              <a:rPr lang="en-US" sz="2800" b="1" dirty="0"/>
              <a:t>Effective with the 3/1/23-8/31/23:</a:t>
            </a:r>
          </a:p>
          <a:p>
            <a:pPr marL="914400" lvl="1" indent="-457200">
              <a:buFontTx/>
              <a:buChar char="-"/>
            </a:pPr>
            <a:r>
              <a:rPr lang="en-US" sz="2800" dirty="0"/>
              <a:t>Outstanding effort escalation process will begin.</a:t>
            </a:r>
          </a:p>
          <a:p>
            <a:pPr lvl="1"/>
            <a:endParaRPr lang="en-US" sz="2800" dirty="0"/>
          </a:p>
        </p:txBody>
      </p:sp>
    </p:spTree>
    <p:custDataLst>
      <p:tags r:id="rId1"/>
    </p:custDataLst>
    <p:extLst>
      <p:ext uri="{BB962C8B-B14F-4D97-AF65-F5344CB8AC3E}">
        <p14:creationId xmlns:p14="http://schemas.microsoft.com/office/powerpoint/2010/main" val="25557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Effort escalation process</a:t>
            </a:r>
          </a:p>
        </p:txBody>
      </p:sp>
      <p:sp>
        <p:nvSpPr>
          <p:cNvPr id="3" name="TextBox 2">
            <a:extLst>
              <a:ext uri="{FF2B5EF4-FFF2-40B4-BE49-F238E27FC236}">
                <a16:creationId xmlns:a16="http://schemas.microsoft.com/office/drawing/2014/main" id="{AF9885B4-7817-4A6F-9953-A7EEF9CC1BB7}"/>
              </a:ext>
            </a:extLst>
          </p:cNvPr>
          <p:cNvSpPr txBox="1"/>
          <p:nvPr/>
        </p:nvSpPr>
        <p:spPr>
          <a:xfrm>
            <a:off x="453957" y="1991943"/>
            <a:ext cx="11284085" cy="1384995"/>
          </a:xfrm>
          <a:prstGeom prst="rect">
            <a:avLst/>
          </a:prstGeom>
          <a:noFill/>
        </p:spPr>
        <p:txBody>
          <a:bodyPr wrap="square" rtlCol="0">
            <a:spAutoFit/>
          </a:bodyPr>
          <a:lstStyle/>
          <a:p>
            <a:pPr lvl="1"/>
            <a:r>
              <a:rPr lang="en-US" sz="2800" dirty="0"/>
              <a:t>Once the effort certification period ends, notices of non-compliance will begin for any non-certified effort report </a:t>
            </a:r>
            <a:r>
              <a:rPr lang="en-US" sz="2800" b="1" dirty="0"/>
              <a:t>that does not have a note indicating a correction is needed.</a:t>
            </a:r>
          </a:p>
        </p:txBody>
      </p:sp>
      <p:pic>
        <p:nvPicPr>
          <p:cNvPr id="5" name="Picture 4">
            <a:extLst>
              <a:ext uri="{FF2B5EF4-FFF2-40B4-BE49-F238E27FC236}">
                <a16:creationId xmlns:a16="http://schemas.microsoft.com/office/drawing/2014/main" id="{3DB5357B-9A6C-4DBE-9333-B0B6531D519E}"/>
              </a:ext>
            </a:extLst>
          </p:cNvPr>
          <p:cNvPicPr>
            <a:picLocks noChangeAspect="1"/>
          </p:cNvPicPr>
          <p:nvPr/>
        </p:nvPicPr>
        <p:blipFill>
          <a:blip r:embed="rId3"/>
          <a:stretch>
            <a:fillRect/>
          </a:stretch>
        </p:blipFill>
        <p:spPr>
          <a:xfrm>
            <a:off x="972070" y="4121276"/>
            <a:ext cx="10247860" cy="1108646"/>
          </a:xfrm>
          <a:prstGeom prst="rect">
            <a:avLst/>
          </a:prstGeom>
        </p:spPr>
      </p:pic>
    </p:spTree>
    <p:custDataLst>
      <p:tags r:id="rId1"/>
    </p:custDataLst>
    <p:extLst>
      <p:ext uri="{BB962C8B-B14F-4D97-AF65-F5344CB8AC3E}">
        <p14:creationId xmlns:p14="http://schemas.microsoft.com/office/powerpoint/2010/main" val="423886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Effort escalation process</a:t>
            </a:r>
          </a:p>
        </p:txBody>
      </p:sp>
      <p:pic>
        <p:nvPicPr>
          <p:cNvPr id="7" name="Picture 6">
            <a:extLst>
              <a:ext uri="{FF2B5EF4-FFF2-40B4-BE49-F238E27FC236}">
                <a16:creationId xmlns:a16="http://schemas.microsoft.com/office/drawing/2014/main" id="{6AE64EA3-19AB-47CD-9160-4B6419DA234C}"/>
              </a:ext>
            </a:extLst>
          </p:cNvPr>
          <p:cNvPicPr>
            <a:picLocks noChangeAspect="1"/>
          </p:cNvPicPr>
          <p:nvPr/>
        </p:nvPicPr>
        <p:blipFill>
          <a:blip r:embed="rId3"/>
          <a:stretch>
            <a:fillRect/>
          </a:stretch>
        </p:blipFill>
        <p:spPr>
          <a:xfrm>
            <a:off x="429645" y="2124224"/>
            <a:ext cx="11332710" cy="3473688"/>
          </a:xfrm>
          <a:prstGeom prst="rect">
            <a:avLst/>
          </a:prstGeom>
        </p:spPr>
      </p:pic>
    </p:spTree>
    <p:custDataLst>
      <p:tags r:id="rId1"/>
    </p:custDataLst>
    <p:extLst>
      <p:ext uri="{BB962C8B-B14F-4D97-AF65-F5344CB8AC3E}">
        <p14:creationId xmlns:p14="http://schemas.microsoft.com/office/powerpoint/2010/main" val="47544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NEW STAFF INTRODUCTIONS</a:t>
            </a:r>
          </a:p>
        </p:txBody>
      </p:sp>
    </p:spTree>
    <p:custDataLst>
      <p:tags r:id="rId1"/>
    </p:custDataLst>
    <p:extLst>
      <p:ext uri="{BB962C8B-B14F-4D97-AF65-F5344CB8AC3E}">
        <p14:creationId xmlns:p14="http://schemas.microsoft.com/office/powerpoint/2010/main" val="2187466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Effort schedule</a:t>
            </a:r>
          </a:p>
        </p:txBody>
      </p:sp>
      <p:sp>
        <p:nvSpPr>
          <p:cNvPr id="9" name="TextBox 8">
            <a:extLst>
              <a:ext uri="{FF2B5EF4-FFF2-40B4-BE49-F238E27FC236}">
                <a16:creationId xmlns:a16="http://schemas.microsoft.com/office/drawing/2014/main" id="{80228F4C-5AE2-4BD8-8FF5-FBB4A71E8173}"/>
              </a:ext>
            </a:extLst>
          </p:cNvPr>
          <p:cNvSpPr txBox="1"/>
          <p:nvPr/>
        </p:nvSpPr>
        <p:spPr>
          <a:xfrm>
            <a:off x="893426" y="5642518"/>
            <a:ext cx="10023618" cy="369332"/>
          </a:xfrm>
          <a:prstGeom prst="rect">
            <a:avLst/>
          </a:prstGeom>
          <a:noFill/>
        </p:spPr>
        <p:txBody>
          <a:bodyPr wrap="square" rtlCol="0">
            <a:spAutoFit/>
          </a:bodyPr>
          <a:lstStyle/>
          <a:p>
            <a:r>
              <a:rPr lang="en-US" dirty="0"/>
              <a:t>This is for planning purposes.  Schedule may adjust due to unexpected delays, holidays, weekends, etc.</a:t>
            </a:r>
          </a:p>
        </p:txBody>
      </p:sp>
      <p:pic>
        <p:nvPicPr>
          <p:cNvPr id="12" name="Picture 11">
            <a:extLst>
              <a:ext uri="{FF2B5EF4-FFF2-40B4-BE49-F238E27FC236}">
                <a16:creationId xmlns:a16="http://schemas.microsoft.com/office/drawing/2014/main" id="{F2E39441-4239-4F7B-8AA0-C08B62E9040B}"/>
              </a:ext>
            </a:extLst>
          </p:cNvPr>
          <p:cNvPicPr>
            <a:picLocks noChangeAspect="1"/>
          </p:cNvPicPr>
          <p:nvPr/>
        </p:nvPicPr>
        <p:blipFill>
          <a:blip r:embed="rId3"/>
          <a:stretch>
            <a:fillRect/>
          </a:stretch>
        </p:blipFill>
        <p:spPr>
          <a:xfrm>
            <a:off x="471177" y="2095251"/>
            <a:ext cx="11293359" cy="2982566"/>
          </a:xfrm>
          <a:prstGeom prst="rect">
            <a:avLst/>
          </a:prstGeom>
        </p:spPr>
      </p:pic>
    </p:spTree>
    <p:custDataLst>
      <p:tags r:id="rId1"/>
    </p:custDataLst>
    <p:extLst>
      <p:ext uri="{BB962C8B-B14F-4D97-AF65-F5344CB8AC3E}">
        <p14:creationId xmlns:p14="http://schemas.microsoft.com/office/powerpoint/2010/main" val="3958637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03136-EF45-46D9-9D40-E9519C071785}"/>
              </a:ext>
            </a:extLst>
          </p:cNvPr>
          <p:cNvPicPr>
            <a:picLocks noChangeAspect="1"/>
          </p:cNvPicPr>
          <p:nvPr/>
        </p:nvPicPr>
        <p:blipFill>
          <a:blip r:embed="rId2"/>
          <a:stretch>
            <a:fillRect/>
          </a:stretch>
        </p:blipFill>
        <p:spPr>
          <a:xfrm>
            <a:off x="0" y="663575"/>
            <a:ext cx="12192000" cy="5530850"/>
          </a:xfrm>
          <a:prstGeom prst="rect">
            <a:avLst/>
          </a:prstGeom>
        </p:spPr>
      </p:pic>
      <p:sp>
        <p:nvSpPr>
          <p:cNvPr id="3" name="TextBox 2">
            <a:extLst>
              <a:ext uri="{FF2B5EF4-FFF2-40B4-BE49-F238E27FC236}">
                <a16:creationId xmlns:a16="http://schemas.microsoft.com/office/drawing/2014/main" id="{9ECF4E26-30A9-496F-B33A-0BDE5F494755}"/>
              </a:ext>
            </a:extLst>
          </p:cNvPr>
          <p:cNvSpPr txBox="1"/>
          <p:nvPr/>
        </p:nvSpPr>
        <p:spPr>
          <a:xfrm>
            <a:off x="1661604" y="6233889"/>
            <a:ext cx="8868792" cy="369332"/>
          </a:xfrm>
          <a:prstGeom prst="rect">
            <a:avLst/>
          </a:prstGeom>
          <a:noFill/>
        </p:spPr>
        <p:txBody>
          <a:bodyPr wrap="square" rtlCol="0">
            <a:spAutoFit/>
          </a:bodyPr>
          <a:lstStyle/>
          <a:p>
            <a:r>
              <a:rPr lang="en-US" dirty="0">
                <a:hlinkClick r:id="rId3"/>
              </a:rPr>
              <a:t>https://www.uth.edu/sponsored-projects-administration/manage/effort-reporting/</a:t>
            </a:r>
            <a:endParaRPr lang="en-US" dirty="0"/>
          </a:p>
        </p:txBody>
      </p:sp>
    </p:spTree>
    <p:extLst>
      <p:ext uri="{BB962C8B-B14F-4D97-AF65-F5344CB8AC3E}">
        <p14:creationId xmlns:p14="http://schemas.microsoft.com/office/powerpoint/2010/main" val="1833032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How to make effort easier</a:t>
            </a:r>
          </a:p>
        </p:txBody>
      </p:sp>
      <p:sp>
        <p:nvSpPr>
          <p:cNvPr id="3" name="TextBox 2">
            <a:extLst>
              <a:ext uri="{FF2B5EF4-FFF2-40B4-BE49-F238E27FC236}">
                <a16:creationId xmlns:a16="http://schemas.microsoft.com/office/drawing/2014/main" id="{BF6B363E-D949-40DE-95D1-19338CF3015C}"/>
              </a:ext>
            </a:extLst>
          </p:cNvPr>
          <p:cNvSpPr txBox="1"/>
          <p:nvPr/>
        </p:nvSpPr>
        <p:spPr>
          <a:xfrm>
            <a:off x="436756" y="1957395"/>
            <a:ext cx="11318488" cy="4385816"/>
          </a:xfrm>
          <a:prstGeom prst="rect">
            <a:avLst/>
          </a:prstGeom>
          <a:noFill/>
        </p:spPr>
        <p:txBody>
          <a:bodyPr wrap="square" rtlCol="0">
            <a:spAutoFit/>
          </a:bodyPr>
          <a:lstStyle/>
          <a:p>
            <a:pPr marL="342900" indent="-342900">
              <a:buFontTx/>
              <a:buChar char="-"/>
            </a:pPr>
            <a:r>
              <a:rPr lang="en-US" sz="2400" dirty="0"/>
              <a:t>Appoint Effort Coordinators who have foundational grant knowledge and understand committed effort, salary cap, and cost share.</a:t>
            </a:r>
          </a:p>
          <a:p>
            <a:endParaRPr lang="en-US" sz="1200" dirty="0"/>
          </a:p>
          <a:p>
            <a:pPr marL="342900" indent="-342900">
              <a:buFontTx/>
              <a:buChar char="-"/>
            </a:pPr>
            <a:r>
              <a:rPr lang="en-US" sz="2400" dirty="0"/>
              <a:t>Submit guarantee requests for pending projects and complete PAs timely.</a:t>
            </a:r>
          </a:p>
          <a:p>
            <a:endParaRPr lang="en-US" sz="1100" dirty="0"/>
          </a:p>
          <a:p>
            <a:pPr marL="342900" indent="-342900">
              <a:buFontTx/>
              <a:buChar char="-"/>
            </a:pPr>
            <a:r>
              <a:rPr lang="en-US" sz="2400" dirty="0"/>
              <a:t>Review effort reports at least monthly for any potential issues.</a:t>
            </a:r>
          </a:p>
          <a:p>
            <a:endParaRPr lang="en-US" sz="1600" dirty="0"/>
          </a:p>
          <a:p>
            <a:r>
              <a:rPr lang="en-US" sz="2400" u="sng" dirty="0"/>
              <a:t>What SPA is doing:</a:t>
            </a:r>
          </a:p>
          <a:p>
            <a:pPr marL="342900" indent="-342900">
              <a:buFontTx/>
              <a:buChar char="-"/>
            </a:pPr>
            <a:r>
              <a:rPr lang="en-US" sz="2400" dirty="0"/>
              <a:t>Streamlining award set up process</a:t>
            </a:r>
          </a:p>
          <a:p>
            <a:pPr marL="342900" indent="-342900">
              <a:buFontTx/>
              <a:buChar char="-"/>
            </a:pPr>
            <a:r>
              <a:rPr lang="en-US" sz="2400" dirty="0"/>
              <a:t>Proactive pending subin status with our PIs</a:t>
            </a:r>
          </a:p>
          <a:p>
            <a:pPr marL="342900" indent="-342900">
              <a:buFontTx/>
              <a:buChar char="-"/>
            </a:pPr>
            <a:r>
              <a:rPr lang="en-US" sz="2400" dirty="0"/>
              <a:t>Working on mid-effort cycle certification for PI’s leaving UTHealth</a:t>
            </a:r>
          </a:p>
          <a:p>
            <a:pPr marL="342900" indent="-342900">
              <a:buFontTx/>
              <a:buChar char="-"/>
            </a:pPr>
            <a:r>
              <a:rPr lang="en-US" sz="2400" dirty="0"/>
              <a:t>New L2S training module for reports and active effort monitoring throughout the year</a:t>
            </a:r>
          </a:p>
          <a:p>
            <a:pPr marL="342900" indent="-342900">
              <a:buFontTx/>
              <a:buChar char="-"/>
            </a:pPr>
            <a:r>
              <a:rPr lang="en-US" sz="2400" dirty="0"/>
              <a:t>SPA financial projects</a:t>
            </a:r>
          </a:p>
        </p:txBody>
      </p:sp>
    </p:spTree>
    <p:custDataLst>
      <p:tags r:id="rId1"/>
    </p:custDataLst>
    <p:extLst>
      <p:ext uri="{BB962C8B-B14F-4D97-AF65-F5344CB8AC3E}">
        <p14:creationId xmlns:p14="http://schemas.microsoft.com/office/powerpoint/2010/main" val="3479851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Transfers to/from state funds</a:t>
            </a:r>
          </a:p>
        </p:txBody>
      </p:sp>
      <p:sp>
        <p:nvSpPr>
          <p:cNvPr id="6" name="TextBox 5">
            <a:extLst>
              <a:ext uri="{FF2B5EF4-FFF2-40B4-BE49-F238E27FC236}">
                <a16:creationId xmlns:a16="http://schemas.microsoft.com/office/drawing/2014/main" id="{0C284E8F-C40A-4D16-B317-939601E7523E}"/>
              </a:ext>
            </a:extLst>
          </p:cNvPr>
          <p:cNvSpPr txBox="1"/>
          <p:nvPr/>
        </p:nvSpPr>
        <p:spPr>
          <a:xfrm>
            <a:off x="494522" y="2295331"/>
            <a:ext cx="11392678" cy="3416320"/>
          </a:xfrm>
          <a:prstGeom prst="rect">
            <a:avLst/>
          </a:prstGeom>
          <a:noFill/>
        </p:spPr>
        <p:txBody>
          <a:bodyPr wrap="square" rtlCol="0">
            <a:spAutoFit/>
          </a:bodyPr>
          <a:lstStyle/>
          <a:p>
            <a:pPr marL="285750" indent="-285750">
              <a:buFont typeface="Wingdings" panose="05000000000000000000" pitchFamily="2" charset="2"/>
              <a:buChar char="§"/>
            </a:pPr>
            <a:r>
              <a:rPr lang="en-US" sz="2400" dirty="0"/>
              <a:t>Cost Transfers to/from state appropriated funds (fund code 40000) </a:t>
            </a:r>
            <a:r>
              <a:rPr lang="en-US" sz="2400" b="1" dirty="0">
                <a:solidFill>
                  <a:schemeClr val="accent3">
                    <a:lumMod val="50000"/>
                  </a:schemeClr>
                </a:solidFill>
              </a:rPr>
              <a:t>are not permitted</a:t>
            </a:r>
          </a:p>
          <a:p>
            <a:pPr marL="285750" indent="-285750">
              <a:buFont typeface="Wingdings" panose="05000000000000000000" pitchFamily="2" charset="2"/>
              <a:buChar char="§"/>
            </a:pPr>
            <a:endParaRPr lang="en-US" sz="2400" b="1" dirty="0">
              <a:solidFill>
                <a:schemeClr val="accent3">
                  <a:lumMod val="50000"/>
                </a:schemeClr>
              </a:solidFill>
            </a:endParaRPr>
          </a:p>
          <a:p>
            <a:pPr marL="742950" lvl="1" indent="-285750">
              <a:buFont typeface="Wingdings" panose="05000000000000000000" pitchFamily="2" charset="2"/>
              <a:buChar char="§"/>
            </a:pPr>
            <a:r>
              <a:rPr lang="en-US" sz="2400" dirty="0"/>
              <a:t>Transactions are not part of state fund draw thus, cause an imbalance</a:t>
            </a:r>
          </a:p>
          <a:p>
            <a:pPr marL="742950" lvl="1" indent="-285750">
              <a:buFont typeface="Wingdings" panose="05000000000000000000" pitchFamily="2" charset="2"/>
              <a:buChar char="§"/>
            </a:pPr>
            <a:r>
              <a:rPr lang="en-US" sz="2400" dirty="0"/>
              <a:t>Only CFO can grant an exception in extreme circumstances</a:t>
            </a:r>
          </a:p>
          <a:p>
            <a:pPr marL="742950" lvl="1" indent="-285750">
              <a:buFont typeface="Wingdings" panose="05000000000000000000" pitchFamily="2" charset="2"/>
              <a:buChar char="§"/>
            </a:pPr>
            <a:endParaRPr lang="en-US" sz="2400" dirty="0"/>
          </a:p>
          <a:p>
            <a:pPr marL="288925" lvl="1" indent="-285750">
              <a:buFont typeface="Wingdings" panose="05000000000000000000" pitchFamily="2" charset="2"/>
              <a:buChar char="§"/>
            </a:pPr>
            <a:r>
              <a:rPr lang="en-US" sz="2400" dirty="0"/>
              <a:t>Never “park” salaries on state appropriated funds </a:t>
            </a:r>
          </a:p>
          <a:p>
            <a:pPr marL="3175" lvl="1"/>
            <a:endParaRPr lang="en-US" sz="2400" dirty="0"/>
          </a:p>
          <a:p>
            <a:pPr marL="288925" lvl="1" indent="-285750">
              <a:buFont typeface="Wingdings" panose="05000000000000000000" pitchFamily="2" charset="2"/>
              <a:buChar char="§"/>
            </a:pPr>
            <a:r>
              <a:rPr lang="en-US" sz="2400" dirty="0"/>
              <a:t>Request guarantee projects</a:t>
            </a:r>
          </a:p>
          <a:p>
            <a:pPr marL="288925" lvl="1" indent="-285750">
              <a:buFont typeface="Wingdings" panose="05000000000000000000" pitchFamily="2" charset="2"/>
              <a:buChar char="§"/>
            </a:pPr>
            <a:endParaRPr lang="en-US" sz="2400" dirty="0"/>
          </a:p>
        </p:txBody>
      </p:sp>
    </p:spTree>
    <p:custDataLst>
      <p:tags r:id="rId1"/>
    </p:custDataLst>
    <p:extLst>
      <p:ext uri="{BB962C8B-B14F-4D97-AF65-F5344CB8AC3E}">
        <p14:creationId xmlns:p14="http://schemas.microsoft.com/office/powerpoint/2010/main" val="386884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Year end cost transfers</a:t>
            </a:r>
          </a:p>
        </p:txBody>
      </p:sp>
      <p:sp>
        <p:nvSpPr>
          <p:cNvPr id="6" name="TextBox 5">
            <a:extLst>
              <a:ext uri="{FF2B5EF4-FFF2-40B4-BE49-F238E27FC236}">
                <a16:creationId xmlns:a16="http://schemas.microsoft.com/office/drawing/2014/main" id="{0C284E8F-C40A-4D16-B317-939601E7523E}"/>
              </a:ext>
            </a:extLst>
          </p:cNvPr>
          <p:cNvSpPr txBox="1"/>
          <p:nvPr/>
        </p:nvSpPr>
        <p:spPr>
          <a:xfrm>
            <a:off x="399661" y="2295331"/>
            <a:ext cx="11392678" cy="3539430"/>
          </a:xfrm>
          <a:prstGeom prst="rect">
            <a:avLst/>
          </a:prstGeom>
          <a:noFill/>
        </p:spPr>
        <p:txBody>
          <a:bodyPr wrap="square" rtlCol="0">
            <a:spAutoFit/>
          </a:bodyPr>
          <a:lstStyle/>
          <a:p>
            <a:pPr marL="285750" indent="-285750">
              <a:buFont typeface="Wingdings" panose="05000000000000000000" pitchFamily="2" charset="2"/>
              <a:buChar char="§"/>
            </a:pPr>
            <a:r>
              <a:rPr lang="en-US" sz="2400" dirty="0"/>
              <a:t>FY End Cost Transfer deadline for SDR is </a:t>
            </a:r>
            <a:r>
              <a:rPr lang="en-US" sz="4000" b="1" u="sng" dirty="0">
                <a:solidFill>
                  <a:schemeClr val="accent3">
                    <a:lumMod val="50000"/>
                  </a:schemeClr>
                </a:solidFill>
              </a:rPr>
              <a:t>August 2, 2023</a:t>
            </a:r>
          </a:p>
          <a:p>
            <a:r>
              <a:rPr lang="en-US" sz="2400" b="1" dirty="0">
                <a:solidFill>
                  <a:schemeClr val="accent3">
                    <a:lumMod val="50000"/>
                  </a:schemeClr>
                </a:solidFill>
              </a:rPr>
              <a:t> </a:t>
            </a:r>
            <a:r>
              <a:rPr lang="en-US" sz="2400" dirty="0"/>
              <a:t> </a:t>
            </a:r>
          </a:p>
          <a:p>
            <a:pPr marL="288925" lvl="1" indent="-285750">
              <a:buFont typeface="Wingdings" panose="05000000000000000000" pitchFamily="2" charset="2"/>
              <a:buChar char="§"/>
            </a:pPr>
            <a:r>
              <a:rPr lang="en-US" sz="2400" dirty="0"/>
              <a:t>CTs must be sent to PAF by </a:t>
            </a:r>
            <a:r>
              <a:rPr lang="en-US" sz="4000" b="1" dirty="0">
                <a:solidFill>
                  <a:schemeClr val="accent3">
                    <a:lumMod val="50000"/>
                  </a:schemeClr>
                </a:solidFill>
              </a:rPr>
              <a:t>July 21, 2023 </a:t>
            </a:r>
            <a:r>
              <a:rPr lang="en-US" sz="2800" dirty="0"/>
              <a:t>for review/approval</a:t>
            </a:r>
            <a:endParaRPr lang="en-US" sz="2800" b="1" dirty="0"/>
          </a:p>
          <a:p>
            <a:pPr marL="803275" lvl="2" indent="-342900">
              <a:buFontTx/>
              <a:buChar char="-"/>
            </a:pPr>
            <a:r>
              <a:rPr lang="en-US" sz="2400" dirty="0"/>
              <a:t>Review your projects for missing/low payroll</a:t>
            </a:r>
          </a:p>
          <a:p>
            <a:pPr marL="803275" lvl="2" indent="-342900">
              <a:buFontTx/>
              <a:buChar char="-"/>
            </a:pPr>
            <a:r>
              <a:rPr lang="en-US" sz="2400" dirty="0"/>
              <a:t>Review effort reports – payroll is posted every pay period</a:t>
            </a:r>
          </a:p>
          <a:p>
            <a:pPr marL="460375" lvl="2"/>
            <a:endParaRPr lang="en-US" sz="2400" dirty="0"/>
          </a:p>
          <a:p>
            <a:pPr marL="342900" lvl="2" indent="-342900">
              <a:buFont typeface="Wingdings" panose="05000000000000000000" pitchFamily="2" charset="2"/>
              <a:buChar char="§"/>
              <a:tabLst>
                <a:tab pos="168275" algn="l"/>
              </a:tabLst>
            </a:pPr>
            <a:r>
              <a:rPr lang="en-US" sz="2400" dirty="0"/>
              <a:t>Missed deadlines may result in denial of cost transfer.  Please don’t wait until the last minute.</a:t>
            </a:r>
            <a:endParaRPr lang="en-US" sz="2400" b="1" dirty="0">
              <a:solidFill>
                <a:schemeClr val="accent3">
                  <a:lumMod val="50000"/>
                </a:schemeClr>
              </a:solidFill>
            </a:endParaRPr>
          </a:p>
        </p:txBody>
      </p:sp>
    </p:spTree>
    <p:custDataLst>
      <p:tags r:id="rId1"/>
    </p:custDataLst>
    <p:extLst>
      <p:ext uri="{BB962C8B-B14F-4D97-AF65-F5344CB8AC3E}">
        <p14:creationId xmlns:p14="http://schemas.microsoft.com/office/powerpoint/2010/main" val="3140962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Award processing team update</a:t>
            </a:r>
          </a:p>
        </p:txBody>
      </p:sp>
    </p:spTree>
    <p:custDataLst>
      <p:tags r:id="rId1"/>
    </p:custDataLst>
    <p:extLst>
      <p:ext uri="{BB962C8B-B14F-4D97-AF65-F5344CB8AC3E}">
        <p14:creationId xmlns:p14="http://schemas.microsoft.com/office/powerpoint/2010/main" val="1587392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Award Processing Team</a:t>
            </a:r>
          </a:p>
        </p:txBody>
      </p:sp>
      <p:sp>
        <p:nvSpPr>
          <p:cNvPr id="5" name="Content Placeholder 4">
            <a:extLst>
              <a:ext uri="{FF2B5EF4-FFF2-40B4-BE49-F238E27FC236}">
                <a16:creationId xmlns:a16="http://schemas.microsoft.com/office/drawing/2014/main" id="{6D165AED-7356-4F29-BCD4-187CFA9CAC38}"/>
              </a:ext>
            </a:extLst>
          </p:cNvPr>
          <p:cNvSpPr>
            <a:spLocks noGrp="1"/>
          </p:cNvSpPr>
          <p:nvPr>
            <p:ph idx="1"/>
          </p:nvPr>
        </p:nvSpPr>
        <p:spPr>
          <a:xfrm>
            <a:off x="581191" y="2259623"/>
            <a:ext cx="11029615" cy="4730261"/>
          </a:xfrm>
        </p:spPr>
        <p:txBody>
          <a:bodyPr>
            <a:normAutofit/>
          </a:bodyPr>
          <a:lstStyle/>
          <a:p>
            <a:r>
              <a:rPr lang="en-US" sz="2200" dirty="0"/>
              <a:t>Award Processing Team began processing awards in March 2023.  It was established to reduce award setup times &amp; create continuity for the departments</a:t>
            </a:r>
          </a:p>
          <a:p>
            <a:r>
              <a:rPr lang="en-US" sz="2200" dirty="0"/>
              <a:t>Awards are assigned to the Team once a NoA is received</a:t>
            </a:r>
          </a:p>
          <a:p>
            <a:pPr lvl="1"/>
            <a:r>
              <a:rPr lang="en-US" sz="1900" dirty="0"/>
              <a:t>Pending Items typically include:</a:t>
            </a:r>
          </a:p>
          <a:p>
            <a:pPr lvl="2"/>
            <a:r>
              <a:rPr lang="en-US" sz="1700" dirty="0"/>
              <a:t>Assurances/RCOI (Project-specific disclosure)</a:t>
            </a:r>
          </a:p>
          <a:p>
            <a:pPr lvl="3"/>
            <a:r>
              <a:rPr lang="en-US" sz="1500" dirty="0"/>
              <a:t>Most RCOIs are completed via UTStart, the APT Specialist can provide guidance on the need for a PDF RCOI form</a:t>
            </a:r>
          </a:p>
          <a:p>
            <a:pPr lvl="2"/>
            <a:r>
              <a:rPr lang="en-US" sz="1700" dirty="0"/>
              <a:t>Updated Budgets</a:t>
            </a:r>
          </a:p>
          <a:p>
            <a:pPr lvl="2"/>
            <a:r>
              <a:rPr lang="en-US" sz="1700" dirty="0"/>
              <a:t>Confirmation of faculty effort and Work Start Date</a:t>
            </a:r>
          </a:p>
          <a:p>
            <a:pPr lvl="2"/>
            <a:r>
              <a:rPr lang="en-US" sz="1700" dirty="0"/>
              <a:t>Subcontract SOWs</a:t>
            </a:r>
          </a:p>
          <a:p>
            <a:pPr lvl="1"/>
            <a:r>
              <a:rPr lang="en-US" sz="1900" dirty="0"/>
              <a:t>APT Specialist will notify all Faculty/departments by email once the FMS is ready for use</a:t>
            </a:r>
          </a:p>
          <a:p>
            <a:r>
              <a:rPr lang="en-US" sz="2200" dirty="0"/>
              <a:t>Goal is to reduce CTMs, retro PAs and other “surprises” once an award is received</a:t>
            </a:r>
          </a:p>
          <a:p>
            <a:pPr lvl="1"/>
            <a:endParaRPr lang="en-US" dirty="0"/>
          </a:p>
          <a:p>
            <a:pPr lvl="1"/>
            <a:endParaRPr lang="en-US" dirty="0"/>
          </a:p>
        </p:txBody>
      </p:sp>
    </p:spTree>
    <p:custDataLst>
      <p:tags r:id="rId1"/>
    </p:custDataLst>
    <p:extLst>
      <p:ext uri="{BB962C8B-B14F-4D97-AF65-F5344CB8AC3E}">
        <p14:creationId xmlns:p14="http://schemas.microsoft.com/office/powerpoint/2010/main" val="3851436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Award Processing Team</a:t>
            </a:r>
          </a:p>
        </p:txBody>
      </p:sp>
      <p:sp>
        <p:nvSpPr>
          <p:cNvPr id="5" name="Content Placeholder 4">
            <a:extLst>
              <a:ext uri="{FF2B5EF4-FFF2-40B4-BE49-F238E27FC236}">
                <a16:creationId xmlns:a16="http://schemas.microsoft.com/office/drawing/2014/main" id="{6D165AED-7356-4F29-BCD4-187CFA9CAC38}"/>
              </a:ext>
            </a:extLst>
          </p:cNvPr>
          <p:cNvSpPr>
            <a:spLocks noGrp="1"/>
          </p:cNvSpPr>
          <p:nvPr>
            <p:ph idx="1"/>
          </p:nvPr>
        </p:nvSpPr>
        <p:spPr>
          <a:xfrm>
            <a:off x="581191" y="2259623"/>
            <a:ext cx="11029615" cy="4730261"/>
          </a:xfrm>
        </p:spPr>
        <p:txBody>
          <a:bodyPr>
            <a:normAutofit/>
          </a:bodyPr>
          <a:lstStyle/>
          <a:p>
            <a:r>
              <a:rPr lang="en-US" sz="3200" dirty="0"/>
              <a:t>Award Processing Team Award Transition Status</a:t>
            </a:r>
          </a:p>
          <a:p>
            <a:pPr lvl="1"/>
            <a:r>
              <a:rPr lang="en-US" sz="2800" dirty="0"/>
              <a:t>Federal awards – Complete</a:t>
            </a:r>
          </a:p>
          <a:p>
            <a:pPr lvl="1"/>
            <a:r>
              <a:rPr lang="en-US" sz="2800" dirty="0"/>
              <a:t>Federal Subaward – Ongoing</a:t>
            </a:r>
          </a:p>
          <a:p>
            <a:pPr lvl="1"/>
            <a:r>
              <a:rPr lang="en-US" sz="2800" dirty="0"/>
              <a:t>Non-Federal Awards and Other Contract Types – Upcoming</a:t>
            </a:r>
          </a:p>
          <a:p>
            <a:pPr marL="457200" lvl="1" indent="0">
              <a:buNone/>
            </a:pPr>
            <a:endParaRPr lang="en-US" sz="1800" dirty="0"/>
          </a:p>
          <a:p>
            <a:r>
              <a:rPr lang="en-US" sz="3200" dirty="0"/>
              <a:t>Award Processing Team will be expanding in FY2024</a:t>
            </a:r>
          </a:p>
          <a:p>
            <a:pPr lvl="1"/>
            <a:endParaRPr lang="en-US" dirty="0"/>
          </a:p>
          <a:p>
            <a:pPr lvl="1"/>
            <a:endParaRPr lang="en-US" dirty="0"/>
          </a:p>
        </p:txBody>
      </p:sp>
    </p:spTree>
    <p:custDataLst>
      <p:tags r:id="rId1"/>
    </p:custDataLst>
    <p:extLst>
      <p:ext uri="{BB962C8B-B14F-4D97-AF65-F5344CB8AC3E}">
        <p14:creationId xmlns:p14="http://schemas.microsoft.com/office/powerpoint/2010/main" val="1697063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Spa financial improvement projects</a:t>
            </a:r>
          </a:p>
        </p:txBody>
      </p:sp>
    </p:spTree>
    <p:custDataLst>
      <p:tags r:id="rId1"/>
    </p:custDataLst>
    <p:extLst>
      <p:ext uri="{BB962C8B-B14F-4D97-AF65-F5344CB8AC3E}">
        <p14:creationId xmlns:p14="http://schemas.microsoft.com/office/powerpoint/2010/main" val="112770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retreat</a:t>
            </a:r>
          </a:p>
        </p:txBody>
      </p:sp>
      <p:sp>
        <p:nvSpPr>
          <p:cNvPr id="3" name="TextBox 2">
            <a:extLst>
              <a:ext uri="{FF2B5EF4-FFF2-40B4-BE49-F238E27FC236}">
                <a16:creationId xmlns:a16="http://schemas.microsoft.com/office/drawing/2014/main" id="{BF6B363E-D949-40DE-95D1-19338CF3015C}"/>
              </a:ext>
            </a:extLst>
          </p:cNvPr>
          <p:cNvSpPr txBox="1"/>
          <p:nvPr/>
        </p:nvSpPr>
        <p:spPr>
          <a:xfrm>
            <a:off x="436756" y="2074127"/>
            <a:ext cx="11318488" cy="4093428"/>
          </a:xfrm>
          <a:prstGeom prst="rect">
            <a:avLst/>
          </a:prstGeom>
          <a:noFill/>
        </p:spPr>
        <p:txBody>
          <a:bodyPr wrap="square" rtlCol="0">
            <a:spAutoFit/>
          </a:bodyPr>
          <a:lstStyle/>
          <a:p>
            <a:pPr marL="342900" indent="-342900">
              <a:buFontTx/>
              <a:buChar char="-"/>
            </a:pPr>
            <a:r>
              <a:rPr lang="en-US" sz="3200" dirty="0"/>
              <a:t>Identify ways to automate, update, improve SPA financial processes.  Use RPA and Data Analytics where we can.</a:t>
            </a:r>
          </a:p>
          <a:p>
            <a:endParaRPr lang="en-US" dirty="0"/>
          </a:p>
          <a:p>
            <a:pPr marL="342900" indent="-342900">
              <a:buFontTx/>
              <a:buChar char="-"/>
            </a:pPr>
            <a:r>
              <a:rPr lang="en-US" sz="3200" dirty="0"/>
              <a:t>Full day with: CFO, PAF, SPA Directors, SDR, IT, Budget and Accounting, Supply Chain, FAST</a:t>
            </a:r>
          </a:p>
          <a:p>
            <a:endParaRPr lang="en-US" dirty="0"/>
          </a:p>
          <a:p>
            <a:pPr marL="346075" lvl="1" indent="-346075">
              <a:buFontTx/>
              <a:buChar char="-"/>
            </a:pPr>
            <a:r>
              <a:rPr lang="en-US" sz="3200" b="1" dirty="0">
                <a:solidFill>
                  <a:schemeClr val="accent3">
                    <a:lumMod val="50000"/>
                  </a:schemeClr>
                </a:solidFill>
              </a:rPr>
              <a:t>Identified 20 projects to work on, ranging from easy to challenging.  Projects are now being prioritized and assigned to working groups.  </a:t>
            </a:r>
          </a:p>
        </p:txBody>
      </p:sp>
    </p:spTree>
    <p:custDataLst>
      <p:tags r:id="rId1"/>
    </p:custDataLst>
    <p:extLst>
      <p:ext uri="{BB962C8B-B14F-4D97-AF65-F5344CB8AC3E}">
        <p14:creationId xmlns:p14="http://schemas.microsoft.com/office/powerpoint/2010/main" val="166205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New staff introductions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334297" y="1899629"/>
            <a:ext cx="11388074" cy="4540499"/>
          </a:xfrm>
        </p:spPr>
        <p:txBody>
          <a:bodyPr anchor="t">
            <a:normAutofit/>
          </a:bodyPr>
          <a:lstStyle/>
          <a:p>
            <a:pPr marL="324000" lvl="1" indent="0">
              <a:buNone/>
            </a:pPr>
            <a:r>
              <a:rPr lang="en-US" sz="3600" b="1" dirty="0"/>
              <a:t>If this is your first AURA meeting:</a:t>
            </a:r>
          </a:p>
          <a:p>
            <a:pPr lvl="1">
              <a:buFontTx/>
              <a:buChar char="-"/>
            </a:pPr>
            <a:r>
              <a:rPr lang="en-US" sz="3600" dirty="0"/>
              <a:t>Unmute yourself, turn on your camera, and please tell us</a:t>
            </a:r>
          </a:p>
          <a:p>
            <a:pPr marL="324000" lvl="1" indent="0">
              <a:buNone/>
            </a:pPr>
            <a:r>
              <a:rPr lang="en-US" sz="3600" dirty="0"/>
              <a:t>			your name</a:t>
            </a:r>
          </a:p>
          <a:p>
            <a:pPr marL="324000" lvl="1" indent="0">
              <a:buNone/>
            </a:pPr>
            <a:r>
              <a:rPr lang="en-US" sz="3600" dirty="0"/>
              <a:t>			department</a:t>
            </a:r>
          </a:p>
          <a:p>
            <a:pPr marL="324000" lvl="1" indent="0">
              <a:buNone/>
            </a:pPr>
            <a:r>
              <a:rPr lang="en-US" sz="3600" dirty="0"/>
              <a:t>			role/title</a:t>
            </a:r>
          </a:p>
          <a:p>
            <a:pPr marL="324000" lvl="1" indent="0">
              <a:buNone/>
            </a:pPr>
            <a:r>
              <a:rPr lang="en-US" sz="3600" dirty="0"/>
              <a:t>			anything else you’d like to share</a:t>
            </a:r>
          </a:p>
        </p:txBody>
      </p:sp>
    </p:spTree>
    <p:custDataLst>
      <p:tags r:id="rId1"/>
    </p:custDataLst>
    <p:extLst>
      <p:ext uri="{BB962C8B-B14F-4D97-AF65-F5344CB8AC3E}">
        <p14:creationId xmlns:p14="http://schemas.microsoft.com/office/powerpoint/2010/main" val="1140585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retreat</a:t>
            </a:r>
          </a:p>
        </p:txBody>
      </p:sp>
      <p:sp>
        <p:nvSpPr>
          <p:cNvPr id="4" name="TextBox 3">
            <a:extLst>
              <a:ext uri="{FF2B5EF4-FFF2-40B4-BE49-F238E27FC236}">
                <a16:creationId xmlns:a16="http://schemas.microsoft.com/office/drawing/2014/main" id="{551E48E7-56C8-4153-BC8E-B29E05625CF4}"/>
              </a:ext>
            </a:extLst>
          </p:cNvPr>
          <p:cNvSpPr txBox="1"/>
          <p:nvPr/>
        </p:nvSpPr>
        <p:spPr>
          <a:xfrm>
            <a:off x="446049" y="2553408"/>
            <a:ext cx="11164759" cy="461665"/>
          </a:xfrm>
          <a:prstGeom prst="rect">
            <a:avLst/>
          </a:prstGeom>
          <a:noFill/>
        </p:spPr>
        <p:txBody>
          <a:bodyPr wrap="square" rtlCol="0">
            <a:spAutoFit/>
          </a:bodyPr>
          <a:lstStyle/>
          <a:p>
            <a:pPr marL="342900" indent="-342900">
              <a:buAutoNum type="arabicPeriod"/>
            </a:pPr>
            <a:r>
              <a:rPr lang="en-US" sz="2400" dirty="0"/>
              <a:t>  Auto Close PO encumbrances (RPA)</a:t>
            </a:r>
          </a:p>
        </p:txBody>
      </p:sp>
      <p:sp>
        <p:nvSpPr>
          <p:cNvPr id="5" name="TextBox 4">
            <a:extLst>
              <a:ext uri="{FF2B5EF4-FFF2-40B4-BE49-F238E27FC236}">
                <a16:creationId xmlns:a16="http://schemas.microsoft.com/office/drawing/2014/main" id="{6B3FDD2C-FB86-4B8B-94D5-C33B51B2AB70}"/>
              </a:ext>
            </a:extLst>
          </p:cNvPr>
          <p:cNvSpPr txBox="1"/>
          <p:nvPr/>
        </p:nvSpPr>
        <p:spPr>
          <a:xfrm>
            <a:off x="446049" y="1940312"/>
            <a:ext cx="11285034" cy="461665"/>
          </a:xfrm>
          <a:prstGeom prst="rect">
            <a:avLst/>
          </a:prstGeom>
          <a:noFill/>
        </p:spPr>
        <p:txBody>
          <a:bodyPr wrap="square" rtlCol="0">
            <a:spAutoFit/>
          </a:bodyPr>
          <a:lstStyle/>
          <a:p>
            <a:r>
              <a:rPr lang="en-US" sz="2400" b="1" dirty="0"/>
              <a:t>Projects that will benefit departments but we need your help on a few:</a:t>
            </a:r>
          </a:p>
        </p:txBody>
      </p:sp>
      <p:sp>
        <p:nvSpPr>
          <p:cNvPr id="6" name="TextBox 5">
            <a:extLst>
              <a:ext uri="{FF2B5EF4-FFF2-40B4-BE49-F238E27FC236}">
                <a16:creationId xmlns:a16="http://schemas.microsoft.com/office/drawing/2014/main" id="{3557CA17-A940-424E-9579-55C86A61C7D4}"/>
              </a:ext>
            </a:extLst>
          </p:cNvPr>
          <p:cNvSpPr txBox="1"/>
          <p:nvPr/>
        </p:nvSpPr>
        <p:spPr>
          <a:xfrm>
            <a:off x="446049" y="3074171"/>
            <a:ext cx="10447797" cy="830997"/>
          </a:xfrm>
          <a:prstGeom prst="rect">
            <a:avLst/>
          </a:prstGeom>
          <a:noFill/>
        </p:spPr>
        <p:txBody>
          <a:bodyPr wrap="none" rtlCol="0">
            <a:spAutoFit/>
          </a:bodyPr>
          <a:lstStyle/>
          <a:p>
            <a:pPr marL="457200" indent="-457200">
              <a:buAutoNum type="arabicPeriod" startAt="2"/>
            </a:pPr>
            <a:r>
              <a:rPr lang="en-US" sz="2400" dirty="0"/>
              <a:t>Review commitment control rules and allow departments to post their own </a:t>
            </a:r>
          </a:p>
          <a:p>
            <a:r>
              <a:rPr lang="en-US" sz="2400" dirty="0"/>
              <a:t>	re-budget journals?  (With a few exceptions.)</a:t>
            </a:r>
          </a:p>
        </p:txBody>
      </p:sp>
      <p:sp>
        <p:nvSpPr>
          <p:cNvPr id="8" name="TextBox 7">
            <a:extLst>
              <a:ext uri="{FF2B5EF4-FFF2-40B4-BE49-F238E27FC236}">
                <a16:creationId xmlns:a16="http://schemas.microsoft.com/office/drawing/2014/main" id="{B7A862D5-CD72-49A1-91CC-68DC187A072D}"/>
              </a:ext>
            </a:extLst>
          </p:cNvPr>
          <p:cNvSpPr txBox="1"/>
          <p:nvPr/>
        </p:nvSpPr>
        <p:spPr>
          <a:xfrm>
            <a:off x="446049" y="4029490"/>
            <a:ext cx="11164758" cy="461665"/>
          </a:xfrm>
          <a:prstGeom prst="rect">
            <a:avLst/>
          </a:prstGeom>
          <a:noFill/>
        </p:spPr>
        <p:txBody>
          <a:bodyPr wrap="square" rtlCol="0">
            <a:spAutoFit/>
          </a:bodyPr>
          <a:lstStyle/>
          <a:p>
            <a:r>
              <a:rPr lang="en-US" sz="2400" dirty="0"/>
              <a:t>3.   Update, automate, even eliminate, the Project Closeout Request form.  </a:t>
            </a:r>
          </a:p>
        </p:txBody>
      </p:sp>
      <p:sp>
        <p:nvSpPr>
          <p:cNvPr id="9" name="TextBox 8">
            <a:extLst>
              <a:ext uri="{FF2B5EF4-FFF2-40B4-BE49-F238E27FC236}">
                <a16:creationId xmlns:a16="http://schemas.microsoft.com/office/drawing/2014/main" id="{B30D7FE3-E985-48F6-8897-08E3A9F2F691}"/>
              </a:ext>
            </a:extLst>
          </p:cNvPr>
          <p:cNvSpPr txBox="1"/>
          <p:nvPr/>
        </p:nvSpPr>
        <p:spPr>
          <a:xfrm>
            <a:off x="446049" y="4642586"/>
            <a:ext cx="11164758" cy="461665"/>
          </a:xfrm>
          <a:prstGeom prst="rect">
            <a:avLst/>
          </a:prstGeom>
          <a:noFill/>
        </p:spPr>
        <p:txBody>
          <a:bodyPr wrap="square" rtlCol="0">
            <a:spAutoFit/>
          </a:bodyPr>
          <a:lstStyle/>
          <a:p>
            <a:pPr marL="457200" indent="-457200">
              <a:buAutoNum type="arabicPeriod" startAt="4"/>
            </a:pPr>
            <a:r>
              <a:rPr lang="en-US" sz="2400" dirty="0"/>
              <a:t>Define and identify high-risk requisitions before expenses are incurred.  (RPA/IDEA) </a:t>
            </a:r>
          </a:p>
        </p:txBody>
      </p:sp>
      <p:sp>
        <p:nvSpPr>
          <p:cNvPr id="10" name="TextBox 9">
            <a:extLst>
              <a:ext uri="{FF2B5EF4-FFF2-40B4-BE49-F238E27FC236}">
                <a16:creationId xmlns:a16="http://schemas.microsoft.com/office/drawing/2014/main" id="{D86BF8A3-C9D8-4D8F-8109-78E508355171}"/>
              </a:ext>
            </a:extLst>
          </p:cNvPr>
          <p:cNvSpPr txBox="1"/>
          <p:nvPr/>
        </p:nvSpPr>
        <p:spPr>
          <a:xfrm>
            <a:off x="446049" y="5233059"/>
            <a:ext cx="9422780" cy="830997"/>
          </a:xfrm>
          <a:prstGeom prst="rect">
            <a:avLst/>
          </a:prstGeom>
          <a:noFill/>
        </p:spPr>
        <p:txBody>
          <a:bodyPr wrap="square" rtlCol="0">
            <a:spAutoFit/>
          </a:bodyPr>
          <a:lstStyle/>
          <a:p>
            <a:pPr marL="457200" indent="-457200"/>
            <a:r>
              <a:rPr lang="en-US" sz="2400" dirty="0"/>
              <a:t>5.   Revise Project Account Summary Report:  Add project start date, sponsor and, subtotal direct costs   </a:t>
            </a:r>
            <a:r>
              <a:rPr lang="en-US" sz="2400" dirty="0">
                <a:solidFill>
                  <a:schemeClr val="accent3">
                    <a:lumMod val="50000"/>
                  </a:schemeClr>
                </a:solidFill>
              </a:rPr>
              <a:t>DONE!</a:t>
            </a:r>
          </a:p>
        </p:txBody>
      </p:sp>
    </p:spTree>
    <p:custDataLst>
      <p:tags r:id="rId1"/>
    </p:custDataLst>
    <p:extLst>
      <p:ext uri="{BB962C8B-B14F-4D97-AF65-F5344CB8AC3E}">
        <p14:creationId xmlns:p14="http://schemas.microsoft.com/office/powerpoint/2010/main" val="1910500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EFD334-87C8-4368-8630-4FFCB7E7D2CD}"/>
              </a:ext>
            </a:extLst>
          </p:cNvPr>
          <p:cNvPicPr>
            <a:picLocks noChangeAspect="1"/>
          </p:cNvPicPr>
          <p:nvPr/>
        </p:nvPicPr>
        <p:blipFill>
          <a:blip r:embed="rId4"/>
          <a:stretch>
            <a:fillRect/>
          </a:stretch>
        </p:blipFill>
        <p:spPr>
          <a:xfrm>
            <a:off x="1028241" y="744210"/>
            <a:ext cx="10135518" cy="5909510"/>
          </a:xfrm>
          <a:prstGeom prst="rect">
            <a:avLst/>
          </a:prstGeom>
        </p:spPr>
      </p:pic>
    </p:spTree>
    <p:custDataLst>
      <p:tags r:id="rId1"/>
    </p:custDataLst>
    <p:extLst>
      <p:ext uri="{BB962C8B-B14F-4D97-AF65-F5344CB8AC3E}">
        <p14:creationId xmlns:p14="http://schemas.microsoft.com/office/powerpoint/2010/main" val="3019264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retreat</a:t>
            </a:r>
          </a:p>
        </p:txBody>
      </p:sp>
      <p:sp>
        <p:nvSpPr>
          <p:cNvPr id="4" name="TextBox 3">
            <a:extLst>
              <a:ext uri="{FF2B5EF4-FFF2-40B4-BE49-F238E27FC236}">
                <a16:creationId xmlns:a16="http://schemas.microsoft.com/office/drawing/2014/main" id="{551E48E7-56C8-4153-BC8E-B29E05625CF4}"/>
              </a:ext>
            </a:extLst>
          </p:cNvPr>
          <p:cNvSpPr txBox="1"/>
          <p:nvPr/>
        </p:nvSpPr>
        <p:spPr>
          <a:xfrm>
            <a:off x="446049" y="1940792"/>
            <a:ext cx="11164759" cy="461665"/>
          </a:xfrm>
          <a:prstGeom prst="rect">
            <a:avLst/>
          </a:prstGeom>
          <a:noFill/>
        </p:spPr>
        <p:txBody>
          <a:bodyPr wrap="square" rtlCol="0">
            <a:spAutoFit/>
          </a:bodyPr>
          <a:lstStyle/>
          <a:p>
            <a:r>
              <a:rPr lang="en-US" sz="2400" dirty="0"/>
              <a:t>6.    Merge program codes  (10,11,12 Instruction and 13,14,15 Research)</a:t>
            </a:r>
          </a:p>
        </p:txBody>
      </p:sp>
      <p:sp>
        <p:nvSpPr>
          <p:cNvPr id="6" name="TextBox 5">
            <a:extLst>
              <a:ext uri="{FF2B5EF4-FFF2-40B4-BE49-F238E27FC236}">
                <a16:creationId xmlns:a16="http://schemas.microsoft.com/office/drawing/2014/main" id="{3557CA17-A940-424E-9579-55C86A61C7D4}"/>
              </a:ext>
            </a:extLst>
          </p:cNvPr>
          <p:cNvSpPr txBox="1"/>
          <p:nvPr/>
        </p:nvSpPr>
        <p:spPr>
          <a:xfrm>
            <a:off x="446048" y="2559741"/>
            <a:ext cx="9164879" cy="461665"/>
          </a:xfrm>
          <a:prstGeom prst="rect">
            <a:avLst/>
          </a:prstGeom>
          <a:noFill/>
        </p:spPr>
        <p:txBody>
          <a:bodyPr wrap="square" rtlCol="0">
            <a:spAutoFit/>
          </a:bodyPr>
          <a:lstStyle/>
          <a:p>
            <a:r>
              <a:rPr lang="en-US" sz="2400" dirty="0"/>
              <a:t>7.    Budget cash-based projects up front; 20-30% of expected revenue</a:t>
            </a:r>
          </a:p>
        </p:txBody>
      </p:sp>
      <p:sp>
        <p:nvSpPr>
          <p:cNvPr id="8" name="TextBox 7">
            <a:extLst>
              <a:ext uri="{FF2B5EF4-FFF2-40B4-BE49-F238E27FC236}">
                <a16:creationId xmlns:a16="http://schemas.microsoft.com/office/drawing/2014/main" id="{B7A862D5-CD72-49A1-91CC-68DC187A072D}"/>
              </a:ext>
            </a:extLst>
          </p:cNvPr>
          <p:cNvSpPr txBox="1"/>
          <p:nvPr/>
        </p:nvSpPr>
        <p:spPr>
          <a:xfrm>
            <a:off x="446049" y="3178690"/>
            <a:ext cx="11164758" cy="461665"/>
          </a:xfrm>
          <a:prstGeom prst="rect">
            <a:avLst/>
          </a:prstGeom>
          <a:noFill/>
        </p:spPr>
        <p:txBody>
          <a:bodyPr wrap="square" rtlCol="0">
            <a:spAutoFit/>
          </a:bodyPr>
          <a:lstStyle/>
          <a:p>
            <a:pPr marL="457200" indent="-457200">
              <a:buAutoNum type="arabicPeriod" startAt="8"/>
            </a:pPr>
            <a:r>
              <a:rPr lang="en-US" sz="2400" dirty="0"/>
              <a:t> Add project guarantee flag on project detail tab  </a:t>
            </a:r>
            <a:r>
              <a:rPr lang="en-US" sz="2400" b="1" dirty="0">
                <a:solidFill>
                  <a:schemeClr val="accent3">
                    <a:lumMod val="50000"/>
                  </a:schemeClr>
                </a:solidFill>
              </a:rPr>
              <a:t>DONE!</a:t>
            </a:r>
          </a:p>
        </p:txBody>
      </p:sp>
      <p:sp>
        <p:nvSpPr>
          <p:cNvPr id="11" name="TextBox 10">
            <a:extLst>
              <a:ext uri="{FF2B5EF4-FFF2-40B4-BE49-F238E27FC236}">
                <a16:creationId xmlns:a16="http://schemas.microsoft.com/office/drawing/2014/main" id="{754A2836-2F9C-4536-BAA4-764401DFDA72}"/>
              </a:ext>
            </a:extLst>
          </p:cNvPr>
          <p:cNvSpPr txBox="1"/>
          <p:nvPr/>
        </p:nvSpPr>
        <p:spPr>
          <a:xfrm>
            <a:off x="446049" y="5841936"/>
            <a:ext cx="11164758" cy="461665"/>
          </a:xfrm>
          <a:prstGeom prst="rect">
            <a:avLst/>
          </a:prstGeom>
          <a:noFill/>
        </p:spPr>
        <p:txBody>
          <a:bodyPr wrap="square" rtlCol="0">
            <a:spAutoFit/>
          </a:bodyPr>
          <a:lstStyle/>
          <a:p>
            <a:pPr marL="515938" indent="-515938"/>
            <a:r>
              <a:rPr lang="en-US" sz="2400" dirty="0"/>
              <a:t>9.    Add flag to identify federal contracts (federal minimum wage requirement)</a:t>
            </a:r>
            <a:endParaRPr lang="en-US" sz="2400" b="1" dirty="0">
              <a:solidFill>
                <a:schemeClr val="accent3">
                  <a:lumMod val="50000"/>
                </a:schemeClr>
              </a:solidFill>
            </a:endParaRPr>
          </a:p>
        </p:txBody>
      </p:sp>
      <p:pic>
        <p:nvPicPr>
          <p:cNvPr id="7" name="Picture 6">
            <a:extLst>
              <a:ext uri="{FF2B5EF4-FFF2-40B4-BE49-F238E27FC236}">
                <a16:creationId xmlns:a16="http://schemas.microsoft.com/office/drawing/2014/main" id="{E8015FD9-0838-4181-852A-B633CCC949EA}"/>
              </a:ext>
            </a:extLst>
          </p:cNvPr>
          <p:cNvPicPr>
            <a:picLocks noChangeAspect="1"/>
          </p:cNvPicPr>
          <p:nvPr/>
        </p:nvPicPr>
        <p:blipFill>
          <a:blip r:embed="rId3"/>
          <a:stretch>
            <a:fillRect/>
          </a:stretch>
        </p:blipFill>
        <p:spPr>
          <a:xfrm>
            <a:off x="1536838" y="3797639"/>
            <a:ext cx="6241321" cy="1790855"/>
          </a:xfrm>
          <a:prstGeom prst="rect">
            <a:avLst/>
          </a:prstGeom>
          <a:ln>
            <a:solidFill>
              <a:schemeClr val="accent1"/>
            </a:solidFill>
          </a:ln>
        </p:spPr>
      </p:pic>
    </p:spTree>
    <p:custDataLst>
      <p:tags r:id="rId1"/>
    </p:custDataLst>
    <p:extLst>
      <p:ext uri="{BB962C8B-B14F-4D97-AF65-F5344CB8AC3E}">
        <p14:creationId xmlns:p14="http://schemas.microsoft.com/office/powerpoint/2010/main" val="1947036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retreat</a:t>
            </a:r>
          </a:p>
        </p:txBody>
      </p:sp>
      <p:sp>
        <p:nvSpPr>
          <p:cNvPr id="4" name="TextBox 3">
            <a:extLst>
              <a:ext uri="{FF2B5EF4-FFF2-40B4-BE49-F238E27FC236}">
                <a16:creationId xmlns:a16="http://schemas.microsoft.com/office/drawing/2014/main" id="{551E48E7-56C8-4153-BC8E-B29E05625CF4}"/>
              </a:ext>
            </a:extLst>
          </p:cNvPr>
          <p:cNvSpPr txBox="1"/>
          <p:nvPr/>
        </p:nvSpPr>
        <p:spPr>
          <a:xfrm>
            <a:off x="285344" y="1940792"/>
            <a:ext cx="11906656" cy="4316566"/>
          </a:xfrm>
          <a:prstGeom prst="rect">
            <a:avLst/>
          </a:prstGeom>
          <a:noFill/>
        </p:spPr>
        <p:txBody>
          <a:bodyPr wrap="square" rtlCol="0">
            <a:spAutoFit/>
          </a:bodyPr>
          <a:lstStyle/>
          <a:p>
            <a:r>
              <a:rPr lang="en-US" sz="2400" b="1" dirty="0"/>
              <a:t>An Assortment of Projects around PAs, Cost Transfers, and Effort Reporting:</a:t>
            </a:r>
          </a:p>
          <a:p>
            <a:endParaRPr lang="en-US" sz="1050" dirty="0"/>
          </a:p>
          <a:p>
            <a:pPr marL="342900" indent="-342900">
              <a:buFontTx/>
              <a:buChar char="-"/>
            </a:pPr>
            <a:r>
              <a:rPr lang="en-US" sz="2400" dirty="0"/>
              <a:t>Create report/alert for new projects that are missing payroll expenses (RPA)</a:t>
            </a:r>
          </a:p>
          <a:p>
            <a:pPr marL="342900" indent="-342900">
              <a:buFontTx/>
              <a:buChar char="-"/>
            </a:pPr>
            <a:r>
              <a:rPr lang="en-US" sz="2400" dirty="0"/>
              <a:t>Add HCM effort % column to effort reports</a:t>
            </a:r>
          </a:p>
          <a:p>
            <a:pPr marL="800100" lvl="1" indent="-342900">
              <a:buFontTx/>
              <a:buChar char="-"/>
            </a:pPr>
            <a:r>
              <a:rPr lang="en-US" sz="2400" dirty="0"/>
              <a:t>compare HCM % effort to START committed effort (RPA to review and flag)</a:t>
            </a:r>
          </a:p>
          <a:p>
            <a:pPr marL="800100" lvl="1" indent="-342900">
              <a:buFontTx/>
              <a:buChar char="-"/>
            </a:pPr>
            <a:r>
              <a:rPr lang="en-US" sz="2400" dirty="0"/>
              <a:t>PI report to compare committed effort to HCM effort.  </a:t>
            </a:r>
          </a:p>
          <a:p>
            <a:pPr marL="800100" lvl="1" indent="-342900">
              <a:buFontTx/>
              <a:buChar char="-"/>
            </a:pPr>
            <a:r>
              <a:rPr lang="en-US" sz="2400" dirty="0"/>
              <a:t>Identify key personnel (per NOA) in effort system</a:t>
            </a:r>
          </a:p>
          <a:p>
            <a:pPr marL="342900" indent="-342900">
              <a:buFontTx/>
              <a:buChar char="-"/>
            </a:pPr>
            <a:r>
              <a:rPr lang="en-US" sz="2400" dirty="0"/>
              <a:t>Redesign and automate entire cost transfer process.  Can we:</a:t>
            </a:r>
          </a:p>
          <a:p>
            <a:pPr marL="800100" lvl="1" indent="-342900">
              <a:buFontTx/>
              <a:buChar char="-"/>
            </a:pPr>
            <a:r>
              <a:rPr lang="en-US" sz="2400" dirty="0"/>
              <a:t>initiate in HCM?</a:t>
            </a:r>
          </a:p>
          <a:p>
            <a:pPr marL="800100" lvl="1" indent="-342900">
              <a:buFontTx/>
              <a:buChar char="-"/>
            </a:pPr>
            <a:r>
              <a:rPr lang="en-US" sz="2400" dirty="0"/>
              <a:t>Add retro piece to current pay period PA? (e.g. two pp’s backwards without CTM)</a:t>
            </a:r>
          </a:p>
          <a:p>
            <a:pPr marL="800100" lvl="1" indent="-342900">
              <a:buFontTx/>
              <a:buChar char="-"/>
            </a:pPr>
            <a:r>
              <a:rPr lang="en-US" sz="2400" dirty="0"/>
              <a:t>Trigger and calculate a needed cost transfer?</a:t>
            </a:r>
          </a:p>
          <a:p>
            <a:pPr marL="800100" lvl="1" indent="-342900">
              <a:buFontTx/>
              <a:buChar char="-"/>
            </a:pPr>
            <a:r>
              <a:rPr lang="en-US" sz="2400" dirty="0"/>
              <a:t>Automate salary cap calculation?</a:t>
            </a:r>
          </a:p>
        </p:txBody>
      </p:sp>
    </p:spTree>
    <p:custDataLst>
      <p:tags r:id="rId1"/>
    </p:custDataLst>
    <p:extLst>
      <p:ext uri="{BB962C8B-B14F-4D97-AF65-F5344CB8AC3E}">
        <p14:creationId xmlns:p14="http://schemas.microsoft.com/office/powerpoint/2010/main" val="1527173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retreat</a:t>
            </a:r>
          </a:p>
        </p:txBody>
      </p:sp>
      <p:sp>
        <p:nvSpPr>
          <p:cNvPr id="4" name="TextBox 3">
            <a:extLst>
              <a:ext uri="{FF2B5EF4-FFF2-40B4-BE49-F238E27FC236}">
                <a16:creationId xmlns:a16="http://schemas.microsoft.com/office/drawing/2014/main" id="{551E48E7-56C8-4153-BC8E-B29E05625CF4}"/>
              </a:ext>
            </a:extLst>
          </p:cNvPr>
          <p:cNvSpPr txBox="1"/>
          <p:nvPr/>
        </p:nvSpPr>
        <p:spPr>
          <a:xfrm>
            <a:off x="436969" y="2644170"/>
            <a:ext cx="11173839" cy="1569660"/>
          </a:xfrm>
          <a:prstGeom prst="rect">
            <a:avLst/>
          </a:prstGeom>
          <a:noFill/>
        </p:spPr>
        <p:txBody>
          <a:bodyPr wrap="square" rtlCol="0">
            <a:spAutoFit/>
          </a:bodyPr>
          <a:lstStyle/>
          <a:p>
            <a:pPr algn="ctr"/>
            <a:r>
              <a:rPr lang="en-US" sz="3200" dirty="0"/>
              <a:t>Volunteers?</a:t>
            </a:r>
          </a:p>
          <a:p>
            <a:pPr algn="ctr"/>
            <a:endParaRPr lang="en-US" sz="3200" dirty="0"/>
          </a:p>
          <a:p>
            <a:pPr algn="ctr"/>
            <a:r>
              <a:rPr lang="en-US" sz="3200" dirty="0"/>
              <a:t>Please email me if you want to help with a specific project.</a:t>
            </a:r>
          </a:p>
        </p:txBody>
      </p:sp>
    </p:spTree>
    <p:custDataLst>
      <p:tags r:id="rId1"/>
    </p:custDataLst>
    <p:extLst>
      <p:ext uri="{BB962C8B-B14F-4D97-AF65-F5344CB8AC3E}">
        <p14:creationId xmlns:p14="http://schemas.microsoft.com/office/powerpoint/2010/main" val="2824283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581192" y="3071342"/>
            <a:ext cx="11029615" cy="1497507"/>
          </a:xfrm>
        </p:spPr>
        <p:txBody>
          <a:bodyPr/>
          <a:lstStyle/>
          <a:p>
            <a:r>
              <a:rPr lang="en-US" dirty="0"/>
              <a:t>Q &amp; A</a:t>
            </a:r>
          </a:p>
        </p:txBody>
      </p:sp>
    </p:spTree>
    <p:custDataLst>
      <p:tags r:id="rId1"/>
    </p:custDataLst>
    <p:extLst>
      <p:ext uri="{BB962C8B-B14F-4D97-AF65-F5344CB8AC3E}">
        <p14:creationId xmlns:p14="http://schemas.microsoft.com/office/powerpoint/2010/main" val="280202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PO#s for outgoing subawards</a:t>
            </a:r>
          </a:p>
        </p:txBody>
      </p:sp>
    </p:spTree>
    <p:custDataLst>
      <p:tags r:id="rId1"/>
    </p:custDataLst>
    <p:extLst>
      <p:ext uri="{BB962C8B-B14F-4D97-AF65-F5344CB8AC3E}">
        <p14:creationId xmlns:p14="http://schemas.microsoft.com/office/powerpoint/2010/main" val="220036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Why issue po #s for outgoing subawards?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252742" cy="4445752"/>
          </a:xfrm>
        </p:spPr>
        <p:txBody>
          <a:bodyPr anchor="t">
            <a:normAutofit/>
          </a:bodyPr>
          <a:lstStyle/>
          <a:p>
            <a:pPr lvl="1">
              <a:buFont typeface="Wingdings" panose="05000000000000000000" pitchFamily="2" charset="2"/>
              <a:buChar char="§"/>
            </a:pPr>
            <a:r>
              <a:rPr lang="en-US" sz="3600" dirty="0"/>
              <a:t>Encumber subaward funds</a:t>
            </a:r>
          </a:p>
          <a:p>
            <a:pPr lvl="1">
              <a:buFont typeface="Wingdings" panose="05000000000000000000" pitchFamily="2" charset="2"/>
              <a:buChar char="§"/>
            </a:pPr>
            <a:r>
              <a:rPr lang="en-US" sz="3600" dirty="0"/>
              <a:t>Automate a manual process</a:t>
            </a:r>
          </a:p>
          <a:p>
            <a:pPr lvl="1">
              <a:buFont typeface="Wingdings" panose="05000000000000000000" pitchFamily="2" charset="2"/>
              <a:buChar char="§"/>
            </a:pPr>
            <a:r>
              <a:rPr lang="en-US" sz="3600" dirty="0"/>
              <a:t>No “lost” invoices</a:t>
            </a:r>
          </a:p>
          <a:p>
            <a:pPr lvl="1">
              <a:buFont typeface="Wingdings" panose="05000000000000000000" pitchFamily="2" charset="2"/>
              <a:buChar char="§"/>
            </a:pPr>
            <a:r>
              <a:rPr lang="en-US" sz="3600" dirty="0"/>
              <a:t>Strengthen subrecipient monitoring </a:t>
            </a:r>
            <a:r>
              <a:rPr lang="en-US" sz="3200" dirty="0"/>
              <a:t>(2CFR200.332.d)</a:t>
            </a:r>
          </a:p>
          <a:p>
            <a:pPr marL="324000" lvl="1" indent="0">
              <a:buNone/>
            </a:pPr>
            <a:endParaRPr lang="en-US" sz="2800" dirty="0"/>
          </a:p>
        </p:txBody>
      </p:sp>
      <p:pic>
        <p:nvPicPr>
          <p:cNvPr id="7" name="Picture 6">
            <a:extLst>
              <a:ext uri="{FF2B5EF4-FFF2-40B4-BE49-F238E27FC236}">
                <a16:creationId xmlns:a16="http://schemas.microsoft.com/office/drawing/2014/main" id="{D8DF489E-4F86-4F14-ABD0-A6DBA9523C9B}"/>
              </a:ext>
            </a:extLst>
          </p:cNvPr>
          <p:cNvPicPr>
            <a:picLocks noChangeAspect="1"/>
          </p:cNvPicPr>
          <p:nvPr/>
        </p:nvPicPr>
        <p:blipFill>
          <a:blip r:embed="rId3"/>
          <a:stretch>
            <a:fillRect/>
          </a:stretch>
        </p:blipFill>
        <p:spPr>
          <a:xfrm>
            <a:off x="910904" y="4807676"/>
            <a:ext cx="10213090" cy="1348167"/>
          </a:xfrm>
          <a:prstGeom prst="rect">
            <a:avLst/>
          </a:prstGeom>
        </p:spPr>
      </p:pic>
    </p:spTree>
    <p:custDataLst>
      <p:tags r:id="rId1"/>
    </p:custDataLst>
    <p:extLst>
      <p:ext uri="{BB962C8B-B14F-4D97-AF65-F5344CB8AC3E}">
        <p14:creationId xmlns:p14="http://schemas.microsoft.com/office/powerpoint/2010/main" val="96020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Requisition process</a:t>
            </a:r>
          </a:p>
        </p:txBody>
      </p:sp>
      <p:sp>
        <p:nvSpPr>
          <p:cNvPr id="4" name="Rectangle 3">
            <a:extLst>
              <a:ext uri="{FF2B5EF4-FFF2-40B4-BE49-F238E27FC236}">
                <a16:creationId xmlns:a16="http://schemas.microsoft.com/office/drawing/2014/main" id="{0E512081-2489-4854-9787-7D4061E19961}"/>
              </a:ext>
            </a:extLst>
          </p:cNvPr>
          <p:cNvSpPr/>
          <p:nvPr/>
        </p:nvSpPr>
        <p:spPr>
          <a:xfrm>
            <a:off x="647700" y="2041924"/>
            <a:ext cx="2265917" cy="2023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SPA  Subaward Team submits requisition upon execution of subaward</a:t>
            </a:r>
          </a:p>
        </p:txBody>
      </p:sp>
      <p:sp>
        <p:nvSpPr>
          <p:cNvPr id="5" name="Rectangle 4">
            <a:extLst>
              <a:ext uri="{FF2B5EF4-FFF2-40B4-BE49-F238E27FC236}">
                <a16:creationId xmlns:a16="http://schemas.microsoft.com/office/drawing/2014/main" id="{25A586B0-E9B1-495A-AC8F-EE9AD775DB75}"/>
              </a:ext>
            </a:extLst>
          </p:cNvPr>
          <p:cNvSpPr/>
          <p:nvPr/>
        </p:nvSpPr>
        <p:spPr>
          <a:xfrm>
            <a:off x="3511094" y="2399061"/>
            <a:ext cx="2078182" cy="1304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SPA Director Approves</a:t>
            </a:r>
          </a:p>
        </p:txBody>
      </p:sp>
      <p:sp>
        <p:nvSpPr>
          <p:cNvPr id="6" name="Rectangle 5">
            <a:extLst>
              <a:ext uri="{FF2B5EF4-FFF2-40B4-BE49-F238E27FC236}">
                <a16:creationId xmlns:a16="http://schemas.microsoft.com/office/drawing/2014/main" id="{4C605A50-65B8-49EA-B540-15C5A27CB253}"/>
              </a:ext>
            </a:extLst>
          </p:cNvPr>
          <p:cNvSpPr/>
          <p:nvPr/>
        </p:nvSpPr>
        <p:spPr>
          <a:xfrm>
            <a:off x="6281305" y="2492573"/>
            <a:ext cx="2192482" cy="1122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Budget Check</a:t>
            </a:r>
          </a:p>
        </p:txBody>
      </p:sp>
      <p:sp>
        <p:nvSpPr>
          <p:cNvPr id="7" name="Rectangle 6">
            <a:extLst>
              <a:ext uri="{FF2B5EF4-FFF2-40B4-BE49-F238E27FC236}">
                <a16:creationId xmlns:a16="http://schemas.microsoft.com/office/drawing/2014/main" id="{6D3A285D-6646-44CB-A453-08ED40907BB7}"/>
              </a:ext>
            </a:extLst>
          </p:cNvPr>
          <p:cNvSpPr/>
          <p:nvPr/>
        </p:nvSpPr>
        <p:spPr>
          <a:xfrm>
            <a:off x="9071264" y="2365291"/>
            <a:ext cx="247303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PO dispatched to SPA and funds encumbered</a:t>
            </a:r>
          </a:p>
        </p:txBody>
      </p:sp>
      <p:sp>
        <p:nvSpPr>
          <p:cNvPr id="8" name="Rectangle 7">
            <a:extLst>
              <a:ext uri="{FF2B5EF4-FFF2-40B4-BE49-F238E27FC236}">
                <a16:creationId xmlns:a16="http://schemas.microsoft.com/office/drawing/2014/main" id="{F0745A16-B812-48FB-A948-AC29A7A1FF82}"/>
              </a:ext>
            </a:extLst>
          </p:cNvPr>
          <p:cNvSpPr/>
          <p:nvPr/>
        </p:nvSpPr>
        <p:spPr>
          <a:xfrm>
            <a:off x="7252855" y="4741841"/>
            <a:ext cx="3054927" cy="16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Agreement, PO#, and COUPA invoice instructions sent to subrecipient</a:t>
            </a:r>
          </a:p>
        </p:txBody>
      </p:sp>
      <p:sp>
        <p:nvSpPr>
          <p:cNvPr id="10" name="Rectangle 9">
            <a:extLst>
              <a:ext uri="{FF2B5EF4-FFF2-40B4-BE49-F238E27FC236}">
                <a16:creationId xmlns:a16="http://schemas.microsoft.com/office/drawing/2014/main" id="{F92D90D4-6568-4B42-B842-4060A80FD0E0}"/>
              </a:ext>
            </a:extLst>
          </p:cNvPr>
          <p:cNvSpPr/>
          <p:nvPr/>
        </p:nvSpPr>
        <p:spPr>
          <a:xfrm>
            <a:off x="2556165" y="4748547"/>
            <a:ext cx="3054927" cy="16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Agreement,  PO# and PI responsibilities to review and approve invoices sent to PI (with copy to dept)</a:t>
            </a:r>
          </a:p>
        </p:txBody>
      </p:sp>
      <p:cxnSp>
        <p:nvCxnSpPr>
          <p:cNvPr id="11" name="Straight Arrow Connector 10">
            <a:extLst>
              <a:ext uri="{FF2B5EF4-FFF2-40B4-BE49-F238E27FC236}">
                <a16:creationId xmlns:a16="http://schemas.microsoft.com/office/drawing/2014/main" id="{CC59854D-B74A-4130-B990-C991FD5740A6}"/>
              </a:ext>
            </a:extLst>
          </p:cNvPr>
          <p:cNvCxnSpPr>
            <a:cxnSpLocks/>
            <a:stCxn id="4" idx="3"/>
            <a:endCxn id="5" idx="1"/>
          </p:cNvCxnSpPr>
          <p:nvPr/>
        </p:nvCxnSpPr>
        <p:spPr>
          <a:xfrm flipV="1">
            <a:off x="2913617" y="3051091"/>
            <a:ext cx="597477" cy="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8423F6-696C-4605-BC7D-9EFB7965EA3A}"/>
              </a:ext>
            </a:extLst>
          </p:cNvPr>
          <p:cNvCxnSpPr>
            <a:stCxn id="5" idx="3"/>
            <a:endCxn id="6" idx="1"/>
          </p:cNvCxnSpPr>
          <p:nvPr/>
        </p:nvCxnSpPr>
        <p:spPr>
          <a:xfrm>
            <a:off x="5589276" y="3051091"/>
            <a:ext cx="692029" cy="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55CB80-1E78-4A9C-9B89-AC6D08EAEBE7}"/>
              </a:ext>
            </a:extLst>
          </p:cNvPr>
          <p:cNvCxnSpPr>
            <a:stCxn id="6" idx="3"/>
            <a:endCxn id="7" idx="1"/>
          </p:cNvCxnSpPr>
          <p:nvPr/>
        </p:nvCxnSpPr>
        <p:spPr>
          <a:xfrm flipV="1">
            <a:off x="8473787" y="3051091"/>
            <a:ext cx="597477" cy="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F3F064-3D3C-4DED-929A-9F001293F8DC}"/>
              </a:ext>
            </a:extLst>
          </p:cNvPr>
          <p:cNvCxnSpPr>
            <a:cxnSpLocks/>
            <a:stCxn id="7" idx="2"/>
            <a:endCxn id="8" idx="0"/>
          </p:cNvCxnSpPr>
          <p:nvPr/>
        </p:nvCxnSpPr>
        <p:spPr>
          <a:xfrm flipH="1">
            <a:off x="8780319" y="3736891"/>
            <a:ext cx="1527463" cy="100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635D0D-B56C-4615-AA84-7A7CEB7C9D06}"/>
              </a:ext>
            </a:extLst>
          </p:cNvPr>
          <p:cNvCxnSpPr>
            <a:stCxn id="8" idx="1"/>
          </p:cNvCxnSpPr>
          <p:nvPr/>
        </p:nvCxnSpPr>
        <p:spPr>
          <a:xfrm flipH="1">
            <a:off x="5611092" y="5542361"/>
            <a:ext cx="1641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673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Pi responsibility email</a:t>
            </a:r>
          </a:p>
        </p:txBody>
      </p:sp>
      <p:sp>
        <p:nvSpPr>
          <p:cNvPr id="10" name="TextBox 9">
            <a:extLst>
              <a:ext uri="{FF2B5EF4-FFF2-40B4-BE49-F238E27FC236}">
                <a16:creationId xmlns:a16="http://schemas.microsoft.com/office/drawing/2014/main" id="{730B2705-E3C6-421B-BF61-BA821926B618}"/>
              </a:ext>
            </a:extLst>
          </p:cNvPr>
          <p:cNvSpPr txBox="1"/>
          <p:nvPr/>
        </p:nvSpPr>
        <p:spPr>
          <a:xfrm>
            <a:off x="537417" y="2064856"/>
            <a:ext cx="11117165" cy="4570482"/>
          </a:xfrm>
          <a:prstGeom prst="rect">
            <a:avLst/>
          </a:prstGeom>
          <a:noFill/>
        </p:spPr>
        <p:txBody>
          <a:bodyPr wrap="square">
            <a:sp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Effective 6/1/23, SPA will issue a Purchase Order Number for all outgoing subawards.   This will encumber the subaward funds and automate invoice processing and approval.   </a:t>
            </a: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federal government requires the prime grant recipient to monitor subaward performance on a regular basis</a:t>
            </a:r>
            <a:r>
              <a:rPr lang="en-US" b="1" dirty="0">
                <a:effectLst/>
                <a:latin typeface="Calibri" panose="020F0502020204030204" pitchFamily="34" charset="0"/>
                <a:ea typeface="Calibri" panose="020F0502020204030204" pitchFamily="34" charset="0"/>
                <a:cs typeface="Times New Roman" panose="02020603050405020304" pitchFamily="18" charset="0"/>
              </a:rPr>
              <a:t>.   As the PI of the prime grant, you are responsible for reviewing and approving all invoices received from the subrecipient.</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Invoices will be sent to you via email from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approvals@uth-tmc.coupahost.com</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mj-lt"/>
              <a:buAutoNum type="alphaLcPeriod"/>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Your invoice approval means that you certify</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1) the subrecipient is performing SOW as expected and 2) the subrecipient invoices are commensurate with the work completed.  This replaces the annual questions from SPA regarding subrecipient performance.</a:t>
            </a:r>
          </a:p>
          <a:p>
            <a:pPr marL="742950" marR="0" lvl="1" indent="-285750">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If the subrecipient is not performing work as expected, please contact Carmen Martinez, Director of Grants and Contracts or Kathy Kreidler, Associate VP of Sponsored Projects to discuss.</a:t>
            </a: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Instructions for reviewing and approving invoices are attached</a:t>
            </a:r>
            <a:r>
              <a:rPr lang="en-US" dirty="0">
                <a:effectLst/>
                <a:latin typeface="Calibri" panose="020F0502020204030204" pitchFamily="34" charset="0"/>
                <a:ea typeface="Calibri" panose="020F0502020204030204" pitchFamily="34" charset="0"/>
                <a:cs typeface="Times New Roman" panose="02020603050405020304" pitchFamily="18" charset="0"/>
              </a:rPr>
              <a:t>.   If your grant award has 5 or more subawards you may delegate invoice review and approval to another UT employee working on the grant (e.g. project manager) who has first-hand knowledge of sub performance.   You may not delegate invoice review and approval to a department administrator or for a grant that has less than 5 subawards.</a:t>
            </a:r>
          </a:p>
        </p:txBody>
      </p:sp>
    </p:spTree>
    <p:custDataLst>
      <p:tags r:id="rId1"/>
    </p:custDataLst>
    <p:extLst>
      <p:ext uri="{BB962C8B-B14F-4D97-AF65-F5344CB8AC3E}">
        <p14:creationId xmlns:p14="http://schemas.microsoft.com/office/powerpoint/2010/main" val="139012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Other info</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440720" cy="4663216"/>
          </a:xfrm>
        </p:spPr>
        <p:txBody>
          <a:bodyPr anchor="t">
            <a:normAutofit fontScale="92500"/>
          </a:bodyPr>
          <a:lstStyle/>
          <a:p>
            <a:pPr lvl="1">
              <a:buFont typeface="Wingdings" panose="05000000000000000000" pitchFamily="2" charset="2"/>
              <a:buChar char="§"/>
            </a:pPr>
            <a:r>
              <a:rPr lang="en-US" sz="3600" dirty="0"/>
              <a:t>PO# will be for all years of subaward if auto carry forward</a:t>
            </a:r>
          </a:p>
          <a:p>
            <a:pPr lvl="1">
              <a:buFont typeface="Wingdings" panose="05000000000000000000" pitchFamily="2" charset="2"/>
              <a:buChar char="§"/>
            </a:pPr>
            <a:r>
              <a:rPr lang="en-US" sz="3600" dirty="0"/>
              <a:t>New annual PO# if no auto carry forward</a:t>
            </a:r>
          </a:p>
          <a:p>
            <a:pPr lvl="1">
              <a:buFont typeface="Wingdings" panose="05000000000000000000" pitchFamily="2" charset="2"/>
              <a:buChar char="§"/>
            </a:pPr>
            <a:r>
              <a:rPr lang="en-US" sz="3600" dirty="0"/>
              <a:t>SPA can amend PO as needed</a:t>
            </a:r>
          </a:p>
          <a:p>
            <a:pPr lvl="1">
              <a:buFont typeface="Wingdings" panose="05000000000000000000" pitchFamily="2" charset="2"/>
              <a:buChar char="§"/>
            </a:pPr>
            <a:r>
              <a:rPr lang="en-US" sz="3600" dirty="0"/>
              <a:t>PI invoice approval replaces annual performance questions</a:t>
            </a:r>
          </a:p>
          <a:p>
            <a:pPr marL="323850" lvl="1" indent="0">
              <a:buNone/>
            </a:pPr>
            <a:r>
              <a:rPr lang="en-US" sz="2800" dirty="0"/>
              <a:t>	  	If a grant has 5 or more subawards, the PI may delegate approval to a 		  		project manager who has first hand knowledge of sub performance. (SPA 			must approve delegate.)</a:t>
            </a:r>
          </a:p>
        </p:txBody>
      </p:sp>
    </p:spTree>
    <p:custDataLst>
      <p:tags r:id="rId1"/>
    </p:custDataLst>
    <p:extLst>
      <p:ext uri="{BB962C8B-B14F-4D97-AF65-F5344CB8AC3E}">
        <p14:creationId xmlns:p14="http://schemas.microsoft.com/office/powerpoint/2010/main" val="2334518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pptBB9D.tmp</Template>
  <TotalTime>7182</TotalTime>
  <Words>1706</Words>
  <Application>Microsoft Office PowerPoint</Application>
  <PresentationFormat>Widescreen</PresentationFormat>
  <Paragraphs>190</Paragraphs>
  <Slides>45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 Black</vt:lpstr>
      <vt:lpstr>Calibri</vt:lpstr>
      <vt:lpstr>Gill Sans MT</vt:lpstr>
      <vt:lpstr>Wingdings</vt:lpstr>
      <vt:lpstr>Wingdings 2</vt:lpstr>
      <vt:lpstr>Dividend</vt:lpstr>
      <vt:lpstr>AURA Assembly of University research administrators</vt:lpstr>
      <vt:lpstr>AGENDA</vt:lpstr>
      <vt:lpstr>NEW STAFF INTRODUCTIONS</vt:lpstr>
      <vt:lpstr>New staff introductions</vt:lpstr>
      <vt:lpstr>PO#s for outgoing subawards</vt:lpstr>
      <vt:lpstr>Why issue po #s for outgoing subawards?</vt:lpstr>
      <vt:lpstr>Requisition process</vt:lpstr>
      <vt:lpstr>Pi responsibility email</vt:lpstr>
      <vt:lpstr>Other info</vt:lpstr>
      <vt:lpstr>Invoice process</vt:lpstr>
      <vt:lpstr>Implementation</vt:lpstr>
      <vt:lpstr>START:  TBD vs TEMP Profiles</vt:lpstr>
      <vt:lpstr>TBD Profile only “Loaded TbD” Profile</vt:lpstr>
      <vt:lpstr>TBD profiles with more flexibility – TEMPORARY PROFILES </vt:lpstr>
      <vt:lpstr>PowerPoint Presentation</vt:lpstr>
      <vt:lpstr>TBD profiles WITH KNOWN PERSONNEL– TEMPORARY PROFILES FOR INCOMING FACULTY OR KEY PERSONNEL</vt:lpstr>
      <vt:lpstr>PowerPoint Presentation</vt:lpstr>
      <vt:lpstr>OTHER UTSTART Reminders:</vt:lpstr>
      <vt:lpstr>PowerPoint Presentation</vt:lpstr>
      <vt:lpstr>OTHER UTSTART Reminders:</vt:lpstr>
      <vt:lpstr>New Feature: PReVIEW Application</vt:lpstr>
      <vt:lpstr>PowerPoint Presentation</vt:lpstr>
      <vt:lpstr>Non-compliant effort escalation process</vt:lpstr>
      <vt:lpstr>Outstanding effort reports</vt:lpstr>
      <vt:lpstr>Outstanding effort reports</vt:lpstr>
      <vt:lpstr>Outstanding effort reports</vt:lpstr>
      <vt:lpstr>Effort escalation process</vt:lpstr>
      <vt:lpstr>Effort escalation process</vt:lpstr>
      <vt:lpstr>Effort escalation process</vt:lpstr>
      <vt:lpstr>Effort schedule</vt:lpstr>
      <vt:lpstr>PowerPoint Presentation</vt:lpstr>
      <vt:lpstr>How to make effort easier</vt:lpstr>
      <vt:lpstr>Transfers to/from state funds</vt:lpstr>
      <vt:lpstr>Year end cost transfers</vt:lpstr>
      <vt:lpstr>Award processing team update</vt:lpstr>
      <vt:lpstr>Award Processing Team</vt:lpstr>
      <vt:lpstr>Award Processing Team</vt:lpstr>
      <vt:lpstr>Spa financial improvement projects</vt:lpstr>
      <vt:lpstr>retreat</vt:lpstr>
      <vt:lpstr>retreat</vt:lpstr>
      <vt:lpstr>PowerPoint Presentation</vt:lpstr>
      <vt:lpstr>retreat</vt:lpstr>
      <vt:lpstr>retreat</vt:lpstr>
      <vt:lpstr>retreat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AURA</dc:title>
  <dc:creator>Kreidler, Kathleen</dc:creator>
  <cp:lastModifiedBy>Kreidler, Kathleen</cp:lastModifiedBy>
  <cp:revision>199</cp:revision>
  <dcterms:created xsi:type="dcterms:W3CDTF">2021-01-14T19:57:06Z</dcterms:created>
  <dcterms:modified xsi:type="dcterms:W3CDTF">2023-06-27T14:48:00Z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1FC89C49-6AB3-4FCB-A622-1A2024386C7F</vt:lpwstr>
  </property>
  <property fmtid="{D5CDD505-2E9C-101B-9397-08002B2CF9AE}" pid="3" name="ArticulatePath">
    <vt:lpwstr>Presentation1</vt:lpwstr>
  </property>
</Properties>
</file>