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03" r:id="rId3"/>
    <p:sldId id="304" r:id="rId4"/>
    <p:sldId id="305" r:id="rId5"/>
    <p:sldId id="318" r:id="rId6"/>
    <p:sldId id="306" r:id="rId7"/>
    <p:sldId id="307" r:id="rId8"/>
    <p:sldId id="308" r:id="rId9"/>
    <p:sldId id="315" r:id="rId10"/>
    <p:sldId id="316" r:id="rId11"/>
    <p:sldId id="309" r:id="rId12"/>
    <p:sldId id="310" r:id="rId13"/>
    <p:sldId id="311" r:id="rId14"/>
    <p:sldId id="317" r:id="rId15"/>
    <p:sldId id="319" r:id="rId16"/>
    <p:sldId id="320" r:id="rId17"/>
    <p:sldId id="321" r:id="rId18"/>
    <p:sldId id="322" r:id="rId19"/>
    <p:sldId id="312" r:id="rId20"/>
    <p:sldId id="323"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BBB"/>
    <a:srgbClr val="CC0000"/>
    <a:srgbClr val="1603A1"/>
    <a:srgbClr val="FFFFFF"/>
    <a:srgbClr val="005F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10" autoAdjust="0"/>
    <p:restoredTop sz="94651" autoAdjust="0"/>
  </p:normalViewPr>
  <p:slideViewPr>
    <p:cSldViewPr snapToGrid="0">
      <p:cViewPr varScale="1">
        <p:scale>
          <a:sx n="111" d="100"/>
          <a:sy n="111" d="100"/>
        </p:scale>
        <p:origin x="54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o Log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32665"/>
            <a:ext cx="9144000" cy="2387600"/>
          </a:xfrm>
        </p:spPr>
        <p:txBody>
          <a:bodyPr anchor="b"/>
          <a:lstStyle>
            <a:lvl1pPr algn="ctr">
              <a:defRPr sz="6000">
                <a:solidFill>
                  <a:schemeClr val="bg1">
                    <a:lumMod val="20000"/>
                    <a:lumOff val="8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20000"/>
                    <a:lumOff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6" name="Group 15"/>
          <p:cNvGrpSpPr/>
          <p:nvPr userDrawn="1"/>
        </p:nvGrpSpPr>
        <p:grpSpPr>
          <a:xfrm>
            <a:off x="148987" y="205994"/>
            <a:ext cx="3978323" cy="4902683"/>
            <a:chOff x="148987" y="205994"/>
            <a:chExt cx="3978323" cy="4902683"/>
          </a:xfrm>
          <a:effectLst>
            <a:outerShdw blurRad="50800" dist="38100" dir="16200000" rotWithShape="0">
              <a:prstClr val="black">
                <a:alpha val="40000"/>
              </a:prstClr>
            </a:outerShdw>
          </a:effectLst>
        </p:grpSpPr>
        <p:sp>
          <p:nvSpPr>
            <p:cNvPr id="7" name="Hexagon 6"/>
            <p:cNvSpPr/>
            <p:nvPr userDrawn="1"/>
          </p:nvSpPr>
          <p:spPr>
            <a:xfrm>
              <a:off x="148988" y="205994"/>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p:cNvSpPr/>
            <p:nvPr userDrawn="1"/>
          </p:nvSpPr>
          <p:spPr>
            <a:xfrm>
              <a:off x="148987" y="4261574"/>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p:cNvSpPr/>
            <p:nvPr userDrawn="1"/>
          </p:nvSpPr>
          <p:spPr>
            <a:xfrm>
              <a:off x="148988" y="1218975"/>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p:cNvSpPr/>
            <p:nvPr userDrawn="1"/>
          </p:nvSpPr>
          <p:spPr>
            <a:xfrm>
              <a:off x="1155509" y="658013"/>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p:cNvSpPr/>
            <p:nvPr userDrawn="1"/>
          </p:nvSpPr>
          <p:spPr>
            <a:xfrm>
              <a:off x="148987" y="3242274"/>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Hexagon 11"/>
            <p:cNvSpPr/>
            <p:nvPr userDrawn="1"/>
          </p:nvSpPr>
          <p:spPr>
            <a:xfrm>
              <a:off x="2241644" y="1196697"/>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Hexagon 12"/>
            <p:cNvSpPr/>
            <p:nvPr userDrawn="1"/>
          </p:nvSpPr>
          <p:spPr>
            <a:xfrm>
              <a:off x="148988" y="2231018"/>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Hexagon 13"/>
            <p:cNvSpPr/>
            <p:nvPr userDrawn="1"/>
          </p:nvSpPr>
          <p:spPr>
            <a:xfrm>
              <a:off x="3144671" y="658013"/>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p:cNvSpPr/>
            <p:nvPr userDrawn="1"/>
          </p:nvSpPr>
          <p:spPr>
            <a:xfrm>
              <a:off x="1195316" y="1756216"/>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015866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690382-3AA7-4519-AF32-ED33ED16A5FC}"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27C22E-325F-412F-848A-3AFBF04ABD74}" type="slidenum">
              <a:rPr lang="en-US" smtClean="0"/>
              <a:t>‹#›</a:t>
            </a:fld>
            <a:endParaRPr lang="en-US"/>
          </a:p>
        </p:txBody>
      </p:sp>
      <p:grpSp>
        <p:nvGrpSpPr>
          <p:cNvPr id="18" name="Group 17"/>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9" name="Hexagon 18"/>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Hexagon 26"/>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userDrawn="1"/>
        </p:nvGrpSpPr>
        <p:grpSpPr>
          <a:xfrm rot="10800000" flipH="1">
            <a:off x="147402" y="4742283"/>
            <a:ext cx="1606032" cy="1979192"/>
            <a:chOff x="148987" y="205994"/>
            <a:chExt cx="3978323" cy="4902683"/>
          </a:xfrm>
          <a:effectLst>
            <a:glow rad="63500">
              <a:schemeClr val="accent3">
                <a:satMod val="175000"/>
                <a:alpha val="40000"/>
              </a:schemeClr>
            </a:glow>
          </a:effectLst>
        </p:grpSpPr>
        <p:sp>
          <p:nvSpPr>
            <p:cNvPr id="29" name="Hexagon 28"/>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Hexagon 29"/>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Hexagon 30"/>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Hexagon 31"/>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Hexagon 32"/>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Hexagon 33"/>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Hexagon 34"/>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Hexagon 35"/>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Hexagon 36"/>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75572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690382-3AA7-4519-AF32-ED33ED16A5FC}" type="datetimeFigureOut">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27C22E-325F-412F-848A-3AFBF04ABD74}" type="slidenum">
              <a:rPr lang="en-US" smtClean="0"/>
              <a:t>‹#›</a:t>
            </a:fld>
            <a:endParaRPr lang="en-US"/>
          </a:p>
        </p:txBody>
      </p:sp>
      <p:grpSp>
        <p:nvGrpSpPr>
          <p:cNvPr id="20" name="Group 19"/>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21" name="Hexagon 20"/>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Hexagon 26"/>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Hexagon 27"/>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Hexagon 28"/>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userDrawn="1"/>
        </p:nvGrpSpPr>
        <p:grpSpPr>
          <a:xfrm rot="10800000" flipH="1">
            <a:off x="147402" y="4742283"/>
            <a:ext cx="1606032" cy="1979192"/>
            <a:chOff x="148987" y="205994"/>
            <a:chExt cx="3978323" cy="4902683"/>
          </a:xfrm>
          <a:effectLst>
            <a:glow rad="63500">
              <a:schemeClr val="accent3">
                <a:satMod val="175000"/>
                <a:alpha val="40000"/>
              </a:schemeClr>
            </a:glow>
          </a:effectLst>
        </p:grpSpPr>
        <p:sp>
          <p:nvSpPr>
            <p:cNvPr id="31" name="Hexagon 30"/>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Hexagon 31"/>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Hexagon 32"/>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Hexagon 33"/>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Hexagon 34"/>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Hexagon 35"/>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Hexagon 36"/>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Hexagon 37"/>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Hexagon 38"/>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42477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White 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690382-3AA7-4519-AF32-ED33ED16A5FC}" type="datetimeFigureOut">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27C22E-325F-412F-848A-3AFBF04ABD74}" type="slidenum">
              <a:rPr lang="en-US" smtClean="0"/>
              <a:t>‹#›</a:t>
            </a:fld>
            <a:endParaRPr lang="en-US"/>
          </a:p>
        </p:txBody>
      </p:sp>
      <p:grpSp>
        <p:nvGrpSpPr>
          <p:cNvPr id="16" name="Group 15"/>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7" name="Hexagon 16"/>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8600" y="6068529"/>
            <a:ext cx="3796146" cy="652946"/>
          </a:xfrm>
          <a:prstGeom prst="rect">
            <a:avLst/>
          </a:prstGeom>
        </p:spPr>
      </p:pic>
      <p:sp>
        <p:nvSpPr>
          <p:cNvPr id="6" name="Rectangle 5"/>
          <p:cNvSpPr/>
          <p:nvPr userDrawn="1"/>
        </p:nvSpPr>
        <p:spPr>
          <a:xfrm>
            <a:off x="1514764" y="1764145"/>
            <a:ext cx="9144000" cy="4139837"/>
          </a:xfrm>
          <a:prstGeom prst="rect">
            <a:avLst/>
          </a:prstGeom>
          <a:solidFill>
            <a:srgbClr val="FFFFFF"/>
          </a:solidFill>
          <a:ln w="57150">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Content Placeholder 2"/>
          <p:cNvSpPr>
            <a:spLocks noGrp="1"/>
          </p:cNvSpPr>
          <p:nvPr>
            <p:ph idx="1"/>
          </p:nvPr>
        </p:nvSpPr>
        <p:spPr>
          <a:xfrm>
            <a:off x="1514764" y="1764146"/>
            <a:ext cx="9144000" cy="4121906"/>
          </a:xfrm>
          <a:ln>
            <a:solidFill>
              <a:srgbClr val="005F7A"/>
            </a:solidFill>
          </a:ln>
        </p:spPr>
        <p:txBody>
          <a:bodyPr/>
          <a:lstStyle>
            <a:lvl1pPr>
              <a:defRPr>
                <a:solidFill>
                  <a:schemeClr val="tx1">
                    <a:lumMod val="75000"/>
                  </a:schemeClr>
                </a:solidFill>
              </a:defRPr>
            </a:lvl1pPr>
            <a:lvl2pPr>
              <a:defRPr>
                <a:solidFill>
                  <a:schemeClr val="tx1">
                    <a:lumMod val="75000"/>
                  </a:schemeClr>
                </a:solidFill>
              </a:defRPr>
            </a:lvl2pPr>
            <a:lvl3pP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622415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90382-3AA7-4519-AF32-ED33ED16A5FC}" type="datetimeFigureOut">
              <a:rPr lang="en-US" smtClean="0"/>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27C22E-325F-412F-848A-3AFBF04ABD74}" type="slidenum">
              <a:rPr lang="en-US" smtClean="0"/>
              <a:t>‹#›</a:t>
            </a:fld>
            <a:endParaRPr lang="en-US"/>
          </a:p>
        </p:txBody>
      </p:sp>
      <p:grpSp>
        <p:nvGrpSpPr>
          <p:cNvPr id="15" name="Group 14"/>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6" name="Hexagon 15"/>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Hexagon 16"/>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Hexagon 17"/>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47348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690382-3AA7-4519-AF32-ED33ED16A5FC}"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27C22E-325F-412F-848A-3AFBF04ABD74}" type="slidenum">
              <a:rPr lang="en-US" smtClean="0"/>
              <a:t>‹#›</a:t>
            </a:fld>
            <a:endParaRPr lang="en-US"/>
          </a:p>
        </p:txBody>
      </p:sp>
      <p:grpSp>
        <p:nvGrpSpPr>
          <p:cNvPr id="18" name="Group 17"/>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9" name="Hexagon 18"/>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Hexagon 26"/>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40082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9690382-3AA7-4519-AF32-ED33ED16A5FC}"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27C22E-325F-412F-848A-3AFBF04ABD74}" type="slidenum">
              <a:rPr lang="en-US" smtClean="0"/>
              <a:t>‹#›</a:t>
            </a:fld>
            <a:endParaRPr lang="en-US"/>
          </a:p>
        </p:txBody>
      </p:sp>
      <p:grpSp>
        <p:nvGrpSpPr>
          <p:cNvPr id="18" name="Group 17"/>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9" name="Hexagon 18"/>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Hexagon 26"/>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71993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6180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72065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Log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32665"/>
            <a:ext cx="9144000" cy="2387600"/>
          </a:xfrm>
        </p:spPr>
        <p:txBody>
          <a:bodyPr anchor="b"/>
          <a:lstStyle>
            <a:lvl1pPr algn="ctr">
              <a:defRPr sz="6000">
                <a:solidFill>
                  <a:schemeClr val="bg1">
                    <a:lumMod val="20000"/>
                    <a:lumOff val="80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lumMod val="20000"/>
                    <a:lumOff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6" name="Group 15"/>
          <p:cNvGrpSpPr/>
          <p:nvPr userDrawn="1"/>
        </p:nvGrpSpPr>
        <p:grpSpPr>
          <a:xfrm>
            <a:off x="148987" y="205994"/>
            <a:ext cx="3978323" cy="4902683"/>
            <a:chOff x="148987" y="205994"/>
            <a:chExt cx="3978323" cy="4902683"/>
          </a:xfrm>
          <a:effectLst/>
        </p:grpSpPr>
        <p:sp>
          <p:nvSpPr>
            <p:cNvPr id="7" name="Hexagon 6"/>
            <p:cNvSpPr/>
            <p:nvPr userDrawn="1"/>
          </p:nvSpPr>
          <p:spPr>
            <a:xfrm>
              <a:off x="148988" y="205994"/>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p:cNvSpPr/>
            <p:nvPr userDrawn="1"/>
          </p:nvSpPr>
          <p:spPr>
            <a:xfrm>
              <a:off x="148987" y="4261574"/>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p:cNvSpPr/>
            <p:nvPr userDrawn="1"/>
          </p:nvSpPr>
          <p:spPr>
            <a:xfrm>
              <a:off x="148988" y="1218975"/>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Hexagon 9"/>
            <p:cNvSpPr/>
            <p:nvPr userDrawn="1"/>
          </p:nvSpPr>
          <p:spPr>
            <a:xfrm>
              <a:off x="1155509" y="658013"/>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Hexagon 10"/>
            <p:cNvSpPr/>
            <p:nvPr userDrawn="1"/>
          </p:nvSpPr>
          <p:spPr>
            <a:xfrm>
              <a:off x="148987" y="3242274"/>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Hexagon 11"/>
            <p:cNvSpPr/>
            <p:nvPr userDrawn="1"/>
          </p:nvSpPr>
          <p:spPr>
            <a:xfrm>
              <a:off x="2241644" y="1196697"/>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Hexagon 12"/>
            <p:cNvSpPr/>
            <p:nvPr userDrawn="1"/>
          </p:nvSpPr>
          <p:spPr>
            <a:xfrm>
              <a:off x="148988" y="2231018"/>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Hexagon 13"/>
            <p:cNvSpPr/>
            <p:nvPr userDrawn="1"/>
          </p:nvSpPr>
          <p:spPr>
            <a:xfrm>
              <a:off x="3144671" y="658013"/>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Hexagon 14"/>
            <p:cNvSpPr/>
            <p:nvPr userDrawn="1"/>
          </p:nvSpPr>
          <p:spPr>
            <a:xfrm>
              <a:off x="1195316" y="1756216"/>
              <a:ext cx="982639" cy="847103"/>
            </a:xfrm>
            <a:prstGeom prst="hexagon">
              <a:avLst/>
            </a:prstGeom>
            <a:noFill/>
            <a:ln w="28575">
              <a:solidFill>
                <a:schemeClr val="bg1">
                  <a:lumMod val="20000"/>
                  <a:lumOff val="80000"/>
                </a:schemeClr>
              </a:solidFill>
            </a:ln>
            <a:effectLst>
              <a:glow rad="63500">
                <a:schemeClr val="accent3">
                  <a:satMod val="175000"/>
                  <a:alpha val="40000"/>
                </a:schemeClr>
              </a:glo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67630" y="4409932"/>
            <a:ext cx="2690486" cy="2128980"/>
          </a:xfrm>
          <a:prstGeom prst="rect">
            <a:avLst/>
          </a:prstGeom>
        </p:spPr>
      </p:pic>
    </p:spTree>
    <p:extLst>
      <p:ext uri="{BB962C8B-B14F-4D97-AF65-F5344CB8AC3E}">
        <p14:creationId xmlns:p14="http://schemas.microsoft.com/office/powerpoint/2010/main" val="146614162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38200" y="1805875"/>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outerShdw blurRad="50800" dist="38100" dir="16200000" rotWithShape="0">
              <a:prstClr val="black">
                <a:alpha val="40000"/>
              </a:prstClr>
            </a:outerShd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8600" y="6068529"/>
            <a:ext cx="3796146" cy="652946"/>
          </a:xfrm>
          <a:prstGeom prst="rect">
            <a:avLst/>
          </a:prstGeom>
        </p:spPr>
      </p:pic>
    </p:spTree>
    <p:extLst>
      <p:ext uri="{BB962C8B-B14F-4D97-AF65-F5344CB8AC3E}">
        <p14:creationId xmlns:p14="http://schemas.microsoft.com/office/powerpoint/2010/main" val="419622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LogoS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38200" y="1805875"/>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outerShdw blurRad="50800" dist="38100" dir="16200000" rotWithShape="0">
              <a:prstClr val="black">
                <a:alpha val="40000"/>
              </a:prstClr>
            </a:outerShd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257" y="6303678"/>
            <a:ext cx="2246020" cy="386320"/>
          </a:xfrm>
          <a:prstGeom prst="rect">
            <a:avLst/>
          </a:prstGeom>
        </p:spPr>
      </p:pic>
    </p:spTree>
    <p:extLst>
      <p:ext uri="{BB962C8B-B14F-4D97-AF65-F5344CB8AC3E}">
        <p14:creationId xmlns:p14="http://schemas.microsoft.com/office/powerpoint/2010/main" val="2645363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38200" y="1805875"/>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outerShdw blurRad="50800" dist="38100" dir="16200000" rotWithShape="0">
              <a:prstClr val="black">
                <a:alpha val="40000"/>
              </a:prstClr>
            </a:outerShd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2395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Border LogoSm">
    <p:spTree>
      <p:nvGrpSpPr>
        <p:cNvPr id="1" name=""/>
        <p:cNvGrpSpPr/>
        <p:nvPr/>
      </p:nvGrpSpPr>
      <p:grpSpPr>
        <a:xfrm>
          <a:off x="0" y="0"/>
          <a:ext cx="0" cy="0"/>
          <a:chOff x="0" y="0"/>
          <a:chExt cx="0" cy="0"/>
        </a:xfrm>
      </p:grpSpPr>
      <p:sp>
        <p:nvSpPr>
          <p:cNvPr id="2" name="Title 1"/>
          <p:cNvSpPr>
            <a:spLocks noGrp="1"/>
          </p:cNvSpPr>
          <p:nvPr>
            <p:ph type="title"/>
          </p:nvPr>
        </p:nvSpPr>
        <p:spPr>
          <a:xfrm>
            <a:off x="838200" y="31832"/>
            <a:ext cx="10515600" cy="1325563"/>
          </a:xfr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05875"/>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outerShdw blurRad="50800" dist="38100" dir="16200000" rotWithShape="0">
              <a:prstClr val="black">
                <a:alpha val="40000"/>
              </a:prstClr>
            </a:outerShd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 name="Straight Connector 7"/>
          <p:cNvCxnSpPr/>
          <p:nvPr userDrawn="1"/>
        </p:nvCxnSpPr>
        <p:spPr>
          <a:xfrm>
            <a:off x="0" y="1414526"/>
            <a:ext cx="12192000" cy="0"/>
          </a:xfrm>
          <a:prstGeom prst="line">
            <a:avLst/>
          </a:prstGeom>
          <a:ln w="57150">
            <a:solidFill>
              <a:schemeClr val="accent3">
                <a:lumMod val="40000"/>
                <a:lumOff val="60000"/>
              </a:schemeClr>
            </a:solidFill>
          </a:ln>
          <a:effectLst>
            <a:outerShdw blurRad="50800" dist="38100" dir="16200000"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257" y="6303678"/>
            <a:ext cx="2246020" cy="386320"/>
          </a:xfrm>
          <a:prstGeom prst="rect">
            <a:avLst/>
          </a:prstGeom>
        </p:spPr>
      </p:pic>
    </p:spTree>
    <p:extLst>
      <p:ext uri="{BB962C8B-B14F-4D97-AF65-F5344CB8AC3E}">
        <p14:creationId xmlns:p14="http://schemas.microsoft.com/office/powerpoint/2010/main" val="644907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Border No Logo">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5875"/>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outerShdw blurRad="50800" dist="38100" dir="16200000" rotWithShape="0">
              <a:prstClr val="black">
                <a:alpha val="40000"/>
              </a:prstClr>
            </a:outerShd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itle 1"/>
          <p:cNvSpPr>
            <a:spLocks noGrp="1"/>
          </p:cNvSpPr>
          <p:nvPr>
            <p:ph type="title"/>
          </p:nvPr>
        </p:nvSpPr>
        <p:spPr>
          <a:xfrm>
            <a:off x="838200" y="31832"/>
            <a:ext cx="10515600" cy="1325563"/>
          </a:xfrm>
        </p:spPr>
        <p:txBody>
          <a:bodyPr/>
          <a:lstStyle/>
          <a:p>
            <a:r>
              <a:rPr lang="en-US" smtClean="0"/>
              <a:t>Click to edit Master title style</a:t>
            </a:r>
            <a:endParaRPr lang="en-US"/>
          </a:p>
        </p:txBody>
      </p:sp>
      <p:cxnSp>
        <p:nvCxnSpPr>
          <p:cNvPr id="28" name="Straight Connector 27"/>
          <p:cNvCxnSpPr/>
          <p:nvPr userDrawn="1"/>
        </p:nvCxnSpPr>
        <p:spPr>
          <a:xfrm>
            <a:off x="0" y="1414526"/>
            <a:ext cx="12192000" cy="0"/>
          </a:xfrm>
          <a:prstGeom prst="line">
            <a:avLst/>
          </a:prstGeom>
          <a:ln w="57150">
            <a:solidFill>
              <a:schemeClr val="accent3">
                <a:lumMod val="40000"/>
                <a:lumOff val="60000"/>
              </a:schemeClr>
            </a:solidFill>
          </a:ln>
          <a:effectLst>
            <a:outerShdw blurRad="50800" dist="38100" dir="16200000" rotWithShape="0">
              <a:prstClr val="black">
                <a:alpha val="40000"/>
              </a:prst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777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66019"/>
            <a:ext cx="10515600" cy="1325563"/>
          </a:xfr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05875"/>
            <a:ext cx="10515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 name="Straight Connector 7"/>
          <p:cNvCxnSpPr/>
          <p:nvPr userDrawn="1"/>
        </p:nvCxnSpPr>
        <p:spPr>
          <a:xfrm>
            <a:off x="0" y="1448713"/>
            <a:ext cx="12192000" cy="0"/>
          </a:xfrm>
          <a:prstGeom prst="line">
            <a:avLst/>
          </a:prstGeom>
          <a:ln w="57150">
            <a:solidFill>
              <a:schemeClr val="accent3">
                <a:lumMod val="40000"/>
                <a:lumOff val="60000"/>
              </a:schemeClr>
            </a:solidFill>
          </a:ln>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38600" y="6068529"/>
            <a:ext cx="3796146" cy="652946"/>
          </a:xfrm>
          <a:prstGeom prst="rect">
            <a:avLst/>
          </a:prstGeom>
        </p:spPr>
      </p:pic>
    </p:spTree>
    <p:extLst>
      <p:ext uri="{BB962C8B-B14F-4D97-AF65-F5344CB8AC3E}">
        <p14:creationId xmlns:p14="http://schemas.microsoft.com/office/powerpoint/2010/main" val="2623409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rgbClr val="005F7A"/>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90382-3AA7-4519-AF32-ED33ED16A5FC}"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27C22E-325F-412F-848A-3AFBF04ABD74}" type="slidenum">
              <a:rPr lang="en-US" smtClean="0"/>
              <a:t>‹#›</a:t>
            </a:fld>
            <a:endParaRPr lang="en-US"/>
          </a:p>
        </p:txBody>
      </p:sp>
      <p:grpSp>
        <p:nvGrpSpPr>
          <p:cNvPr id="17" name="Group 16"/>
          <p:cNvGrpSpPr/>
          <p:nvPr userDrawn="1"/>
        </p:nvGrpSpPr>
        <p:grpSpPr>
          <a:xfrm rot="10800000">
            <a:off x="10377985" y="4742283"/>
            <a:ext cx="1606032" cy="1979192"/>
            <a:chOff x="148987" y="205994"/>
            <a:chExt cx="3978323" cy="4902683"/>
          </a:xfrm>
          <a:effectLst>
            <a:glow rad="63500">
              <a:schemeClr val="accent3">
                <a:satMod val="175000"/>
                <a:alpha val="40000"/>
              </a:schemeClr>
            </a:glow>
            <a:outerShdw blurRad="50800" dist="38100" dir="16200000" rotWithShape="0">
              <a:prstClr val="black">
                <a:alpha val="40000"/>
              </a:prstClr>
            </a:outerShdw>
          </a:effectLst>
        </p:grpSpPr>
        <p:sp>
          <p:nvSpPr>
            <p:cNvPr id="18" name="Hexagon 17"/>
            <p:cNvSpPr/>
            <p:nvPr userDrawn="1"/>
          </p:nvSpPr>
          <p:spPr>
            <a:xfrm>
              <a:off x="148988" y="20599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Hexagon 18"/>
            <p:cNvSpPr/>
            <p:nvPr userDrawn="1"/>
          </p:nvSpPr>
          <p:spPr>
            <a:xfrm>
              <a:off x="148987" y="4261574"/>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Hexagon 19"/>
            <p:cNvSpPr/>
            <p:nvPr userDrawn="1"/>
          </p:nvSpPr>
          <p:spPr>
            <a:xfrm>
              <a:off x="148988" y="1218975"/>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Hexagon 20"/>
            <p:cNvSpPr/>
            <p:nvPr userDrawn="1"/>
          </p:nvSpPr>
          <p:spPr>
            <a:xfrm>
              <a:off x="1155509" y="658013"/>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Hexagon 21"/>
            <p:cNvSpPr/>
            <p:nvPr userDrawn="1"/>
          </p:nvSpPr>
          <p:spPr>
            <a:xfrm>
              <a:off x="148987" y="3242274"/>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Hexagon 22"/>
            <p:cNvSpPr/>
            <p:nvPr userDrawn="1"/>
          </p:nvSpPr>
          <p:spPr>
            <a:xfrm>
              <a:off x="2241644" y="1196697"/>
              <a:ext cx="982639" cy="847103"/>
            </a:xfrm>
            <a:prstGeom prst="hexagon">
              <a:avLst/>
            </a:prstGeom>
            <a:noFill/>
            <a:ln w="28575">
              <a:solidFill>
                <a:schemeClr val="bg1">
                  <a:lumMod val="20000"/>
                  <a:lumOff val="80000"/>
                </a:schemeClr>
              </a:solidFill>
            </a:ln>
            <a:scene3d>
              <a:camera prst="orthographicFront"/>
              <a:lightRig rig="threePt" dir="t"/>
            </a:scene3d>
            <a:sp3d>
              <a:bevelT w="114300" prst="hardEdg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Hexagon 23"/>
            <p:cNvSpPr/>
            <p:nvPr userDrawn="1"/>
          </p:nvSpPr>
          <p:spPr>
            <a:xfrm>
              <a:off x="148988" y="2231018"/>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p:cNvSpPr/>
            <p:nvPr userDrawn="1"/>
          </p:nvSpPr>
          <p:spPr>
            <a:xfrm>
              <a:off x="3144671" y="658013"/>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p:cNvSpPr/>
            <p:nvPr userDrawn="1"/>
          </p:nvSpPr>
          <p:spPr>
            <a:xfrm>
              <a:off x="1195316" y="1756216"/>
              <a:ext cx="982639" cy="847103"/>
            </a:xfrm>
            <a:prstGeom prst="hexagon">
              <a:avLst/>
            </a:prstGeom>
            <a:noFill/>
            <a:ln w="28575">
              <a:solidFill>
                <a:schemeClr val="bg1">
                  <a:lumMod val="20000"/>
                  <a:lumOff val="8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40988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75000"/>
              </a:schemeClr>
            </a:gs>
            <a:gs pos="99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90382-3AA7-4519-AF32-ED33ED16A5FC}" type="datetimeFigureOut">
              <a:rPr lang="en-US" smtClean="0"/>
              <a:t>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27C22E-325F-412F-848A-3AFBF04ABD74}" type="slidenum">
              <a:rPr lang="en-US" smtClean="0"/>
              <a:t>‹#›</a:t>
            </a:fld>
            <a:endParaRPr lang="en-US"/>
          </a:p>
        </p:txBody>
      </p:sp>
    </p:spTree>
    <p:extLst>
      <p:ext uri="{BB962C8B-B14F-4D97-AF65-F5344CB8AC3E}">
        <p14:creationId xmlns:p14="http://schemas.microsoft.com/office/powerpoint/2010/main" val="164068698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63" r:id="rId4"/>
    <p:sldLayoutId id="2147483664" r:id="rId5"/>
    <p:sldLayoutId id="2147483661" r:id="rId6"/>
    <p:sldLayoutId id="2147483666" r:id="rId7"/>
    <p:sldLayoutId id="2147483662" r:id="rId8"/>
    <p:sldLayoutId id="2147483651" r:id="rId9"/>
    <p:sldLayoutId id="2147483652" r:id="rId10"/>
    <p:sldLayoutId id="2147483653" r:id="rId11"/>
    <p:sldLayoutId id="2147483654" r:id="rId12"/>
    <p:sldLayoutId id="2147483655" r:id="rId13"/>
    <p:sldLayoutId id="2147483656" r:id="rId14"/>
    <p:sldLayoutId id="2147483657" r:id="rId15"/>
    <p:sldLayoutId id="2147483658" r:id="rId16"/>
    <p:sldLayoutId id="2147483659" r:id="rId17"/>
  </p:sldLayoutIdLst>
  <p:txStyles>
    <p:titleStyle>
      <a:lvl1pPr algn="l" defTabSz="914400" rtl="0" eaLnBrk="1" latinLnBrk="0" hangingPunct="1">
        <a:lnSpc>
          <a:spcPct val="90000"/>
        </a:lnSpc>
        <a:spcBef>
          <a:spcPct val="0"/>
        </a:spcBef>
        <a:buNone/>
        <a:defRPr sz="4400" kern="1200">
          <a:solidFill>
            <a:schemeClr val="bg1">
              <a:lumMod val="20000"/>
              <a:lumOff val="8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lumMod val="20000"/>
              <a:lumOff val="8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lumMod val="20000"/>
              <a:lumOff val="8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20000"/>
              <a:lumOff val="8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20000"/>
              <a:lumOff val="8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20000"/>
              <a:lumOff val="8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www.uth.edu/research/docs/pi-separation-checklist.docx&#160;"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mailto:Preaward@uth.tmc.edu"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4677" y="861397"/>
            <a:ext cx="9144000" cy="2387600"/>
          </a:xfrm>
        </p:spPr>
        <p:txBody>
          <a:bodyPr>
            <a:normAutofit/>
          </a:bodyPr>
          <a:lstStyle/>
          <a:p>
            <a:r>
              <a:rPr lang="en-US" sz="5400" dirty="0" smtClean="0"/>
              <a:t>AURA</a:t>
            </a:r>
            <a:br>
              <a:rPr lang="en-US" sz="5400" dirty="0" smtClean="0"/>
            </a:br>
            <a:r>
              <a:rPr lang="en-US" sz="5400" dirty="0" smtClean="0"/>
              <a:t>November 6, 2019</a:t>
            </a:r>
            <a:endParaRPr lang="en-US" sz="5400" dirty="0"/>
          </a:p>
        </p:txBody>
      </p:sp>
    </p:spTree>
    <p:extLst>
      <p:ext uri="{BB962C8B-B14F-4D97-AF65-F5344CB8AC3E}">
        <p14:creationId xmlns:p14="http://schemas.microsoft.com/office/powerpoint/2010/main" val="3688239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Monetary Agreements</a:t>
            </a:r>
            <a:endParaRPr lang="en-US" dirty="0"/>
          </a:p>
        </p:txBody>
      </p:sp>
      <p:pic>
        <p:nvPicPr>
          <p:cNvPr id="3" name="Picture 2"/>
          <p:cNvPicPr>
            <a:picLocks noChangeAspect="1"/>
          </p:cNvPicPr>
          <p:nvPr/>
        </p:nvPicPr>
        <p:blipFill>
          <a:blip r:embed="rId2"/>
          <a:stretch>
            <a:fillRect/>
          </a:stretch>
        </p:blipFill>
        <p:spPr>
          <a:xfrm>
            <a:off x="375613" y="1084113"/>
            <a:ext cx="8440141" cy="2550559"/>
          </a:xfrm>
          <a:prstGeom prst="rect">
            <a:avLst/>
          </a:prstGeom>
        </p:spPr>
      </p:pic>
      <p:pic>
        <p:nvPicPr>
          <p:cNvPr id="7" name="Picture 6"/>
          <p:cNvPicPr>
            <a:picLocks noChangeAspect="1"/>
          </p:cNvPicPr>
          <p:nvPr/>
        </p:nvPicPr>
        <p:blipFill>
          <a:blip r:embed="rId3"/>
          <a:stretch>
            <a:fillRect/>
          </a:stretch>
        </p:blipFill>
        <p:spPr>
          <a:xfrm>
            <a:off x="3317630" y="3427351"/>
            <a:ext cx="8684036" cy="3210617"/>
          </a:xfrm>
          <a:prstGeom prst="rect">
            <a:avLst/>
          </a:prstGeom>
        </p:spPr>
      </p:pic>
    </p:spTree>
    <p:extLst>
      <p:ext uri="{BB962C8B-B14F-4D97-AF65-F5344CB8AC3E}">
        <p14:creationId xmlns:p14="http://schemas.microsoft.com/office/powerpoint/2010/main" val="23430584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Monetary Agreements</a:t>
            </a:r>
            <a:endParaRPr lang="en-US" dirty="0"/>
          </a:p>
        </p:txBody>
      </p:sp>
      <p:pic>
        <p:nvPicPr>
          <p:cNvPr id="6" name="Picture 5"/>
          <p:cNvPicPr>
            <a:picLocks noChangeAspect="1"/>
          </p:cNvPicPr>
          <p:nvPr/>
        </p:nvPicPr>
        <p:blipFill rotWithShape="1">
          <a:blip r:embed="rId2"/>
          <a:srcRect r="14927"/>
          <a:stretch/>
        </p:blipFill>
        <p:spPr>
          <a:xfrm>
            <a:off x="584855" y="1084113"/>
            <a:ext cx="11005038" cy="1043625"/>
          </a:xfrm>
          <a:prstGeom prst="rect">
            <a:avLst/>
          </a:prstGeom>
        </p:spPr>
      </p:pic>
      <p:sp>
        <p:nvSpPr>
          <p:cNvPr id="7" name="TextBox 6"/>
          <p:cNvSpPr txBox="1"/>
          <p:nvPr/>
        </p:nvSpPr>
        <p:spPr>
          <a:xfrm>
            <a:off x="584855" y="2303585"/>
            <a:ext cx="9636369" cy="646331"/>
          </a:xfrm>
          <a:prstGeom prst="rect">
            <a:avLst/>
          </a:prstGeom>
          <a:noFill/>
        </p:spPr>
        <p:txBody>
          <a:bodyPr wrap="square" rtlCol="0">
            <a:spAutoFit/>
          </a:bodyPr>
          <a:lstStyle/>
          <a:p>
            <a:r>
              <a:rPr lang="en-US" dirty="0" smtClean="0">
                <a:solidFill>
                  <a:srgbClr val="130BBB"/>
                </a:solidFill>
              </a:rPr>
              <a:t>Personnel tab:  Industry sponsored clinical trials -  List only the PI, no effort or salary.  All other monetary agreements require all personnel and effort to be listed.</a:t>
            </a:r>
            <a:endParaRPr lang="en-US" dirty="0">
              <a:solidFill>
                <a:srgbClr val="130BBB"/>
              </a:solidFill>
            </a:endParaRPr>
          </a:p>
        </p:txBody>
      </p:sp>
      <p:pic>
        <p:nvPicPr>
          <p:cNvPr id="8" name="Picture 7"/>
          <p:cNvPicPr>
            <a:picLocks noChangeAspect="1"/>
          </p:cNvPicPr>
          <p:nvPr/>
        </p:nvPicPr>
        <p:blipFill>
          <a:blip r:embed="rId3"/>
          <a:stretch>
            <a:fillRect/>
          </a:stretch>
        </p:blipFill>
        <p:spPr>
          <a:xfrm>
            <a:off x="1756191" y="3211851"/>
            <a:ext cx="7923809" cy="2457143"/>
          </a:xfrm>
          <a:prstGeom prst="rect">
            <a:avLst/>
          </a:prstGeom>
        </p:spPr>
      </p:pic>
      <p:sp>
        <p:nvSpPr>
          <p:cNvPr id="9" name="TextBox 8"/>
          <p:cNvSpPr txBox="1"/>
          <p:nvPr/>
        </p:nvSpPr>
        <p:spPr>
          <a:xfrm>
            <a:off x="829574" y="5829300"/>
            <a:ext cx="9013942" cy="646331"/>
          </a:xfrm>
          <a:prstGeom prst="rect">
            <a:avLst/>
          </a:prstGeom>
          <a:noFill/>
        </p:spPr>
        <p:txBody>
          <a:bodyPr wrap="none" rtlCol="0">
            <a:spAutoFit/>
          </a:bodyPr>
          <a:lstStyle/>
          <a:p>
            <a:r>
              <a:rPr lang="en-US" dirty="0" smtClean="0">
                <a:solidFill>
                  <a:srgbClr val="130BBB"/>
                </a:solidFill>
              </a:rPr>
              <a:t>Budget Tab:  Industry sponsored Clinical trials – non-personnel -  One line for total anticipated </a:t>
            </a:r>
          </a:p>
          <a:p>
            <a:r>
              <a:rPr lang="en-US" dirty="0" smtClean="0">
                <a:solidFill>
                  <a:srgbClr val="130BBB"/>
                </a:solidFill>
              </a:rPr>
              <a:t>direct revenue.  Build full budget for all other agreement types</a:t>
            </a:r>
            <a:endParaRPr lang="en-US" dirty="0">
              <a:solidFill>
                <a:srgbClr val="130BBB"/>
              </a:solidFill>
            </a:endParaRPr>
          </a:p>
        </p:txBody>
      </p:sp>
    </p:spTree>
    <p:extLst>
      <p:ext uri="{BB962C8B-B14F-4D97-AF65-F5344CB8AC3E}">
        <p14:creationId xmlns:p14="http://schemas.microsoft.com/office/powerpoint/2010/main" val="2810780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Monetary Agreements</a:t>
            </a:r>
            <a:endParaRPr lang="en-US" dirty="0"/>
          </a:p>
        </p:txBody>
      </p:sp>
      <p:sp>
        <p:nvSpPr>
          <p:cNvPr id="7" name="TextBox 6"/>
          <p:cNvSpPr txBox="1"/>
          <p:nvPr/>
        </p:nvSpPr>
        <p:spPr>
          <a:xfrm>
            <a:off x="558478" y="2876270"/>
            <a:ext cx="10293552" cy="2308324"/>
          </a:xfrm>
          <a:prstGeom prst="rect">
            <a:avLst/>
          </a:prstGeom>
          <a:noFill/>
        </p:spPr>
        <p:txBody>
          <a:bodyPr wrap="square" rtlCol="0">
            <a:spAutoFit/>
          </a:bodyPr>
          <a:lstStyle/>
          <a:p>
            <a:r>
              <a:rPr lang="en-US" dirty="0" smtClean="0">
                <a:solidFill>
                  <a:srgbClr val="130BBB"/>
                </a:solidFill>
              </a:rPr>
              <a:t>Indirect Cost revenue should automatically calculate based on the Program Type selected on Set-Up Questions tab.</a:t>
            </a:r>
          </a:p>
          <a:p>
            <a:endParaRPr lang="en-US" dirty="0">
              <a:solidFill>
                <a:srgbClr val="130BBB"/>
              </a:solidFill>
            </a:endParaRPr>
          </a:p>
          <a:p>
            <a:r>
              <a:rPr lang="en-US" dirty="0" smtClean="0">
                <a:solidFill>
                  <a:srgbClr val="130BBB"/>
                </a:solidFill>
              </a:rPr>
              <a:t>Attach Completed CA and budget grid  (Excel file) for industry sponsored clinical trials</a:t>
            </a:r>
          </a:p>
          <a:p>
            <a:endParaRPr lang="en-US" dirty="0">
              <a:solidFill>
                <a:srgbClr val="130BBB"/>
              </a:solidFill>
            </a:endParaRPr>
          </a:p>
          <a:p>
            <a:r>
              <a:rPr lang="en-US" dirty="0" smtClean="0">
                <a:solidFill>
                  <a:srgbClr val="130BBB"/>
                </a:solidFill>
              </a:rPr>
              <a:t>Submit for budget review</a:t>
            </a:r>
          </a:p>
          <a:p>
            <a:endParaRPr lang="en-US" dirty="0">
              <a:solidFill>
                <a:srgbClr val="130BBB"/>
              </a:solidFill>
            </a:endParaRPr>
          </a:p>
          <a:p>
            <a:endParaRPr lang="en-US" dirty="0">
              <a:solidFill>
                <a:srgbClr val="130BBB"/>
              </a:solidFill>
            </a:endParaRPr>
          </a:p>
        </p:txBody>
      </p:sp>
      <p:pic>
        <p:nvPicPr>
          <p:cNvPr id="3" name="Picture 2"/>
          <p:cNvPicPr>
            <a:picLocks noChangeAspect="1"/>
          </p:cNvPicPr>
          <p:nvPr/>
        </p:nvPicPr>
        <p:blipFill>
          <a:blip r:embed="rId2"/>
          <a:stretch>
            <a:fillRect/>
          </a:stretch>
        </p:blipFill>
        <p:spPr>
          <a:xfrm>
            <a:off x="663986" y="1261144"/>
            <a:ext cx="4952381" cy="1438095"/>
          </a:xfrm>
          <a:prstGeom prst="rect">
            <a:avLst/>
          </a:prstGeom>
        </p:spPr>
      </p:pic>
    </p:spTree>
    <p:extLst>
      <p:ext uri="{BB962C8B-B14F-4D97-AF65-F5344CB8AC3E}">
        <p14:creationId xmlns:p14="http://schemas.microsoft.com/office/powerpoint/2010/main" val="787444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Common Errors/Reminders</a:t>
            </a:r>
            <a:endParaRPr lang="en-US" dirty="0"/>
          </a:p>
        </p:txBody>
      </p:sp>
      <p:sp>
        <p:nvSpPr>
          <p:cNvPr id="4" name="TextBox 3"/>
          <p:cNvSpPr txBox="1"/>
          <p:nvPr/>
        </p:nvSpPr>
        <p:spPr>
          <a:xfrm>
            <a:off x="691548" y="1084113"/>
            <a:ext cx="2449902" cy="646331"/>
          </a:xfrm>
          <a:prstGeom prst="rect">
            <a:avLst/>
          </a:prstGeom>
          <a:noFill/>
        </p:spPr>
        <p:txBody>
          <a:bodyPr wrap="square" rtlCol="0">
            <a:spAutoFit/>
          </a:bodyPr>
          <a:lstStyle/>
          <a:p>
            <a:r>
              <a:rPr lang="en-US" dirty="0" smtClean="0">
                <a:solidFill>
                  <a:srgbClr val="130BBB"/>
                </a:solidFill>
              </a:rPr>
              <a:t>Update the PI – Step 0 	</a:t>
            </a:r>
            <a:endParaRPr lang="en-US" dirty="0">
              <a:solidFill>
                <a:srgbClr val="130BBB"/>
              </a:solidFill>
            </a:endParaRPr>
          </a:p>
        </p:txBody>
      </p:sp>
      <p:pic>
        <p:nvPicPr>
          <p:cNvPr id="5" name="Picture 4"/>
          <p:cNvPicPr>
            <a:picLocks noChangeAspect="1"/>
          </p:cNvPicPr>
          <p:nvPr/>
        </p:nvPicPr>
        <p:blipFill>
          <a:blip r:embed="rId2"/>
          <a:stretch>
            <a:fillRect/>
          </a:stretch>
        </p:blipFill>
        <p:spPr>
          <a:xfrm>
            <a:off x="3549884" y="1013885"/>
            <a:ext cx="6161905" cy="1085714"/>
          </a:xfrm>
          <a:prstGeom prst="rect">
            <a:avLst/>
          </a:prstGeom>
        </p:spPr>
      </p:pic>
      <p:sp>
        <p:nvSpPr>
          <p:cNvPr id="6" name="TextBox 5"/>
          <p:cNvSpPr txBox="1"/>
          <p:nvPr/>
        </p:nvSpPr>
        <p:spPr>
          <a:xfrm>
            <a:off x="556344" y="2513318"/>
            <a:ext cx="2720310" cy="1200329"/>
          </a:xfrm>
          <a:prstGeom prst="rect">
            <a:avLst/>
          </a:prstGeom>
          <a:noFill/>
        </p:spPr>
        <p:txBody>
          <a:bodyPr wrap="square" rtlCol="0">
            <a:spAutoFit/>
          </a:bodyPr>
          <a:lstStyle/>
          <a:p>
            <a:r>
              <a:rPr lang="en-US" dirty="0" smtClean="0">
                <a:solidFill>
                  <a:srgbClr val="130BBB"/>
                </a:solidFill>
              </a:rPr>
              <a:t>Add a title.  A working title is fine.  It can be changed at any time.  </a:t>
            </a:r>
            <a:r>
              <a:rPr lang="en-US" b="1" dirty="0" smtClean="0">
                <a:solidFill>
                  <a:srgbClr val="130BBB"/>
                </a:solidFill>
              </a:rPr>
              <a:t>Please not TBD or blank.</a:t>
            </a:r>
            <a:endParaRPr lang="en-US" b="1" dirty="0">
              <a:solidFill>
                <a:srgbClr val="130BBB"/>
              </a:solidFill>
            </a:endParaRPr>
          </a:p>
        </p:txBody>
      </p:sp>
      <p:pic>
        <p:nvPicPr>
          <p:cNvPr id="8" name="Picture 7"/>
          <p:cNvPicPr>
            <a:picLocks noChangeAspect="1"/>
          </p:cNvPicPr>
          <p:nvPr/>
        </p:nvPicPr>
        <p:blipFill>
          <a:blip r:embed="rId3"/>
          <a:stretch>
            <a:fillRect/>
          </a:stretch>
        </p:blipFill>
        <p:spPr>
          <a:xfrm>
            <a:off x="3549884" y="2589674"/>
            <a:ext cx="7114286" cy="1047619"/>
          </a:xfrm>
          <a:prstGeom prst="rect">
            <a:avLst/>
          </a:prstGeom>
        </p:spPr>
      </p:pic>
      <p:sp>
        <p:nvSpPr>
          <p:cNvPr id="7" name="TextBox 6"/>
          <p:cNvSpPr txBox="1"/>
          <p:nvPr/>
        </p:nvSpPr>
        <p:spPr>
          <a:xfrm>
            <a:off x="556344" y="4572877"/>
            <a:ext cx="2195482" cy="923330"/>
          </a:xfrm>
          <a:prstGeom prst="rect">
            <a:avLst/>
          </a:prstGeom>
          <a:noFill/>
        </p:spPr>
        <p:txBody>
          <a:bodyPr wrap="square" rtlCol="0">
            <a:spAutoFit/>
          </a:bodyPr>
          <a:lstStyle/>
          <a:p>
            <a:r>
              <a:rPr lang="en-US" dirty="0" smtClean="0">
                <a:solidFill>
                  <a:srgbClr val="1603A1"/>
                </a:solidFill>
              </a:rPr>
              <a:t>One click </a:t>
            </a:r>
            <a:r>
              <a:rPr lang="en-US" dirty="0" smtClean="0">
                <a:solidFill>
                  <a:srgbClr val="1603A1"/>
                </a:solidFill>
              </a:rPr>
              <a:t>create in Agreements</a:t>
            </a:r>
            <a:endParaRPr lang="en-US" dirty="0" smtClean="0">
              <a:solidFill>
                <a:srgbClr val="1603A1"/>
              </a:solidFill>
            </a:endParaRPr>
          </a:p>
          <a:p>
            <a:endParaRPr lang="en-US" dirty="0">
              <a:solidFill>
                <a:srgbClr val="1603A1"/>
              </a:solidFill>
            </a:endParaRPr>
          </a:p>
        </p:txBody>
      </p:sp>
      <p:pic>
        <p:nvPicPr>
          <p:cNvPr id="11" name="Picture 10"/>
          <p:cNvPicPr>
            <a:picLocks noChangeAspect="1"/>
          </p:cNvPicPr>
          <p:nvPr/>
        </p:nvPicPr>
        <p:blipFill>
          <a:blip r:embed="rId4"/>
          <a:stretch>
            <a:fillRect/>
          </a:stretch>
        </p:blipFill>
        <p:spPr>
          <a:xfrm>
            <a:off x="3549884" y="4127368"/>
            <a:ext cx="6812210" cy="2014792"/>
          </a:xfrm>
          <a:prstGeom prst="rect">
            <a:avLst/>
          </a:prstGeom>
        </p:spPr>
      </p:pic>
    </p:spTree>
    <p:extLst>
      <p:ext uri="{BB962C8B-B14F-4D97-AF65-F5344CB8AC3E}">
        <p14:creationId xmlns:p14="http://schemas.microsoft.com/office/powerpoint/2010/main" val="119350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Common Errors/Reminders</a:t>
            </a:r>
            <a:endParaRPr lang="en-US" dirty="0"/>
          </a:p>
        </p:txBody>
      </p:sp>
      <p:sp>
        <p:nvSpPr>
          <p:cNvPr id="3" name="TextBox 2"/>
          <p:cNvSpPr txBox="1"/>
          <p:nvPr/>
        </p:nvSpPr>
        <p:spPr>
          <a:xfrm>
            <a:off x="707367" y="4120224"/>
            <a:ext cx="9790980" cy="369332"/>
          </a:xfrm>
          <a:prstGeom prst="rect">
            <a:avLst/>
          </a:prstGeom>
          <a:noFill/>
        </p:spPr>
        <p:txBody>
          <a:bodyPr wrap="square" rtlCol="0">
            <a:spAutoFit/>
          </a:bodyPr>
          <a:lstStyle/>
          <a:p>
            <a:r>
              <a:rPr lang="en-US" dirty="0" smtClean="0">
                <a:solidFill>
                  <a:srgbClr val="130BBB"/>
                </a:solidFill>
              </a:rPr>
              <a:t>Budget 100% of project costs, not just the sponsor costs  (test P002821)</a:t>
            </a:r>
            <a:endParaRPr lang="en-US" dirty="0">
              <a:solidFill>
                <a:srgbClr val="130BBB"/>
              </a:solidFill>
            </a:endParaRPr>
          </a:p>
        </p:txBody>
      </p:sp>
      <p:sp>
        <p:nvSpPr>
          <p:cNvPr id="10" name="TextBox 9"/>
          <p:cNvSpPr txBox="1"/>
          <p:nvPr/>
        </p:nvSpPr>
        <p:spPr>
          <a:xfrm>
            <a:off x="707367" y="1186818"/>
            <a:ext cx="2130724" cy="2031325"/>
          </a:xfrm>
          <a:prstGeom prst="rect">
            <a:avLst/>
          </a:prstGeom>
          <a:noFill/>
        </p:spPr>
        <p:txBody>
          <a:bodyPr wrap="square" rtlCol="0">
            <a:spAutoFit/>
          </a:bodyPr>
          <a:lstStyle/>
          <a:p>
            <a:r>
              <a:rPr lang="en-US" dirty="0" smtClean="0">
                <a:solidFill>
                  <a:srgbClr val="130BBB"/>
                </a:solidFill>
              </a:rPr>
              <a:t>If you mess up, just let Systems &amp; Reporting know.  We will fix or delete.  Agreements – single click to create is a little dangerous.</a:t>
            </a:r>
            <a:endParaRPr lang="en-US" dirty="0">
              <a:solidFill>
                <a:srgbClr val="130BBB"/>
              </a:solidFill>
            </a:endParaRPr>
          </a:p>
        </p:txBody>
      </p:sp>
      <p:pic>
        <p:nvPicPr>
          <p:cNvPr id="11" name="Picture 10"/>
          <p:cNvPicPr>
            <a:picLocks noChangeAspect="1"/>
          </p:cNvPicPr>
          <p:nvPr/>
        </p:nvPicPr>
        <p:blipFill>
          <a:blip r:embed="rId2"/>
          <a:stretch>
            <a:fillRect/>
          </a:stretch>
        </p:blipFill>
        <p:spPr>
          <a:xfrm>
            <a:off x="3549884" y="1297718"/>
            <a:ext cx="8110175" cy="1809524"/>
          </a:xfrm>
          <a:prstGeom prst="rect">
            <a:avLst/>
          </a:prstGeom>
        </p:spPr>
      </p:pic>
      <p:sp>
        <p:nvSpPr>
          <p:cNvPr id="12" name="TextBox 11"/>
          <p:cNvSpPr txBox="1"/>
          <p:nvPr/>
        </p:nvSpPr>
        <p:spPr>
          <a:xfrm>
            <a:off x="1164566" y="3431748"/>
            <a:ext cx="10180608" cy="369332"/>
          </a:xfrm>
          <a:prstGeom prst="rect">
            <a:avLst/>
          </a:prstGeom>
          <a:noFill/>
        </p:spPr>
        <p:txBody>
          <a:bodyPr wrap="square" rtlCol="0">
            <a:spAutoFit/>
          </a:bodyPr>
          <a:lstStyle/>
          <a:p>
            <a:r>
              <a:rPr lang="en-US" dirty="0" smtClean="0">
                <a:solidFill>
                  <a:srgbClr val="FF0000"/>
                </a:solidFill>
              </a:rPr>
              <a:t>Abandoned proposals and agreements will be deleted after 2 months  (under development and no activity)</a:t>
            </a:r>
            <a:endParaRPr lang="en-US" dirty="0">
              <a:solidFill>
                <a:srgbClr val="FF0000"/>
              </a:solidFill>
            </a:endParaRPr>
          </a:p>
        </p:txBody>
      </p:sp>
      <p:pic>
        <p:nvPicPr>
          <p:cNvPr id="5" name="Picture 4"/>
          <p:cNvPicPr>
            <a:picLocks noChangeAspect="1"/>
          </p:cNvPicPr>
          <p:nvPr/>
        </p:nvPicPr>
        <p:blipFill>
          <a:blip r:embed="rId3"/>
          <a:stretch>
            <a:fillRect/>
          </a:stretch>
        </p:blipFill>
        <p:spPr>
          <a:xfrm>
            <a:off x="707367" y="4703161"/>
            <a:ext cx="11086402" cy="1033405"/>
          </a:xfrm>
          <a:prstGeom prst="rect">
            <a:avLst/>
          </a:prstGeom>
        </p:spPr>
      </p:pic>
    </p:spTree>
    <p:extLst>
      <p:ext uri="{BB962C8B-B14F-4D97-AF65-F5344CB8AC3E}">
        <p14:creationId xmlns:p14="http://schemas.microsoft.com/office/powerpoint/2010/main" val="40025260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Common Errors/Reminders</a:t>
            </a:r>
            <a:endParaRPr lang="en-US" dirty="0"/>
          </a:p>
        </p:txBody>
      </p:sp>
      <p:sp>
        <p:nvSpPr>
          <p:cNvPr id="3" name="TextBox 2"/>
          <p:cNvSpPr txBox="1"/>
          <p:nvPr/>
        </p:nvSpPr>
        <p:spPr>
          <a:xfrm>
            <a:off x="317183" y="853691"/>
            <a:ext cx="5600538" cy="1015663"/>
          </a:xfrm>
          <a:prstGeom prst="rect">
            <a:avLst/>
          </a:prstGeom>
          <a:noFill/>
        </p:spPr>
        <p:txBody>
          <a:bodyPr wrap="square" rtlCol="0">
            <a:spAutoFit/>
          </a:bodyPr>
          <a:lstStyle/>
          <a:p>
            <a:r>
              <a:rPr lang="en-US" sz="2000" dirty="0" smtClean="0">
                <a:solidFill>
                  <a:srgbClr val="1603A1"/>
                </a:solidFill>
              </a:rPr>
              <a:t>Sub-In Proposals</a:t>
            </a:r>
          </a:p>
          <a:p>
            <a:r>
              <a:rPr lang="en-US" sz="2000" dirty="0" smtClean="0">
                <a:solidFill>
                  <a:srgbClr val="1603A1"/>
                </a:solidFill>
              </a:rPr>
              <a:t> -  ALWAYS manual proposal</a:t>
            </a:r>
          </a:p>
          <a:p>
            <a:r>
              <a:rPr lang="en-US" sz="2000" dirty="0" smtClean="0">
                <a:solidFill>
                  <a:srgbClr val="1603A1"/>
                </a:solidFill>
              </a:rPr>
              <a:t> -  Sponsor is ALWAYS the prime institution</a:t>
            </a:r>
            <a:endParaRPr lang="en-US" sz="2000" dirty="0">
              <a:solidFill>
                <a:srgbClr val="1603A1"/>
              </a:solidFill>
            </a:endParaRPr>
          </a:p>
        </p:txBody>
      </p:sp>
      <p:pic>
        <p:nvPicPr>
          <p:cNvPr id="11" name="Picture 10"/>
          <p:cNvPicPr>
            <a:picLocks noChangeAspect="1"/>
          </p:cNvPicPr>
          <p:nvPr/>
        </p:nvPicPr>
        <p:blipFill>
          <a:blip r:embed="rId2"/>
          <a:stretch>
            <a:fillRect/>
          </a:stretch>
        </p:blipFill>
        <p:spPr>
          <a:xfrm>
            <a:off x="562091" y="2016163"/>
            <a:ext cx="4669358" cy="1135157"/>
          </a:xfrm>
          <a:prstGeom prst="rect">
            <a:avLst/>
          </a:prstGeom>
        </p:spPr>
      </p:pic>
      <p:pic>
        <p:nvPicPr>
          <p:cNvPr id="12" name="Picture 11"/>
          <p:cNvPicPr>
            <a:picLocks noChangeAspect="1"/>
          </p:cNvPicPr>
          <p:nvPr/>
        </p:nvPicPr>
        <p:blipFill>
          <a:blip r:embed="rId3"/>
          <a:stretch>
            <a:fillRect/>
          </a:stretch>
        </p:blipFill>
        <p:spPr>
          <a:xfrm>
            <a:off x="5413523" y="2012524"/>
            <a:ext cx="6111367" cy="1137754"/>
          </a:xfrm>
          <a:prstGeom prst="rect">
            <a:avLst/>
          </a:prstGeom>
        </p:spPr>
      </p:pic>
      <p:sp>
        <p:nvSpPr>
          <p:cNvPr id="13" name="TextBox 12"/>
          <p:cNvSpPr txBox="1"/>
          <p:nvPr/>
        </p:nvSpPr>
        <p:spPr>
          <a:xfrm>
            <a:off x="317183" y="3244631"/>
            <a:ext cx="6400800" cy="369332"/>
          </a:xfrm>
          <a:prstGeom prst="rect">
            <a:avLst/>
          </a:prstGeom>
          <a:noFill/>
        </p:spPr>
        <p:txBody>
          <a:bodyPr wrap="square" rtlCol="0">
            <a:spAutoFit/>
          </a:bodyPr>
          <a:lstStyle/>
          <a:p>
            <a:r>
              <a:rPr lang="en-US" dirty="0" smtClean="0">
                <a:solidFill>
                  <a:srgbClr val="130BBB"/>
                </a:solidFill>
              </a:rPr>
              <a:t>-  Set up Questions – Flow through project?  ALWAYS answer YES</a:t>
            </a:r>
          </a:p>
        </p:txBody>
      </p:sp>
      <p:pic>
        <p:nvPicPr>
          <p:cNvPr id="14" name="Picture 13"/>
          <p:cNvPicPr>
            <a:picLocks noChangeAspect="1"/>
          </p:cNvPicPr>
          <p:nvPr/>
        </p:nvPicPr>
        <p:blipFill>
          <a:blip r:embed="rId4"/>
          <a:stretch>
            <a:fillRect/>
          </a:stretch>
        </p:blipFill>
        <p:spPr>
          <a:xfrm>
            <a:off x="583417" y="3707274"/>
            <a:ext cx="9660211" cy="3033264"/>
          </a:xfrm>
          <a:prstGeom prst="rect">
            <a:avLst/>
          </a:prstGeom>
        </p:spPr>
      </p:pic>
      <p:sp>
        <p:nvSpPr>
          <p:cNvPr id="17" name="TextBox 16"/>
          <p:cNvSpPr txBox="1"/>
          <p:nvPr/>
        </p:nvSpPr>
        <p:spPr>
          <a:xfrm>
            <a:off x="10463842" y="4900740"/>
            <a:ext cx="881332" cy="646331"/>
          </a:xfrm>
          <a:prstGeom prst="rect">
            <a:avLst/>
          </a:prstGeom>
          <a:noFill/>
          <a:ln>
            <a:solidFill>
              <a:srgbClr val="130BBB"/>
            </a:solidFill>
          </a:ln>
        </p:spPr>
        <p:txBody>
          <a:bodyPr wrap="square" rtlCol="0">
            <a:spAutoFit/>
          </a:bodyPr>
          <a:lstStyle/>
          <a:p>
            <a:pPr algn="ctr"/>
            <a:r>
              <a:rPr lang="en-US" dirty="0" smtClean="0">
                <a:solidFill>
                  <a:srgbClr val="130BBB"/>
                </a:solidFill>
              </a:rPr>
              <a:t>Click Save</a:t>
            </a:r>
            <a:endParaRPr lang="en-US" dirty="0">
              <a:solidFill>
                <a:srgbClr val="130BBB"/>
              </a:solidFill>
            </a:endParaRPr>
          </a:p>
        </p:txBody>
      </p:sp>
      <p:cxnSp>
        <p:nvCxnSpPr>
          <p:cNvPr id="20" name="Straight Arrow Connector 19"/>
          <p:cNvCxnSpPr/>
          <p:nvPr/>
        </p:nvCxnSpPr>
        <p:spPr>
          <a:xfrm flipV="1">
            <a:off x="9696091" y="5547072"/>
            <a:ext cx="830173" cy="310264"/>
          </a:xfrm>
          <a:prstGeom prst="straightConnector1">
            <a:avLst/>
          </a:prstGeom>
          <a:ln w="666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0984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Common Errors/Reminders</a:t>
            </a:r>
            <a:endParaRPr lang="en-US" dirty="0"/>
          </a:p>
        </p:txBody>
      </p:sp>
      <p:sp>
        <p:nvSpPr>
          <p:cNvPr id="9" name="TextBox 8"/>
          <p:cNvSpPr txBox="1"/>
          <p:nvPr/>
        </p:nvSpPr>
        <p:spPr>
          <a:xfrm>
            <a:off x="499740" y="1355168"/>
            <a:ext cx="3141785" cy="646331"/>
          </a:xfrm>
          <a:prstGeom prst="rect">
            <a:avLst/>
          </a:prstGeom>
          <a:noFill/>
        </p:spPr>
        <p:txBody>
          <a:bodyPr wrap="square" rtlCol="0">
            <a:spAutoFit/>
          </a:bodyPr>
          <a:lstStyle/>
          <a:p>
            <a:r>
              <a:rPr lang="en-US" dirty="0" smtClean="0">
                <a:solidFill>
                  <a:srgbClr val="130BBB"/>
                </a:solidFill>
              </a:rPr>
              <a:t>Review route before clicking submit</a:t>
            </a:r>
            <a:endParaRPr lang="en-US" dirty="0">
              <a:solidFill>
                <a:srgbClr val="130BBB"/>
              </a:solidFill>
            </a:endParaRPr>
          </a:p>
        </p:txBody>
      </p:sp>
      <p:pic>
        <p:nvPicPr>
          <p:cNvPr id="4" name="Picture 3"/>
          <p:cNvPicPr>
            <a:picLocks noChangeAspect="1"/>
          </p:cNvPicPr>
          <p:nvPr/>
        </p:nvPicPr>
        <p:blipFill>
          <a:blip r:embed="rId2"/>
          <a:stretch>
            <a:fillRect/>
          </a:stretch>
        </p:blipFill>
        <p:spPr>
          <a:xfrm>
            <a:off x="3902574" y="914400"/>
            <a:ext cx="7442600" cy="5212096"/>
          </a:xfrm>
          <a:prstGeom prst="rect">
            <a:avLst/>
          </a:prstGeom>
        </p:spPr>
      </p:pic>
    </p:spTree>
    <p:extLst>
      <p:ext uri="{BB962C8B-B14F-4D97-AF65-F5344CB8AC3E}">
        <p14:creationId xmlns:p14="http://schemas.microsoft.com/office/powerpoint/2010/main" val="3706675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Common Errors/Reminders</a:t>
            </a:r>
            <a:endParaRPr lang="en-US" dirty="0"/>
          </a:p>
        </p:txBody>
      </p:sp>
      <p:sp>
        <p:nvSpPr>
          <p:cNvPr id="10" name="TextBox 9"/>
          <p:cNvSpPr txBox="1"/>
          <p:nvPr/>
        </p:nvSpPr>
        <p:spPr>
          <a:xfrm>
            <a:off x="324643" y="1191991"/>
            <a:ext cx="4431323" cy="369332"/>
          </a:xfrm>
          <a:prstGeom prst="rect">
            <a:avLst/>
          </a:prstGeom>
          <a:noFill/>
        </p:spPr>
        <p:txBody>
          <a:bodyPr wrap="square" rtlCol="0">
            <a:spAutoFit/>
          </a:bodyPr>
          <a:lstStyle/>
          <a:p>
            <a:r>
              <a:rPr lang="en-US" dirty="0" smtClean="0">
                <a:solidFill>
                  <a:srgbClr val="130BBB"/>
                </a:solidFill>
              </a:rPr>
              <a:t>Change from Budget Review to SPA Review</a:t>
            </a:r>
            <a:endParaRPr lang="en-US" dirty="0">
              <a:solidFill>
                <a:srgbClr val="130BBB"/>
              </a:solidFill>
            </a:endParaRPr>
          </a:p>
        </p:txBody>
      </p:sp>
      <p:pic>
        <p:nvPicPr>
          <p:cNvPr id="3" name="Picture 2"/>
          <p:cNvPicPr>
            <a:picLocks noChangeAspect="1"/>
          </p:cNvPicPr>
          <p:nvPr/>
        </p:nvPicPr>
        <p:blipFill>
          <a:blip r:embed="rId2"/>
          <a:stretch>
            <a:fillRect/>
          </a:stretch>
        </p:blipFill>
        <p:spPr>
          <a:xfrm>
            <a:off x="155251" y="1765917"/>
            <a:ext cx="11890211" cy="2003826"/>
          </a:xfrm>
          <a:prstGeom prst="rect">
            <a:avLst/>
          </a:prstGeom>
        </p:spPr>
      </p:pic>
      <p:sp>
        <p:nvSpPr>
          <p:cNvPr id="6" name="TextBox 5"/>
          <p:cNvSpPr txBox="1"/>
          <p:nvPr/>
        </p:nvSpPr>
        <p:spPr>
          <a:xfrm>
            <a:off x="603848" y="4149306"/>
            <a:ext cx="10741325" cy="923330"/>
          </a:xfrm>
          <a:prstGeom prst="rect">
            <a:avLst/>
          </a:prstGeom>
          <a:noFill/>
        </p:spPr>
        <p:txBody>
          <a:bodyPr wrap="square" rtlCol="0">
            <a:spAutoFit/>
          </a:bodyPr>
          <a:lstStyle/>
          <a:p>
            <a:r>
              <a:rPr lang="en-US" dirty="0" smtClean="0">
                <a:solidFill>
                  <a:srgbClr val="130BBB"/>
                </a:solidFill>
              </a:rPr>
              <a:t>After receiving budget approval,  complete the proposal except for final science, and submit to SPA review.   If you don’t change it to SPA review, it will go back into budget review.   Check the route to make sure it is going to a SPA specialist before you hit the submit button on the next window. </a:t>
            </a:r>
            <a:endParaRPr lang="en-US" dirty="0">
              <a:solidFill>
                <a:srgbClr val="130BBB"/>
              </a:solidFill>
            </a:endParaRPr>
          </a:p>
        </p:txBody>
      </p:sp>
    </p:spTree>
    <p:extLst>
      <p:ext uri="{BB962C8B-B14F-4D97-AF65-F5344CB8AC3E}">
        <p14:creationId xmlns:p14="http://schemas.microsoft.com/office/powerpoint/2010/main" val="3220534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normAutofit/>
          </a:bodyPr>
          <a:lstStyle/>
          <a:p>
            <a:pPr marL="571500" indent="-571500">
              <a:buFont typeface="Arial" panose="020B0604020202020204" pitchFamily="34" charset="0"/>
              <a:buChar char="•"/>
            </a:pPr>
            <a:r>
              <a:rPr lang="en-US" dirty="0" err="1" smtClean="0"/>
              <a:t>UTHealthStart</a:t>
            </a:r>
            <a:r>
              <a:rPr lang="en-US" dirty="0" smtClean="0"/>
              <a:t> – </a:t>
            </a:r>
            <a:r>
              <a:rPr lang="en-US" dirty="0" smtClean="0"/>
              <a:t>PI Separation</a:t>
            </a:r>
            <a:endParaRPr lang="en-US" dirty="0"/>
          </a:p>
        </p:txBody>
      </p:sp>
      <p:sp>
        <p:nvSpPr>
          <p:cNvPr id="13" name="TextBox 12"/>
          <p:cNvSpPr txBox="1"/>
          <p:nvPr/>
        </p:nvSpPr>
        <p:spPr>
          <a:xfrm>
            <a:off x="1157820" y="1084113"/>
            <a:ext cx="9859108" cy="6224781"/>
          </a:xfrm>
          <a:prstGeom prst="rect">
            <a:avLst/>
          </a:prstGeom>
          <a:noFill/>
        </p:spPr>
        <p:txBody>
          <a:bodyPr wrap="square" rtlCol="0">
            <a:spAutoFit/>
          </a:bodyPr>
          <a:lstStyle/>
          <a:p>
            <a:r>
              <a:rPr lang="en-US" sz="2800" dirty="0" smtClean="0">
                <a:solidFill>
                  <a:srgbClr val="130BBB"/>
                </a:solidFill>
              </a:rPr>
              <a:t>When a PI is leaving UTHealth:</a:t>
            </a:r>
          </a:p>
          <a:p>
            <a:endParaRPr lang="en-US" sz="1050" dirty="0">
              <a:solidFill>
                <a:srgbClr val="130BBB"/>
              </a:solidFill>
            </a:endParaRPr>
          </a:p>
          <a:p>
            <a:pPr marL="342900" indent="-342900">
              <a:buFontTx/>
              <a:buAutoNum type="arabicPeriod"/>
            </a:pPr>
            <a:r>
              <a:rPr lang="en-US" sz="2000" dirty="0" smtClean="0">
                <a:solidFill>
                  <a:srgbClr val="130BBB"/>
                </a:solidFill>
              </a:rPr>
              <a:t>Complete </a:t>
            </a:r>
            <a:r>
              <a:rPr lang="en-US" sz="2000" i="1" dirty="0" smtClean="0">
                <a:solidFill>
                  <a:srgbClr val="130BBB"/>
                </a:solidFill>
              </a:rPr>
              <a:t>PI Separation Checklist </a:t>
            </a:r>
            <a:r>
              <a:rPr lang="en-US" sz="2000" dirty="0" smtClean="0">
                <a:solidFill>
                  <a:srgbClr val="130BBB"/>
                </a:solidFill>
              </a:rPr>
              <a:t>and submit </a:t>
            </a:r>
            <a:r>
              <a:rPr lang="en-US" sz="2000" dirty="0">
                <a:solidFill>
                  <a:srgbClr val="130BBB"/>
                </a:solidFill>
              </a:rPr>
              <a:t>to Carmen Martinez and Sujatha Sridhar  </a:t>
            </a:r>
          </a:p>
          <a:p>
            <a:endParaRPr lang="en-US" sz="1100" dirty="0" smtClean="0">
              <a:solidFill>
                <a:srgbClr val="130BBB"/>
              </a:solidFill>
            </a:endParaRPr>
          </a:p>
          <a:p>
            <a:pPr lvl="2"/>
            <a:r>
              <a:rPr lang="en-US" sz="2000" u="sng" dirty="0" smtClean="0">
                <a:hlinkClick r:id="rId2"/>
              </a:rPr>
              <a:t>https</a:t>
            </a:r>
            <a:r>
              <a:rPr lang="en-US" sz="2000" u="sng" dirty="0">
                <a:hlinkClick r:id="rId2"/>
              </a:rPr>
              <a:t>://www.uth.edu/research/docs/pi-separation-checklist.docx </a:t>
            </a:r>
            <a:endParaRPr lang="en-US" sz="2000" u="sng" dirty="0" smtClean="0"/>
          </a:p>
          <a:p>
            <a:pPr lvl="2"/>
            <a:endParaRPr lang="en-US" sz="1100" u="sng" dirty="0"/>
          </a:p>
          <a:p>
            <a:pPr marL="1200150" lvl="2" indent="-285750">
              <a:buFont typeface="Arial" panose="020B0604020202020204" pitchFamily="34" charset="0"/>
              <a:buChar char="•"/>
            </a:pPr>
            <a:r>
              <a:rPr lang="en-US" sz="2000" dirty="0" smtClean="0">
                <a:solidFill>
                  <a:srgbClr val="130BBB"/>
                </a:solidFill>
              </a:rPr>
              <a:t>Carmen and Sujatha discuss with EVP, Chief Academic </a:t>
            </a:r>
            <a:r>
              <a:rPr lang="en-US" sz="2000" dirty="0" smtClean="0">
                <a:solidFill>
                  <a:srgbClr val="130BBB"/>
                </a:solidFill>
              </a:rPr>
              <a:t>Officer</a:t>
            </a:r>
          </a:p>
          <a:p>
            <a:pPr marL="1657350" lvl="3" indent="-285750">
              <a:buFont typeface="Arial" panose="020B0604020202020204" pitchFamily="34" charset="0"/>
              <a:buChar char="•"/>
            </a:pPr>
            <a:r>
              <a:rPr lang="en-US" sz="2000" dirty="0" smtClean="0">
                <a:solidFill>
                  <a:srgbClr val="130BBB"/>
                </a:solidFill>
              </a:rPr>
              <a:t>What does the PI want to take?</a:t>
            </a:r>
          </a:p>
          <a:p>
            <a:pPr marL="1657350" lvl="3" indent="-285750">
              <a:buFont typeface="Arial" panose="020B0604020202020204" pitchFamily="34" charset="0"/>
              <a:buChar char="•"/>
            </a:pPr>
            <a:r>
              <a:rPr lang="en-US" sz="2000" dirty="0" smtClean="0">
                <a:solidFill>
                  <a:srgbClr val="130BBB"/>
                </a:solidFill>
              </a:rPr>
              <a:t>What is happening with the grants?</a:t>
            </a:r>
          </a:p>
          <a:p>
            <a:pPr lvl="3"/>
            <a:endParaRPr lang="en-US" sz="2000" dirty="0" smtClean="0">
              <a:solidFill>
                <a:srgbClr val="130BBB"/>
              </a:solidFill>
            </a:endParaRPr>
          </a:p>
          <a:p>
            <a:pPr marL="1200150" lvl="2" indent="-285750">
              <a:buFont typeface="Arial" panose="020B0604020202020204" pitchFamily="34" charset="0"/>
              <a:buChar char="•"/>
            </a:pPr>
            <a:r>
              <a:rPr lang="en-US" sz="2000" dirty="0" smtClean="0">
                <a:solidFill>
                  <a:srgbClr val="130BBB"/>
                </a:solidFill>
              </a:rPr>
              <a:t>EVP, CAO will discuss </a:t>
            </a:r>
            <a:r>
              <a:rPr lang="en-US" sz="2000" dirty="0" smtClean="0">
                <a:solidFill>
                  <a:srgbClr val="130BBB"/>
                </a:solidFill>
              </a:rPr>
              <a:t>PI separation with </a:t>
            </a:r>
            <a:r>
              <a:rPr lang="en-US" sz="2000" dirty="0" smtClean="0">
                <a:solidFill>
                  <a:srgbClr val="130BBB"/>
                </a:solidFill>
              </a:rPr>
              <a:t>department </a:t>
            </a:r>
            <a:r>
              <a:rPr lang="en-US" sz="2000" dirty="0" smtClean="0">
                <a:solidFill>
                  <a:srgbClr val="130BBB"/>
                </a:solidFill>
              </a:rPr>
              <a:t>chair</a:t>
            </a:r>
          </a:p>
          <a:p>
            <a:pPr lvl="2"/>
            <a:endParaRPr lang="en-US" sz="2000" dirty="0" smtClean="0">
              <a:solidFill>
                <a:srgbClr val="130BBB"/>
              </a:solidFill>
            </a:endParaRPr>
          </a:p>
          <a:p>
            <a:pPr marL="1200150" lvl="2" indent="-285750">
              <a:buFont typeface="Arial" panose="020B0604020202020204" pitchFamily="34" charset="0"/>
              <a:buChar char="•"/>
            </a:pPr>
            <a:r>
              <a:rPr lang="en-US" sz="2000" b="1" dirty="0" smtClean="0">
                <a:solidFill>
                  <a:srgbClr val="130BBB"/>
                </a:solidFill>
              </a:rPr>
              <a:t>EVP, CAO is the only person who can approve </a:t>
            </a:r>
            <a:r>
              <a:rPr lang="en-US" sz="2000" b="1" dirty="0" smtClean="0">
                <a:solidFill>
                  <a:srgbClr val="130BBB"/>
                </a:solidFill>
              </a:rPr>
              <a:t>data/materials leaving UTHealth and the only person who can approve grant transfers</a:t>
            </a:r>
          </a:p>
          <a:p>
            <a:pPr lvl="2"/>
            <a:endParaRPr lang="en-US" sz="2000" b="1" dirty="0" smtClean="0">
              <a:solidFill>
                <a:srgbClr val="130BBB"/>
              </a:solidFill>
            </a:endParaRPr>
          </a:p>
          <a:p>
            <a:pPr marL="1200150" lvl="2" indent="-285750">
              <a:buFont typeface="Arial" panose="020B0604020202020204" pitchFamily="34" charset="0"/>
              <a:buChar char="•"/>
            </a:pPr>
            <a:r>
              <a:rPr lang="en-US" sz="2000" dirty="0" smtClean="0">
                <a:solidFill>
                  <a:srgbClr val="130BBB"/>
                </a:solidFill>
              </a:rPr>
              <a:t>Departing PI should not contact grant sponsors until EVP, CAO has provided approval.  But, this will be done by Director, Grants &amp; Contracts upon approval.</a:t>
            </a:r>
          </a:p>
          <a:p>
            <a:pPr lvl="2"/>
            <a:endParaRPr lang="en-US" sz="2000" b="1" dirty="0">
              <a:solidFill>
                <a:srgbClr val="130BBB"/>
              </a:solidFill>
            </a:endParaRPr>
          </a:p>
          <a:p>
            <a:pPr lvl="2"/>
            <a:endParaRPr lang="en-US" sz="2000" b="1" dirty="0" smtClean="0">
              <a:solidFill>
                <a:srgbClr val="130BBB"/>
              </a:solidFill>
            </a:endParaRPr>
          </a:p>
          <a:p>
            <a:pPr lvl="2"/>
            <a:endParaRPr lang="en-US" sz="2000" b="1" dirty="0" smtClean="0">
              <a:solidFill>
                <a:srgbClr val="130BBB"/>
              </a:solidFill>
            </a:endParaRPr>
          </a:p>
          <a:p>
            <a:endParaRPr lang="en-US" dirty="0" smtClean="0">
              <a:solidFill>
                <a:srgbClr val="130BBB"/>
              </a:solidFill>
            </a:endParaRPr>
          </a:p>
        </p:txBody>
      </p:sp>
    </p:spTree>
    <p:extLst>
      <p:ext uri="{BB962C8B-B14F-4D97-AF65-F5344CB8AC3E}">
        <p14:creationId xmlns:p14="http://schemas.microsoft.com/office/powerpoint/2010/main" val="2587436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normAutofit/>
          </a:bodyPr>
          <a:lstStyle/>
          <a:p>
            <a:pPr marL="571500" indent="-571500">
              <a:buFont typeface="Arial" panose="020B0604020202020204" pitchFamily="34" charset="0"/>
              <a:buChar char="•"/>
            </a:pPr>
            <a:r>
              <a:rPr lang="en-US" dirty="0" err="1" smtClean="0"/>
              <a:t>UTHealthStart</a:t>
            </a:r>
            <a:r>
              <a:rPr lang="en-US" dirty="0" smtClean="0"/>
              <a:t> – </a:t>
            </a:r>
            <a:r>
              <a:rPr lang="en-US" dirty="0" smtClean="0"/>
              <a:t>PI Separation</a:t>
            </a:r>
            <a:endParaRPr lang="en-US" dirty="0"/>
          </a:p>
        </p:txBody>
      </p:sp>
      <p:sp>
        <p:nvSpPr>
          <p:cNvPr id="13" name="TextBox 12"/>
          <p:cNvSpPr txBox="1"/>
          <p:nvPr/>
        </p:nvSpPr>
        <p:spPr>
          <a:xfrm>
            <a:off x="1157820" y="1084113"/>
            <a:ext cx="9859108" cy="3600986"/>
          </a:xfrm>
          <a:prstGeom prst="rect">
            <a:avLst/>
          </a:prstGeom>
          <a:noFill/>
        </p:spPr>
        <p:txBody>
          <a:bodyPr wrap="square" rtlCol="0">
            <a:spAutoFit/>
          </a:bodyPr>
          <a:lstStyle/>
          <a:p>
            <a:r>
              <a:rPr lang="en-US" sz="2800" dirty="0" smtClean="0">
                <a:solidFill>
                  <a:srgbClr val="130BBB"/>
                </a:solidFill>
              </a:rPr>
              <a:t>When a PI is leaving UTHealth:</a:t>
            </a:r>
          </a:p>
          <a:p>
            <a:pPr lvl="2"/>
            <a:endParaRPr lang="en-US" sz="2000" b="1" dirty="0" smtClean="0">
              <a:solidFill>
                <a:srgbClr val="130BBB"/>
              </a:solidFill>
            </a:endParaRPr>
          </a:p>
          <a:p>
            <a:pPr marL="342900" indent="-342900">
              <a:buAutoNum type="arabicPeriod" startAt="2"/>
            </a:pPr>
            <a:r>
              <a:rPr lang="en-US" dirty="0" smtClean="0">
                <a:solidFill>
                  <a:srgbClr val="130BBB"/>
                </a:solidFill>
              </a:rPr>
              <a:t>Once </a:t>
            </a:r>
            <a:r>
              <a:rPr lang="en-US" dirty="0" smtClean="0">
                <a:solidFill>
                  <a:srgbClr val="130BBB"/>
                </a:solidFill>
              </a:rPr>
              <a:t>approval is </a:t>
            </a:r>
            <a:r>
              <a:rPr lang="en-US" dirty="0" smtClean="0">
                <a:solidFill>
                  <a:srgbClr val="130BBB"/>
                </a:solidFill>
              </a:rPr>
              <a:t>received:</a:t>
            </a:r>
          </a:p>
          <a:p>
            <a:pPr marL="742950" lvl="1" indent="-285750">
              <a:buFont typeface="Arial" panose="020B0604020202020204" pitchFamily="34" charset="0"/>
              <a:buChar char="•"/>
            </a:pPr>
            <a:r>
              <a:rPr lang="en-US" dirty="0" smtClean="0">
                <a:solidFill>
                  <a:srgbClr val="130BBB"/>
                </a:solidFill>
              </a:rPr>
              <a:t>work </a:t>
            </a:r>
            <a:r>
              <a:rPr lang="en-US" dirty="0" smtClean="0">
                <a:solidFill>
                  <a:srgbClr val="130BBB"/>
                </a:solidFill>
              </a:rPr>
              <a:t>with PAF to finalize estimated balances to </a:t>
            </a:r>
            <a:r>
              <a:rPr lang="en-US" dirty="0" smtClean="0">
                <a:solidFill>
                  <a:srgbClr val="130BBB"/>
                </a:solidFill>
              </a:rPr>
              <a:t>transfer</a:t>
            </a:r>
          </a:p>
          <a:p>
            <a:pPr marL="1200150" lvl="2" indent="-285750">
              <a:buFont typeface="Arial" panose="020B0604020202020204" pitchFamily="34" charset="0"/>
              <a:buChar char="•"/>
            </a:pPr>
            <a:r>
              <a:rPr lang="en-US" dirty="0" smtClean="0">
                <a:solidFill>
                  <a:srgbClr val="130BBB"/>
                </a:solidFill>
              </a:rPr>
              <a:t>Only </a:t>
            </a:r>
            <a:r>
              <a:rPr lang="en-US" dirty="0" smtClean="0">
                <a:solidFill>
                  <a:srgbClr val="130BBB"/>
                </a:solidFill>
              </a:rPr>
              <a:t>current year award dollars can be included on relinquishing statement (without prior year balances.)	</a:t>
            </a:r>
            <a:endParaRPr lang="en-US" dirty="0">
              <a:solidFill>
                <a:srgbClr val="130BBB"/>
              </a:solidFill>
            </a:endParaRPr>
          </a:p>
          <a:p>
            <a:pPr marL="741363" lvl="2" indent="-285750">
              <a:buFont typeface="Arial" panose="020B0604020202020204" pitchFamily="34" charset="0"/>
              <a:buChar char="•"/>
            </a:pPr>
            <a:r>
              <a:rPr lang="en-US" dirty="0" smtClean="0">
                <a:solidFill>
                  <a:srgbClr val="130BBB"/>
                </a:solidFill>
              </a:rPr>
              <a:t>Contact Valerie Bomben for any data/material transfer agreements to the new institution</a:t>
            </a:r>
          </a:p>
          <a:p>
            <a:pPr marL="741363" lvl="2" indent="-285750">
              <a:buFont typeface="Arial" panose="020B0604020202020204" pitchFamily="34" charset="0"/>
              <a:buChar char="•"/>
            </a:pPr>
            <a:r>
              <a:rPr lang="en-US" dirty="0" smtClean="0">
                <a:solidFill>
                  <a:srgbClr val="130BBB"/>
                </a:solidFill>
              </a:rPr>
              <a:t>Follow UTH Policies and procedures (e.g. transferring a capital asset)</a:t>
            </a:r>
          </a:p>
          <a:p>
            <a:pPr marL="455613" lvl="2"/>
            <a:r>
              <a:rPr lang="en-US" dirty="0" smtClean="0">
                <a:solidFill>
                  <a:srgbClr val="130BBB"/>
                </a:solidFill>
              </a:rPr>
              <a:t>					</a:t>
            </a:r>
          </a:p>
          <a:p>
            <a:endParaRPr lang="en-US" dirty="0" smtClean="0">
              <a:solidFill>
                <a:srgbClr val="130BBB"/>
              </a:solidFill>
            </a:endParaRPr>
          </a:p>
          <a:p>
            <a:r>
              <a:rPr lang="en-US" dirty="0" smtClean="0">
                <a:solidFill>
                  <a:srgbClr val="130BBB"/>
                </a:solidFill>
              </a:rPr>
              <a:t>3.  Monitor PI spending.  Do not decrease grant spending to increase internal funds spending.</a:t>
            </a:r>
            <a:endParaRPr lang="en-US" dirty="0">
              <a:solidFill>
                <a:srgbClr val="130BBB"/>
              </a:solidFill>
            </a:endParaRPr>
          </a:p>
          <a:p>
            <a:endParaRPr lang="en-US" dirty="0">
              <a:solidFill>
                <a:srgbClr val="130BBB"/>
              </a:solidFill>
            </a:endParaRPr>
          </a:p>
        </p:txBody>
      </p:sp>
    </p:spTree>
    <p:extLst>
      <p:ext uri="{BB962C8B-B14F-4D97-AF65-F5344CB8AC3E}">
        <p14:creationId xmlns:p14="http://schemas.microsoft.com/office/powerpoint/2010/main" val="3482536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TextBox 2"/>
          <p:cNvSpPr txBox="1"/>
          <p:nvPr/>
        </p:nvSpPr>
        <p:spPr>
          <a:xfrm>
            <a:off x="1656272" y="1897811"/>
            <a:ext cx="8652294" cy="2554545"/>
          </a:xfrm>
          <a:prstGeom prst="rect">
            <a:avLst/>
          </a:prstGeom>
          <a:noFill/>
        </p:spPr>
        <p:txBody>
          <a:bodyPr wrap="square" rtlCol="0">
            <a:spAutoFit/>
          </a:bodyPr>
          <a:lstStyle/>
          <a:p>
            <a:pPr marL="742950" indent="-742950">
              <a:buAutoNum type="arabicPeriod"/>
            </a:pPr>
            <a:r>
              <a:rPr lang="en-US" sz="4000" dirty="0" smtClean="0">
                <a:solidFill>
                  <a:srgbClr val="1603A1"/>
                </a:solidFill>
              </a:rPr>
              <a:t>Introductions</a:t>
            </a:r>
          </a:p>
          <a:p>
            <a:pPr marL="742950" indent="-742950">
              <a:buAutoNum type="arabicPeriod"/>
            </a:pPr>
            <a:r>
              <a:rPr lang="en-US" sz="4000" dirty="0" err="1" smtClean="0">
                <a:solidFill>
                  <a:srgbClr val="1603A1"/>
                </a:solidFill>
              </a:rPr>
              <a:t>UTHealthSTART</a:t>
            </a:r>
            <a:r>
              <a:rPr lang="en-US" sz="4000" dirty="0" smtClean="0">
                <a:solidFill>
                  <a:srgbClr val="1603A1"/>
                </a:solidFill>
              </a:rPr>
              <a:t>:  System Updates</a:t>
            </a:r>
          </a:p>
          <a:p>
            <a:pPr marL="742950" indent="-742950">
              <a:buAutoNum type="arabicPeriod"/>
            </a:pPr>
            <a:r>
              <a:rPr lang="en-US" sz="4000" dirty="0" smtClean="0">
                <a:solidFill>
                  <a:srgbClr val="1603A1"/>
                </a:solidFill>
              </a:rPr>
              <a:t>PI Separation Process</a:t>
            </a:r>
            <a:endParaRPr lang="en-US" sz="4000" dirty="0" smtClean="0">
              <a:solidFill>
                <a:srgbClr val="1603A1"/>
              </a:solidFill>
            </a:endParaRPr>
          </a:p>
          <a:p>
            <a:pPr marL="742950" indent="-742950">
              <a:buAutoNum type="arabicPeriod"/>
            </a:pPr>
            <a:r>
              <a:rPr lang="en-US" sz="4000" dirty="0" smtClean="0">
                <a:solidFill>
                  <a:srgbClr val="1603A1"/>
                </a:solidFill>
              </a:rPr>
              <a:t>Q &amp; A</a:t>
            </a:r>
            <a:endParaRPr lang="en-US" sz="4000" dirty="0">
              <a:solidFill>
                <a:srgbClr val="1603A1"/>
              </a:solidFill>
            </a:endParaRPr>
          </a:p>
        </p:txBody>
      </p:sp>
    </p:spTree>
    <p:extLst>
      <p:ext uri="{BB962C8B-B14F-4D97-AF65-F5344CB8AC3E}">
        <p14:creationId xmlns:p14="http://schemas.microsoft.com/office/powerpoint/2010/main" val="5149704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83367" y="851200"/>
            <a:ext cx="9859108" cy="923330"/>
          </a:xfrm>
          <a:prstGeom prst="rect">
            <a:avLst/>
          </a:prstGeom>
          <a:noFill/>
        </p:spPr>
        <p:txBody>
          <a:bodyPr wrap="square" rtlCol="0">
            <a:spAutoFit/>
          </a:bodyPr>
          <a:lstStyle/>
          <a:p>
            <a:pPr algn="ctr"/>
            <a:r>
              <a:rPr lang="en-US" sz="5400" dirty="0" smtClean="0">
                <a:solidFill>
                  <a:srgbClr val="130BBB"/>
                </a:solidFill>
              </a:rPr>
              <a:t> Q &amp; A</a:t>
            </a:r>
            <a:endParaRPr lang="en-US" sz="4000" dirty="0">
              <a:solidFill>
                <a:srgbClr val="130BBB"/>
              </a:solidFill>
            </a:endParaRPr>
          </a:p>
        </p:txBody>
      </p:sp>
      <p:sp>
        <p:nvSpPr>
          <p:cNvPr id="4" name="TextBox 3"/>
          <p:cNvSpPr txBox="1"/>
          <p:nvPr/>
        </p:nvSpPr>
        <p:spPr>
          <a:xfrm>
            <a:off x="1388853" y="2743200"/>
            <a:ext cx="8773064" cy="1200329"/>
          </a:xfrm>
          <a:prstGeom prst="rect">
            <a:avLst/>
          </a:prstGeom>
          <a:noFill/>
        </p:spPr>
        <p:txBody>
          <a:bodyPr wrap="square" rtlCol="0">
            <a:spAutoFit/>
          </a:bodyPr>
          <a:lstStyle/>
          <a:p>
            <a:r>
              <a:rPr lang="en-US" sz="3600" b="1" dirty="0" smtClean="0">
                <a:solidFill>
                  <a:srgbClr val="130BBB"/>
                </a:solidFill>
              </a:rPr>
              <a:t>	             Next AURA Meeting:</a:t>
            </a:r>
          </a:p>
          <a:p>
            <a:pPr algn="ctr"/>
            <a:r>
              <a:rPr lang="en-US" sz="3600" b="1" dirty="0" smtClean="0">
                <a:solidFill>
                  <a:srgbClr val="130BBB"/>
                </a:solidFill>
              </a:rPr>
              <a:t>February 5, 2020   9:00am – 10:30am</a:t>
            </a:r>
            <a:endParaRPr lang="en-US" sz="3600" b="1" dirty="0">
              <a:solidFill>
                <a:srgbClr val="130BBB"/>
              </a:solidFill>
            </a:endParaRPr>
          </a:p>
        </p:txBody>
      </p:sp>
    </p:spTree>
    <p:extLst>
      <p:ext uri="{BB962C8B-B14F-4D97-AF65-F5344CB8AC3E}">
        <p14:creationId xmlns:p14="http://schemas.microsoft.com/office/powerpoint/2010/main" val="3714532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597"/>
            <a:ext cx="10515600" cy="1325563"/>
          </a:xfrm>
        </p:spPr>
        <p:txBody>
          <a:bodyPr/>
          <a:lstStyle/>
          <a:p>
            <a:r>
              <a:rPr lang="en-US" dirty="0" err="1" smtClean="0"/>
              <a:t>UTHealthStart</a:t>
            </a:r>
            <a:r>
              <a:rPr lang="en-US" dirty="0" smtClean="0"/>
              <a:t> – Interfaces</a:t>
            </a:r>
            <a:endParaRPr lang="en-US" dirty="0"/>
          </a:p>
        </p:txBody>
      </p:sp>
      <p:sp>
        <p:nvSpPr>
          <p:cNvPr id="4" name="TextBox 3"/>
          <p:cNvSpPr txBox="1"/>
          <p:nvPr/>
        </p:nvSpPr>
        <p:spPr>
          <a:xfrm>
            <a:off x="759124" y="1414732"/>
            <a:ext cx="8488392" cy="4524315"/>
          </a:xfrm>
          <a:prstGeom prst="rect">
            <a:avLst/>
          </a:prstGeom>
          <a:noFill/>
        </p:spPr>
        <p:txBody>
          <a:bodyPr wrap="square" rtlCol="0">
            <a:spAutoFit/>
          </a:bodyPr>
          <a:lstStyle/>
          <a:p>
            <a:r>
              <a:rPr lang="en-US" sz="3200" dirty="0" smtClean="0">
                <a:solidFill>
                  <a:srgbClr val="1603A1"/>
                </a:solidFill>
              </a:rPr>
              <a:t>FMS/PeopleSoft </a:t>
            </a:r>
            <a:r>
              <a:rPr lang="en-US" sz="3200" dirty="0" smtClean="0">
                <a:solidFill>
                  <a:srgbClr val="1603A1"/>
                </a:solidFill>
              </a:rPr>
              <a:t>financials:</a:t>
            </a:r>
          </a:p>
          <a:p>
            <a:pPr marL="457200" indent="-457200">
              <a:buFontTx/>
              <a:buChar char="-"/>
            </a:pPr>
            <a:r>
              <a:rPr lang="en-US" sz="3200" dirty="0" smtClean="0">
                <a:solidFill>
                  <a:srgbClr val="1603A1"/>
                </a:solidFill>
              </a:rPr>
              <a:t>Completed 11/3/19</a:t>
            </a:r>
          </a:p>
          <a:p>
            <a:pPr marL="457200" indent="-457200">
              <a:buFontTx/>
              <a:buChar char="-"/>
            </a:pPr>
            <a:r>
              <a:rPr lang="en-US" sz="3200" dirty="0" smtClean="0">
                <a:solidFill>
                  <a:srgbClr val="1603A1"/>
                </a:solidFill>
              </a:rPr>
              <a:t>Validating data and nightly load 11/4-11/7</a:t>
            </a:r>
          </a:p>
          <a:p>
            <a:pPr marL="457200" indent="-457200">
              <a:buFontTx/>
              <a:buChar char="-"/>
            </a:pPr>
            <a:r>
              <a:rPr lang="en-US" sz="3200" dirty="0" smtClean="0">
                <a:solidFill>
                  <a:srgbClr val="1603A1"/>
                </a:solidFill>
              </a:rPr>
              <a:t>Available to all departments Friday, 11/8/19</a:t>
            </a:r>
          </a:p>
          <a:p>
            <a:endParaRPr lang="en-US" sz="3200" dirty="0">
              <a:solidFill>
                <a:srgbClr val="1603A1"/>
              </a:solidFill>
            </a:endParaRPr>
          </a:p>
          <a:p>
            <a:r>
              <a:rPr lang="en-US" sz="3200" dirty="0" err="1" smtClean="0">
                <a:solidFill>
                  <a:srgbClr val="1603A1"/>
                </a:solidFill>
              </a:rPr>
              <a:t>iRIS</a:t>
            </a:r>
            <a:r>
              <a:rPr lang="en-US" sz="3200" dirty="0" smtClean="0">
                <a:solidFill>
                  <a:srgbClr val="1603A1"/>
                </a:solidFill>
              </a:rPr>
              <a:t>:</a:t>
            </a:r>
          </a:p>
          <a:p>
            <a:pPr marL="457200" indent="-457200">
              <a:buFontTx/>
              <a:buChar char="-"/>
            </a:pPr>
            <a:r>
              <a:rPr lang="en-US" sz="3200" dirty="0" smtClean="0">
                <a:solidFill>
                  <a:srgbClr val="1603A1"/>
                </a:solidFill>
              </a:rPr>
              <a:t>Finalizing build and testing</a:t>
            </a:r>
          </a:p>
          <a:p>
            <a:pPr marL="457200" indent="-457200">
              <a:buFontTx/>
              <a:buChar char="-"/>
            </a:pPr>
            <a:r>
              <a:rPr lang="en-US" sz="3200" dirty="0" smtClean="0">
                <a:solidFill>
                  <a:srgbClr val="1603A1"/>
                </a:solidFill>
              </a:rPr>
              <a:t>Scheduled to go live before holiday break</a:t>
            </a:r>
          </a:p>
          <a:p>
            <a:endParaRPr lang="en-US" sz="3200" dirty="0">
              <a:solidFill>
                <a:srgbClr val="1603A1"/>
              </a:solidFill>
            </a:endParaRPr>
          </a:p>
        </p:txBody>
      </p:sp>
      <p:sp>
        <p:nvSpPr>
          <p:cNvPr id="5" name="TextBox 4"/>
          <p:cNvSpPr txBox="1"/>
          <p:nvPr/>
        </p:nvSpPr>
        <p:spPr>
          <a:xfrm>
            <a:off x="8652295" y="6193766"/>
            <a:ext cx="1656271" cy="370936"/>
          </a:xfrm>
          <a:prstGeom prst="rect">
            <a:avLst/>
          </a:prstGeom>
          <a:noFill/>
        </p:spPr>
        <p:txBody>
          <a:bodyPr wrap="square" rtlCol="0">
            <a:spAutoFit/>
          </a:bodyPr>
          <a:lstStyle/>
          <a:p>
            <a:r>
              <a:rPr lang="en-US" dirty="0" smtClean="0"/>
              <a:t>Show 0013755 </a:t>
            </a:r>
            <a:endParaRPr lang="en-US" dirty="0"/>
          </a:p>
        </p:txBody>
      </p:sp>
    </p:spTree>
    <p:extLst>
      <p:ext uri="{BB962C8B-B14F-4D97-AF65-F5344CB8AC3E}">
        <p14:creationId xmlns:p14="http://schemas.microsoft.com/office/powerpoint/2010/main" val="3856401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8091"/>
            <a:ext cx="10515600" cy="1325563"/>
          </a:xfrm>
        </p:spPr>
        <p:txBody>
          <a:bodyPr/>
          <a:lstStyle/>
          <a:p>
            <a:r>
              <a:rPr lang="en-US" dirty="0" err="1" smtClean="0"/>
              <a:t>UTHealthStart</a:t>
            </a:r>
            <a:r>
              <a:rPr lang="en-US" dirty="0" smtClean="0"/>
              <a:t> – Historical Data Conversion</a:t>
            </a:r>
            <a:endParaRPr lang="en-US" dirty="0"/>
          </a:p>
        </p:txBody>
      </p:sp>
      <p:sp>
        <p:nvSpPr>
          <p:cNvPr id="4" name="TextBox 3"/>
          <p:cNvSpPr txBox="1"/>
          <p:nvPr/>
        </p:nvSpPr>
        <p:spPr>
          <a:xfrm>
            <a:off x="838200" y="1138599"/>
            <a:ext cx="10755702" cy="5355312"/>
          </a:xfrm>
          <a:prstGeom prst="rect">
            <a:avLst/>
          </a:prstGeom>
          <a:noFill/>
        </p:spPr>
        <p:txBody>
          <a:bodyPr wrap="square" rtlCol="0">
            <a:spAutoFit/>
          </a:bodyPr>
          <a:lstStyle/>
          <a:p>
            <a:r>
              <a:rPr lang="en-US" sz="3200" dirty="0">
                <a:solidFill>
                  <a:srgbClr val="1603A1"/>
                </a:solidFill>
              </a:rPr>
              <a:t>P</a:t>
            </a:r>
            <a:r>
              <a:rPr lang="en-US" sz="3200" dirty="0" smtClean="0">
                <a:solidFill>
                  <a:srgbClr val="1603A1"/>
                </a:solidFill>
              </a:rPr>
              <a:t>ending proposals  </a:t>
            </a:r>
            <a:r>
              <a:rPr lang="en-US" sz="3200" dirty="0" smtClean="0">
                <a:solidFill>
                  <a:schemeClr val="accent6">
                    <a:lumMod val="75000"/>
                  </a:schemeClr>
                </a:solidFill>
              </a:rPr>
              <a:t>DONE</a:t>
            </a:r>
          </a:p>
          <a:p>
            <a:endParaRPr lang="en-US" sz="1400" dirty="0">
              <a:solidFill>
                <a:schemeClr val="accent6">
                  <a:lumMod val="75000"/>
                </a:schemeClr>
              </a:solidFill>
            </a:endParaRPr>
          </a:p>
          <a:p>
            <a:r>
              <a:rPr lang="en-US" sz="3200" dirty="0" smtClean="0">
                <a:solidFill>
                  <a:srgbClr val="1603A1"/>
                </a:solidFill>
              </a:rPr>
              <a:t>Brand new awards – straight into START – </a:t>
            </a:r>
            <a:r>
              <a:rPr lang="en-US" sz="3200" dirty="0" smtClean="0">
                <a:solidFill>
                  <a:schemeClr val="accent6">
                    <a:lumMod val="75000"/>
                  </a:schemeClr>
                </a:solidFill>
              </a:rPr>
              <a:t>Ongoing </a:t>
            </a:r>
            <a:endParaRPr lang="en-US" sz="3200" dirty="0" smtClean="0">
              <a:solidFill>
                <a:schemeClr val="accent6">
                  <a:lumMod val="75000"/>
                </a:schemeClr>
              </a:solidFill>
            </a:endParaRPr>
          </a:p>
          <a:p>
            <a:r>
              <a:rPr lang="en-US" sz="1600" dirty="0" smtClean="0">
                <a:solidFill>
                  <a:srgbClr val="1603A1"/>
                </a:solidFill>
              </a:rPr>
              <a:t>	</a:t>
            </a:r>
            <a:r>
              <a:rPr lang="en-US" sz="2400" dirty="0" smtClean="0">
                <a:solidFill>
                  <a:srgbClr val="1603A1"/>
                </a:solidFill>
              </a:rPr>
              <a:t>Includes issuing new subawards</a:t>
            </a:r>
            <a:endParaRPr lang="en-US" sz="2400" dirty="0">
              <a:solidFill>
                <a:srgbClr val="1603A1"/>
              </a:solidFill>
            </a:endParaRPr>
          </a:p>
          <a:p>
            <a:r>
              <a:rPr lang="en-US" sz="3200" dirty="0" smtClean="0">
                <a:solidFill>
                  <a:srgbClr val="1603A1"/>
                </a:solidFill>
              </a:rPr>
              <a:t>Existing </a:t>
            </a:r>
            <a:r>
              <a:rPr lang="en-US" sz="3200" dirty="0" smtClean="0">
                <a:solidFill>
                  <a:srgbClr val="1603A1"/>
                </a:solidFill>
              </a:rPr>
              <a:t>Awards as of 9/1/17 – </a:t>
            </a:r>
            <a:r>
              <a:rPr lang="en-US" sz="3200" dirty="0" smtClean="0">
                <a:solidFill>
                  <a:schemeClr val="accent6">
                    <a:lumMod val="75000"/>
                  </a:schemeClr>
                </a:solidFill>
              </a:rPr>
              <a:t>about 10% done</a:t>
            </a:r>
          </a:p>
          <a:p>
            <a:r>
              <a:rPr lang="en-US" sz="3200" dirty="0">
                <a:solidFill>
                  <a:schemeClr val="accent6">
                    <a:lumMod val="75000"/>
                  </a:schemeClr>
                </a:solidFill>
              </a:rPr>
              <a:t>	</a:t>
            </a:r>
            <a:r>
              <a:rPr lang="en-US" sz="3200" dirty="0" smtClean="0">
                <a:solidFill>
                  <a:srgbClr val="1603A1"/>
                </a:solidFill>
              </a:rPr>
              <a:t>Priority:</a:t>
            </a:r>
            <a:endParaRPr lang="en-US" sz="3200" dirty="0" smtClean="0">
              <a:solidFill>
                <a:srgbClr val="1603A1"/>
              </a:solidFill>
            </a:endParaRPr>
          </a:p>
          <a:p>
            <a:r>
              <a:rPr lang="en-US" sz="3200" dirty="0">
                <a:solidFill>
                  <a:srgbClr val="1603A1"/>
                </a:solidFill>
              </a:rPr>
              <a:t>	</a:t>
            </a:r>
            <a:r>
              <a:rPr lang="en-US" sz="3200" dirty="0" smtClean="0">
                <a:solidFill>
                  <a:srgbClr val="1603A1"/>
                </a:solidFill>
              </a:rPr>
              <a:t>	</a:t>
            </a:r>
            <a:r>
              <a:rPr lang="en-US" sz="3200" dirty="0">
                <a:solidFill>
                  <a:srgbClr val="1603A1"/>
                </a:solidFill>
              </a:rPr>
              <a:t>1</a:t>
            </a:r>
            <a:r>
              <a:rPr lang="en-US" sz="3200" dirty="0" smtClean="0">
                <a:solidFill>
                  <a:srgbClr val="1603A1"/>
                </a:solidFill>
              </a:rPr>
              <a:t>.  </a:t>
            </a:r>
            <a:r>
              <a:rPr lang="en-US" sz="3200" dirty="0" smtClean="0">
                <a:solidFill>
                  <a:srgbClr val="1603A1"/>
                </a:solidFill>
              </a:rPr>
              <a:t>In Process awards </a:t>
            </a:r>
            <a:r>
              <a:rPr lang="en-US" sz="2400" dirty="0" smtClean="0">
                <a:solidFill>
                  <a:srgbClr val="1603A1"/>
                </a:solidFill>
              </a:rPr>
              <a:t>(manual </a:t>
            </a:r>
            <a:r>
              <a:rPr lang="en-US" sz="2400" dirty="0" smtClean="0">
                <a:solidFill>
                  <a:srgbClr val="1603A1"/>
                </a:solidFill>
              </a:rPr>
              <a:t>migration </a:t>
            </a:r>
            <a:r>
              <a:rPr lang="en-US" sz="2400" dirty="0" smtClean="0">
                <a:solidFill>
                  <a:srgbClr val="1603A1"/>
                </a:solidFill>
              </a:rPr>
              <a:t>from old system)</a:t>
            </a:r>
          </a:p>
          <a:p>
            <a:r>
              <a:rPr lang="en-US" sz="3200" dirty="0" smtClean="0">
                <a:solidFill>
                  <a:srgbClr val="1603A1"/>
                </a:solidFill>
              </a:rPr>
              <a:t>		</a:t>
            </a:r>
            <a:r>
              <a:rPr lang="en-US" sz="3200" dirty="0" smtClean="0">
                <a:solidFill>
                  <a:srgbClr val="1603A1"/>
                </a:solidFill>
              </a:rPr>
              <a:t>2.  </a:t>
            </a:r>
            <a:r>
              <a:rPr lang="en-US" sz="3200" dirty="0" smtClean="0">
                <a:solidFill>
                  <a:srgbClr val="1603A1"/>
                </a:solidFill>
              </a:rPr>
              <a:t>Amendments to existing awards</a:t>
            </a:r>
          </a:p>
          <a:p>
            <a:r>
              <a:rPr lang="en-US" sz="3200" dirty="0">
                <a:solidFill>
                  <a:srgbClr val="1603A1"/>
                </a:solidFill>
              </a:rPr>
              <a:t>	</a:t>
            </a:r>
            <a:r>
              <a:rPr lang="en-US" sz="3200" dirty="0" smtClean="0">
                <a:solidFill>
                  <a:srgbClr val="1603A1"/>
                </a:solidFill>
              </a:rPr>
              <a:t>	</a:t>
            </a:r>
            <a:r>
              <a:rPr lang="en-US" sz="3200" dirty="0" smtClean="0">
                <a:solidFill>
                  <a:srgbClr val="1603A1"/>
                </a:solidFill>
              </a:rPr>
              <a:t>3.  </a:t>
            </a:r>
            <a:r>
              <a:rPr lang="en-US" sz="3200" dirty="0" smtClean="0">
                <a:solidFill>
                  <a:srgbClr val="1603A1"/>
                </a:solidFill>
              </a:rPr>
              <a:t>All remaining monetary awards</a:t>
            </a:r>
          </a:p>
          <a:p>
            <a:r>
              <a:rPr lang="en-US" sz="3200" dirty="0">
                <a:solidFill>
                  <a:srgbClr val="1603A1"/>
                </a:solidFill>
              </a:rPr>
              <a:t>	</a:t>
            </a:r>
            <a:r>
              <a:rPr lang="en-US" sz="3200" dirty="0" smtClean="0">
                <a:solidFill>
                  <a:srgbClr val="1603A1"/>
                </a:solidFill>
              </a:rPr>
              <a:t>	</a:t>
            </a:r>
            <a:r>
              <a:rPr lang="en-US" sz="3200" dirty="0" smtClean="0">
                <a:solidFill>
                  <a:srgbClr val="1603A1"/>
                </a:solidFill>
              </a:rPr>
              <a:t>4.  </a:t>
            </a:r>
            <a:r>
              <a:rPr lang="en-US" sz="3200" dirty="0" smtClean="0">
                <a:solidFill>
                  <a:srgbClr val="1603A1"/>
                </a:solidFill>
              </a:rPr>
              <a:t>Non-Monetary agreements</a:t>
            </a:r>
          </a:p>
          <a:p>
            <a:endParaRPr lang="en-US" sz="1600" dirty="0" smtClean="0">
              <a:solidFill>
                <a:srgbClr val="1603A1"/>
              </a:solidFill>
            </a:endParaRPr>
          </a:p>
          <a:p>
            <a:r>
              <a:rPr lang="en-US" sz="3200" dirty="0" smtClean="0">
                <a:solidFill>
                  <a:srgbClr val="1603A1"/>
                </a:solidFill>
              </a:rPr>
              <a:t>Historical Document Links – Early to mid 2020</a:t>
            </a:r>
            <a:endParaRPr lang="en-US" sz="3200" dirty="0">
              <a:solidFill>
                <a:srgbClr val="1603A1"/>
              </a:solidFill>
            </a:endParaRPr>
          </a:p>
        </p:txBody>
      </p:sp>
    </p:spTree>
    <p:extLst>
      <p:ext uri="{BB962C8B-B14F-4D97-AF65-F5344CB8AC3E}">
        <p14:creationId xmlns:p14="http://schemas.microsoft.com/office/powerpoint/2010/main" val="4001115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2598"/>
            <a:ext cx="10515600" cy="1325563"/>
          </a:xfrm>
        </p:spPr>
        <p:txBody>
          <a:bodyPr/>
          <a:lstStyle/>
          <a:p>
            <a:r>
              <a:rPr lang="en-US" dirty="0" err="1" smtClean="0"/>
              <a:t>UTHealthStart</a:t>
            </a:r>
            <a:r>
              <a:rPr lang="en-US" dirty="0" smtClean="0"/>
              <a:t> – Historical Data Conversion</a:t>
            </a:r>
            <a:endParaRPr lang="en-US" dirty="0"/>
          </a:p>
        </p:txBody>
      </p:sp>
      <p:sp>
        <p:nvSpPr>
          <p:cNvPr id="4" name="TextBox 3"/>
          <p:cNvSpPr txBox="1"/>
          <p:nvPr/>
        </p:nvSpPr>
        <p:spPr>
          <a:xfrm>
            <a:off x="838200" y="1276621"/>
            <a:ext cx="10755702" cy="4585871"/>
          </a:xfrm>
          <a:prstGeom prst="rect">
            <a:avLst/>
          </a:prstGeom>
          <a:noFill/>
        </p:spPr>
        <p:txBody>
          <a:bodyPr wrap="square" rtlCol="0">
            <a:spAutoFit/>
          </a:bodyPr>
          <a:lstStyle/>
          <a:p>
            <a:r>
              <a:rPr lang="en-US" sz="3200" dirty="0" smtClean="0">
                <a:solidFill>
                  <a:srgbClr val="1603A1"/>
                </a:solidFill>
              </a:rPr>
              <a:t>Existing Awards</a:t>
            </a:r>
          </a:p>
          <a:p>
            <a:pPr marL="457200" indent="-457200">
              <a:buFont typeface="Arial" panose="020B0604020202020204" pitchFamily="34" charset="0"/>
              <a:buChar char="•"/>
            </a:pPr>
            <a:r>
              <a:rPr lang="en-US" sz="3200" dirty="0" smtClean="0">
                <a:solidFill>
                  <a:srgbClr val="1603A1"/>
                </a:solidFill>
              </a:rPr>
              <a:t>if amendment received or change needed, first check to see if project has been loaded into </a:t>
            </a:r>
            <a:r>
              <a:rPr lang="en-US" sz="3200" dirty="0" smtClean="0">
                <a:solidFill>
                  <a:srgbClr val="1603A1"/>
                </a:solidFill>
              </a:rPr>
              <a:t>START</a:t>
            </a:r>
          </a:p>
          <a:p>
            <a:endParaRPr lang="en-US" sz="1600" dirty="0" smtClean="0">
              <a:solidFill>
                <a:srgbClr val="1603A1"/>
              </a:solidFill>
            </a:endParaRPr>
          </a:p>
          <a:p>
            <a:pPr marL="914400" lvl="1" indent="-457200">
              <a:buFont typeface="Arial" panose="020B0604020202020204" pitchFamily="34" charset="0"/>
              <a:buChar char="•"/>
            </a:pPr>
            <a:r>
              <a:rPr lang="en-US" sz="3200" dirty="0" smtClean="0">
                <a:solidFill>
                  <a:srgbClr val="1603A1"/>
                </a:solidFill>
              </a:rPr>
              <a:t>If yes – submit a change request via </a:t>
            </a:r>
            <a:r>
              <a:rPr lang="en-US" sz="3200" dirty="0" smtClean="0">
                <a:solidFill>
                  <a:srgbClr val="1603A1"/>
                </a:solidFill>
              </a:rPr>
              <a:t>START</a:t>
            </a:r>
            <a:endParaRPr lang="en-US" sz="3200" dirty="0" smtClean="0">
              <a:solidFill>
                <a:srgbClr val="1603A1"/>
              </a:solidFill>
            </a:endParaRPr>
          </a:p>
          <a:p>
            <a:pPr marL="914400" lvl="1" indent="-457200">
              <a:buFont typeface="Arial" panose="020B0604020202020204" pitchFamily="34" charset="0"/>
              <a:buChar char="•"/>
            </a:pPr>
            <a:r>
              <a:rPr lang="en-US" sz="3200" dirty="0" smtClean="0">
                <a:solidFill>
                  <a:srgbClr val="1603A1"/>
                </a:solidFill>
              </a:rPr>
              <a:t>If no – submit amendment/change to </a:t>
            </a:r>
            <a:r>
              <a:rPr lang="en-US" sz="3200" dirty="0" smtClean="0">
                <a:solidFill>
                  <a:srgbClr val="1603A1"/>
                </a:solidFill>
                <a:hlinkClick r:id="rId2"/>
              </a:rPr>
              <a:t>Preaward@uth.tmc.edu</a:t>
            </a:r>
            <a:endParaRPr lang="en-US" sz="3200" dirty="0" smtClean="0">
              <a:solidFill>
                <a:srgbClr val="1603A1"/>
              </a:solidFill>
            </a:endParaRPr>
          </a:p>
          <a:p>
            <a:pPr lvl="1"/>
            <a:endParaRPr lang="en-US" dirty="0">
              <a:solidFill>
                <a:srgbClr val="1603A1"/>
              </a:solidFill>
            </a:endParaRPr>
          </a:p>
          <a:p>
            <a:pPr lvl="1"/>
            <a:r>
              <a:rPr lang="en-US" sz="3200" dirty="0" smtClean="0">
                <a:solidFill>
                  <a:srgbClr val="CC0000"/>
                </a:solidFill>
              </a:rPr>
              <a:t>Do not submit an amendment via START if the </a:t>
            </a:r>
            <a:r>
              <a:rPr lang="en-US" sz="3200" dirty="0" smtClean="0">
                <a:solidFill>
                  <a:srgbClr val="CC0000"/>
                </a:solidFill>
              </a:rPr>
              <a:t>initial </a:t>
            </a:r>
            <a:r>
              <a:rPr lang="en-US" sz="3200" dirty="0" smtClean="0">
                <a:solidFill>
                  <a:srgbClr val="CC0000"/>
                </a:solidFill>
              </a:rPr>
              <a:t>grant award or agreement is not in START</a:t>
            </a:r>
            <a:endParaRPr lang="en-US" sz="3200" dirty="0">
              <a:solidFill>
                <a:srgbClr val="CC0000"/>
              </a:solidFill>
            </a:endParaRPr>
          </a:p>
        </p:txBody>
      </p:sp>
      <p:sp>
        <p:nvSpPr>
          <p:cNvPr id="5" name="TextBox 4"/>
          <p:cNvSpPr txBox="1"/>
          <p:nvPr/>
        </p:nvSpPr>
        <p:spPr>
          <a:xfrm>
            <a:off x="8781691" y="5995358"/>
            <a:ext cx="1595887" cy="646331"/>
          </a:xfrm>
          <a:prstGeom prst="rect">
            <a:avLst/>
          </a:prstGeom>
          <a:noFill/>
        </p:spPr>
        <p:txBody>
          <a:bodyPr wrap="square" rtlCol="0">
            <a:spAutoFit/>
          </a:bodyPr>
          <a:lstStyle/>
          <a:p>
            <a:r>
              <a:rPr lang="en-US" dirty="0" smtClean="0"/>
              <a:t>Savitz, active, P001988</a:t>
            </a:r>
            <a:endParaRPr lang="en-US" dirty="0"/>
          </a:p>
        </p:txBody>
      </p:sp>
    </p:spTree>
    <p:extLst>
      <p:ext uri="{BB962C8B-B14F-4D97-AF65-F5344CB8AC3E}">
        <p14:creationId xmlns:p14="http://schemas.microsoft.com/office/powerpoint/2010/main" val="46817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079" y="158091"/>
            <a:ext cx="10515600" cy="1325563"/>
          </a:xfrm>
        </p:spPr>
        <p:txBody>
          <a:bodyPr/>
          <a:lstStyle/>
          <a:p>
            <a:r>
              <a:rPr lang="en-US" dirty="0" err="1" smtClean="0"/>
              <a:t>UTHealthStart</a:t>
            </a:r>
            <a:r>
              <a:rPr lang="en-US" dirty="0" smtClean="0"/>
              <a:t> – Faculty Training</a:t>
            </a:r>
            <a:endParaRPr lang="en-US" dirty="0"/>
          </a:p>
        </p:txBody>
      </p:sp>
      <p:sp>
        <p:nvSpPr>
          <p:cNvPr id="4" name="TextBox 3"/>
          <p:cNvSpPr txBox="1"/>
          <p:nvPr/>
        </p:nvSpPr>
        <p:spPr>
          <a:xfrm>
            <a:off x="1328468" y="820872"/>
            <a:ext cx="10420710" cy="5509200"/>
          </a:xfrm>
          <a:prstGeom prst="rect">
            <a:avLst/>
          </a:prstGeom>
          <a:noFill/>
        </p:spPr>
        <p:txBody>
          <a:bodyPr wrap="square" rtlCol="0">
            <a:spAutoFit/>
          </a:bodyPr>
          <a:lstStyle/>
          <a:p>
            <a:endParaRPr lang="en-US" sz="2000" dirty="0">
              <a:solidFill>
                <a:srgbClr val="1603A1"/>
              </a:solidFill>
            </a:endParaRPr>
          </a:p>
          <a:p>
            <a:pPr marL="457200" indent="-457200">
              <a:buFont typeface="Arial" panose="020B0604020202020204" pitchFamily="34" charset="0"/>
              <a:buChar char="•"/>
            </a:pPr>
            <a:r>
              <a:rPr lang="en-US" sz="3200" dirty="0" smtClean="0">
                <a:solidFill>
                  <a:srgbClr val="1603A1"/>
                </a:solidFill>
              </a:rPr>
              <a:t>Current faculty members/chairs/DMOs must attend in-person </a:t>
            </a:r>
            <a:r>
              <a:rPr lang="en-US" sz="3200" dirty="0" smtClean="0">
                <a:solidFill>
                  <a:srgbClr val="1603A1"/>
                </a:solidFill>
              </a:rPr>
              <a:t>training</a:t>
            </a:r>
          </a:p>
          <a:p>
            <a:endParaRPr lang="en-US" sz="1200" dirty="0" smtClean="0">
              <a:solidFill>
                <a:srgbClr val="1603A1"/>
              </a:solidFill>
            </a:endParaRPr>
          </a:p>
          <a:p>
            <a:pPr marL="457200" indent="-457200">
              <a:buFont typeface="Arial" panose="020B0604020202020204" pitchFamily="34" charset="0"/>
              <a:buChar char="•"/>
            </a:pPr>
            <a:r>
              <a:rPr lang="en-US" sz="3200" dirty="0" smtClean="0">
                <a:solidFill>
                  <a:srgbClr val="1603A1"/>
                </a:solidFill>
              </a:rPr>
              <a:t>SPA will conduct a faculty training session if arranged by the department.  Must have at least 6 faculty members attend.  (Computer room or laptops</a:t>
            </a:r>
            <a:r>
              <a:rPr lang="en-US" sz="3200" dirty="0" smtClean="0">
                <a:solidFill>
                  <a:srgbClr val="1603A1"/>
                </a:solidFill>
              </a:rPr>
              <a:t>.)</a:t>
            </a:r>
          </a:p>
          <a:p>
            <a:endParaRPr lang="en-US" sz="1400" dirty="0" smtClean="0">
              <a:solidFill>
                <a:srgbClr val="1603A1"/>
              </a:solidFill>
            </a:endParaRPr>
          </a:p>
          <a:p>
            <a:pPr marL="457200" indent="-457200">
              <a:buFont typeface="Arial" panose="020B0604020202020204" pitchFamily="34" charset="0"/>
              <a:buChar char="•"/>
            </a:pPr>
            <a:r>
              <a:rPr lang="en-US" sz="3200" dirty="0" smtClean="0">
                <a:solidFill>
                  <a:srgbClr val="1603A1"/>
                </a:solidFill>
              </a:rPr>
              <a:t>Working on training schedule beyond November</a:t>
            </a:r>
            <a:endParaRPr lang="en-US" sz="3200" dirty="0" smtClean="0">
              <a:solidFill>
                <a:srgbClr val="1603A1"/>
              </a:solidFill>
            </a:endParaRPr>
          </a:p>
          <a:p>
            <a:endParaRPr lang="en-US" sz="1600" dirty="0" smtClean="0">
              <a:solidFill>
                <a:srgbClr val="1603A1"/>
              </a:solidFill>
            </a:endParaRPr>
          </a:p>
          <a:p>
            <a:pPr marL="457200" indent="-457200">
              <a:buFont typeface="Arial" panose="020B0604020202020204" pitchFamily="34" charset="0"/>
              <a:buChar char="•"/>
            </a:pPr>
            <a:r>
              <a:rPr lang="en-US" sz="3200" dirty="0" smtClean="0">
                <a:solidFill>
                  <a:srgbClr val="1603A1"/>
                </a:solidFill>
              </a:rPr>
              <a:t>On-Line Faculty training </a:t>
            </a:r>
          </a:p>
          <a:p>
            <a:pPr marL="914400" lvl="1" indent="-457200">
              <a:buFont typeface="Arial" panose="020B0604020202020204" pitchFamily="34" charset="0"/>
              <a:buChar char="•"/>
            </a:pPr>
            <a:r>
              <a:rPr lang="en-US" sz="3200" dirty="0" smtClean="0">
                <a:solidFill>
                  <a:srgbClr val="1603A1"/>
                </a:solidFill>
              </a:rPr>
              <a:t>Develop December</a:t>
            </a:r>
            <a:r>
              <a:rPr lang="en-US" sz="3200" dirty="0">
                <a:solidFill>
                  <a:srgbClr val="1603A1"/>
                </a:solidFill>
              </a:rPr>
              <a:t>, </a:t>
            </a:r>
            <a:r>
              <a:rPr lang="en-US" sz="3200" dirty="0" smtClean="0">
                <a:solidFill>
                  <a:srgbClr val="1603A1"/>
                </a:solidFill>
              </a:rPr>
              <a:t>2019 – March, 2020</a:t>
            </a:r>
          </a:p>
          <a:p>
            <a:pPr marL="914400" lvl="1" indent="-457200">
              <a:buFont typeface="Arial" panose="020B0604020202020204" pitchFamily="34" charset="0"/>
              <a:buChar char="•"/>
            </a:pPr>
            <a:r>
              <a:rPr lang="en-US" sz="3200" dirty="0" smtClean="0">
                <a:solidFill>
                  <a:srgbClr val="1603A1"/>
                </a:solidFill>
              </a:rPr>
              <a:t>4 </a:t>
            </a:r>
            <a:r>
              <a:rPr lang="en-US" sz="3200" dirty="0">
                <a:solidFill>
                  <a:srgbClr val="1603A1"/>
                </a:solidFill>
              </a:rPr>
              <a:t>– 5  sections of 20-30 minutes </a:t>
            </a:r>
            <a:r>
              <a:rPr lang="en-US" sz="3200" dirty="0" smtClean="0">
                <a:solidFill>
                  <a:srgbClr val="1603A1"/>
                </a:solidFill>
              </a:rPr>
              <a:t>each</a:t>
            </a:r>
            <a:endParaRPr lang="en-US" sz="3200" dirty="0">
              <a:solidFill>
                <a:srgbClr val="1603A1"/>
              </a:solidFill>
            </a:endParaRPr>
          </a:p>
        </p:txBody>
      </p:sp>
    </p:spTree>
    <p:extLst>
      <p:ext uri="{BB962C8B-B14F-4D97-AF65-F5344CB8AC3E}">
        <p14:creationId xmlns:p14="http://schemas.microsoft.com/office/powerpoint/2010/main" val="660822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02958"/>
          </a:xfrm>
        </p:spPr>
        <p:txBody>
          <a:bodyPr/>
          <a:lstStyle/>
          <a:p>
            <a:r>
              <a:rPr lang="en-US" dirty="0" err="1" smtClean="0"/>
              <a:t>UTHealthStart</a:t>
            </a:r>
            <a:r>
              <a:rPr lang="en-US" dirty="0" smtClean="0"/>
              <a:t> –Training</a:t>
            </a:r>
            <a:endParaRPr lang="en-US" dirty="0"/>
          </a:p>
        </p:txBody>
      </p:sp>
      <p:pic>
        <p:nvPicPr>
          <p:cNvPr id="3" name="Picture 2"/>
          <p:cNvPicPr>
            <a:picLocks noChangeAspect="1"/>
          </p:cNvPicPr>
          <p:nvPr/>
        </p:nvPicPr>
        <p:blipFill rotWithShape="1">
          <a:blip r:embed="rId2"/>
          <a:srcRect t="20886"/>
          <a:stretch/>
        </p:blipFill>
        <p:spPr>
          <a:xfrm>
            <a:off x="293000" y="1630393"/>
            <a:ext cx="11605999" cy="4804913"/>
          </a:xfrm>
          <a:prstGeom prst="rect">
            <a:avLst/>
          </a:prstGeom>
        </p:spPr>
      </p:pic>
      <p:sp>
        <p:nvSpPr>
          <p:cNvPr id="5" name="TextBox 4"/>
          <p:cNvSpPr txBox="1"/>
          <p:nvPr/>
        </p:nvSpPr>
        <p:spPr>
          <a:xfrm>
            <a:off x="838200" y="1168728"/>
            <a:ext cx="2794959" cy="461665"/>
          </a:xfrm>
          <a:prstGeom prst="rect">
            <a:avLst/>
          </a:prstGeom>
          <a:noFill/>
        </p:spPr>
        <p:txBody>
          <a:bodyPr wrap="square" rtlCol="0">
            <a:spAutoFit/>
          </a:bodyPr>
          <a:lstStyle/>
          <a:p>
            <a:r>
              <a:rPr lang="en-US" sz="2400" dirty="0" smtClean="0">
                <a:solidFill>
                  <a:srgbClr val="130BBB"/>
                </a:solidFill>
              </a:rPr>
              <a:t>November, 2019</a:t>
            </a:r>
            <a:endParaRPr lang="en-US" sz="2400" dirty="0">
              <a:solidFill>
                <a:srgbClr val="130BBB"/>
              </a:solidFill>
            </a:endParaRPr>
          </a:p>
        </p:txBody>
      </p:sp>
    </p:spTree>
    <p:extLst>
      <p:ext uri="{BB962C8B-B14F-4D97-AF65-F5344CB8AC3E}">
        <p14:creationId xmlns:p14="http://schemas.microsoft.com/office/powerpoint/2010/main" val="648939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Monetary Agreements</a:t>
            </a:r>
            <a:endParaRPr lang="en-US" dirty="0"/>
          </a:p>
        </p:txBody>
      </p:sp>
      <p:pic>
        <p:nvPicPr>
          <p:cNvPr id="3" name="Picture 2"/>
          <p:cNvPicPr>
            <a:picLocks noChangeAspect="1"/>
          </p:cNvPicPr>
          <p:nvPr/>
        </p:nvPicPr>
        <p:blipFill>
          <a:blip r:embed="rId2"/>
          <a:stretch>
            <a:fillRect/>
          </a:stretch>
        </p:blipFill>
        <p:spPr>
          <a:xfrm>
            <a:off x="705479" y="814482"/>
            <a:ext cx="10407998" cy="5919168"/>
          </a:xfrm>
          <a:prstGeom prst="rect">
            <a:avLst/>
          </a:prstGeom>
        </p:spPr>
      </p:pic>
    </p:spTree>
    <p:extLst>
      <p:ext uri="{BB962C8B-B14F-4D97-AF65-F5344CB8AC3E}">
        <p14:creationId xmlns:p14="http://schemas.microsoft.com/office/powerpoint/2010/main" val="37469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574" y="0"/>
            <a:ext cx="10515600" cy="1084113"/>
          </a:xfrm>
        </p:spPr>
        <p:txBody>
          <a:bodyPr/>
          <a:lstStyle/>
          <a:p>
            <a:r>
              <a:rPr lang="en-US" dirty="0" err="1" smtClean="0"/>
              <a:t>UTHealthStart</a:t>
            </a:r>
            <a:r>
              <a:rPr lang="en-US" dirty="0" smtClean="0"/>
              <a:t> – Monetary Agreements</a:t>
            </a:r>
            <a:endParaRPr lang="en-US" dirty="0"/>
          </a:p>
        </p:txBody>
      </p:sp>
      <p:sp>
        <p:nvSpPr>
          <p:cNvPr id="5" name="TextBox 4"/>
          <p:cNvSpPr txBox="1"/>
          <p:nvPr/>
        </p:nvSpPr>
        <p:spPr>
          <a:xfrm>
            <a:off x="422031" y="1084113"/>
            <a:ext cx="11078308" cy="3200876"/>
          </a:xfrm>
          <a:prstGeom prst="rect">
            <a:avLst/>
          </a:prstGeom>
          <a:noFill/>
        </p:spPr>
        <p:txBody>
          <a:bodyPr wrap="square" rtlCol="0">
            <a:spAutoFit/>
          </a:bodyPr>
          <a:lstStyle/>
          <a:p>
            <a:r>
              <a:rPr lang="en-US" sz="2800" dirty="0" smtClean="0">
                <a:solidFill>
                  <a:srgbClr val="130BBB"/>
                </a:solidFill>
              </a:rPr>
              <a:t>Create monetary agreement record from the Sponsored Project </a:t>
            </a:r>
            <a:r>
              <a:rPr lang="en-US" sz="2800" dirty="0" smtClean="0">
                <a:solidFill>
                  <a:srgbClr val="130BBB"/>
                </a:solidFill>
              </a:rPr>
              <a:t>Record</a:t>
            </a:r>
          </a:p>
          <a:p>
            <a:endParaRPr lang="en-US" sz="2000" dirty="0" smtClean="0">
              <a:solidFill>
                <a:srgbClr val="130BBB"/>
              </a:solidFill>
            </a:endParaRPr>
          </a:p>
          <a:p>
            <a:r>
              <a:rPr lang="en-US" sz="2800" dirty="0" smtClean="0">
                <a:solidFill>
                  <a:srgbClr val="130BBB"/>
                </a:solidFill>
              </a:rPr>
              <a:t>Submit agreement from the Agreements Tab </a:t>
            </a:r>
          </a:p>
          <a:p>
            <a:endParaRPr lang="en-US" sz="2000" dirty="0">
              <a:solidFill>
                <a:srgbClr val="130BBB"/>
              </a:solidFill>
            </a:endParaRPr>
          </a:p>
          <a:p>
            <a:r>
              <a:rPr lang="en-US" sz="2800" b="1" dirty="0">
                <a:solidFill>
                  <a:srgbClr val="130BBB"/>
                </a:solidFill>
              </a:rPr>
              <a:t>C</a:t>
            </a:r>
            <a:r>
              <a:rPr lang="en-US" sz="2800" b="1" dirty="0" smtClean="0">
                <a:solidFill>
                  <a:srgbClr val="130BBB"/>
                </a:solidFill>
              </a:rPr>
              <a:t>ontract negotiation begins when:</a:t>
            </a:r>
          </a:p>
          <a:p>
            <a:pPr marL="285750" indent="-285750">
              <a:buFontTx/>
              <a:buChar char="-"/>
            </a:pPr>
            <a:r>
              <a:rPr lang="en-US" sz="2800" dirty="0" smtClean="0">
                <a:solidFill>
                  <a:srgbClr val="130BBB"/>
                </a:solidFill>
              </a:rPr>
              <a:t>Budget submitted for review and, </a:t>
            </a:r>
          </a:p>
          <a:p>
            <a:pPr marL="285750" indent="-285750">
              <a:buFontTx/>
              <a:buChar char="-"/>
            </a:pPr>
            <a:r>
              <a:rPr lang="en-US" sz="2800" dirty="0" smtClean="0">
                <a:solidFill>
                  <a:srgbClr val="130BBB"/>
                </a:solidFill>
              </a:rPr>
              <a:t>Coverage Analysis submitted to CRFA (if applicable)</a:t>
            </a:r>
          </a:p>
          <a:p>
            <a:endParaRPr lang="en-US" dirty="0">
              <a:solidFill>
                <a:srgbClr val="130BBB"/>
              </a:solidFill>
            </a:endParaRPr>
          </a:p>
        </p:txBody>
      </p:sp>
      <p:sp>
        <p:nvSpPr>
          <p:cNvPr id="4" name="Rectangle 3"/>
          <p:cNvSpPr/>
          <p:nvPr/>
        </p:nvSpPr>
        <p:spPr>
          <a:xfrm>
            <a:off x="2001881" y="4613235"/>
            <a:ext cx="9343293" cy="461665"/>
          </a:xfrm>
          <a:prstGeom prst="rect">
            <a:avLst/>
          </a:prstGeom>
        </p:spPr>
        <p:txBody>
          <a:bodyPr wrap="square">
            <a:spAutoFit/>
          </a:bodyPr>
          <a:lstStyle/>
          <a:p>
            <a:r>
              <a:rPr lang="en-US" sz="2400" b="1" dirty="0">
                <a:solidFill>
                  <a:srgbClr val="FF0000"/>
                </a:solidFill>
              </a:rPr>
              <a:t>Agreement placed On Hold until </a:t>
            </a:r>
            <a:r>
              <a:rPr lang="en-US" sz="2400" b="1" dirty="0" smtClean="0">
                <a:solidFill>
                  <a:srgbClr val="FF0000"/>
                </a:solidFill>
              </a:rPr>
              <a:t>budget and CA </a:t>
            </a:r>
            <a:r>
              <a:rPr lang="en-US" sz="2400" b="1" dirty="0">
                <a:solidFill>
                  <a:srgbClr val="FF0000"/>
                </a:solidFill>
              </a:rPr>
              <a:t>submitted.</a:t>
            </a:r>
          </a:p>
        </p:txBody>
      </p:sp>
      <p:sp>
        <p:nvSpPr>
          <p:cNvPr id="3" name="TextBox 2"/>
          <p:cNvSpPr txBox="1"/>
          <p:nvPr/>
        </p:nvSpPr>
        <p:spPr>
          <a:xfrm>
            <a:off x="7996687" y="5926347"/>
            <a:ext cx="2018581" cy="646331"/>
          </a:xfrm>
          <a:prstGeom prst="rect">
            <a:avLst/>
          </a:prstGeom>
          <a:noFill/>
        </p:spPr>
        <p:txBody>
          <a:bodyPr wrap="square" rtlCol="0">
            <a:spAutoFit/>
          </a:bodyPr>
          <a:lstStyle/>
          <a:p>
            <a:r>
              <a:rPr lang="en-US" dirty="0" smtClean="0"/>
              <a:t>Create new monetary </a:t>
            </a:r>
            <a:r>
              <a:rPr lang="en-US" dirty="0" err="1" smtClean="0"/>
              <a:t>agmt</a:t>
            </a:r>
            <a:endParaRPr lang="en-US" dirty="0"/>
          </a:p>
        </p:txBody>
      </p:sp>
    </p:spTree>
    <p:extLst>
      <p:ext uri="{BB962C8B-B14F-4D97-AF65-F5344CB8AC3E}">
        <p14:creationId xmlns:p14="http://schemas.microsoft.com/office/powerpoint/2010/main" val="757566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7EA3"/>
      </a:dk1>
      <a:lt1>
        <a:srgbClr val="A6BCC6"/>
      </a:lt1>
      <a:dk2>
        <a:srgbClr val="412D5D"/>
      </a:dk2>
      <a:lt2>
        <a:srgbClr val="007EA3"/>
      </a:lt2>
      <a:accent1>
        <a:srgbClr val="8991C8"/>
      </a:accent1>
      <a:accent2>
        <a:srgbClr val="BD4F19"/>
      </a:accent2>
      <a:accent3>
        <a:srgbClr val="CE8E00"/>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Template" id="{23E0C8FE-F4BC-4E20-83DD-0DC7CBC20917}" vid="{E028529C-A76E-4001-9903-63E184A44693}"/>
    </a:ext>
  </a:extLst>
</a:theme>
</file>

<file path=docProps/app.xml><?xml version="1.0" encoding="utf-8"?>
<Properties xmlns="http://schemas.openxmlformats.org/officeDocument/2006/extended-properties" xmlns:vt="http://schemas.openxmlformats.org/officeDocument/2006/docPropsVTypes">
  <Template>2018 Template</Template>
  <TotalTime>2928</TotalTime>
  <Words>653</Words>
  <Application>Microsoft Office PowerPoint</Application>
  <PresentationFormat>Widescreen</PresentationFormat>
  <Paragraphs>124</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AURA November 6, 2019</vt:lpstr>
      <vt:lpstr>Agenda:</vt:lpstr>
      <vt:lpstr>UTHealthStart – Interfaces</vt:lpstr>
      <vt:lpstr>UTHealthStart – Historical Data Conversion</vt:lpstr>
      <vt:lpstr>UTHealthStart – Historical Data Conversion</vt:lpstr>
      <vt:lpstr>UTHealthStart – Faculty Training</vt:lpstr>
      <vt:lpstr>UTHealthStart –Training</vt:lpstr>
      <vt:lpstr>UTHealthStart – Monetary Agreements</vt:lpstr>
      <vt:lpstr>UTHealthStart – Monetary Agreements</vt:lpstr>
      <vt:lpstr>UTHealthStart – Monetary Agreements</vt:lpstr>
      <vt:lpstr>UTHealthStart – Monetary Agreements</vt:lpstr>
      <vt:lpstr>UTHealthStart – Monetary Agreements</vt:lpstr>
      <vt:lpstr>UTHealthStart – Common Errors/Reminders</vt:lpstr>
      <vt:lpstr>UTHealthStart – Common Errors/Reminders</vt:lpstr>
      <vt:lpstr>UTHealthStart – Common Errors/Reminders</vt:lpstr>
      <vt:lpstr>UTHealthStart – Common Errors/Reminders</vt:lpstr>
      <vt:lpstr>UTHealthStart – Common Errors/Reminders</vt:lpstr>
      <vt:lpstr>UTHealthStart – PI Separation</vt:lpstr>
      <vt:lpstr>UTHealthStart – PI Separation</vt:lpstr>
      <vt:lpstr>PowerPoint Presentation</vt:lpstr>
    </vt:vector>
  </TitlesOfParts>
  <Company>UTHealth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Grants &amp; Contracts  Management System</dc:title>
  <dc:creator>Kreidler, Kathleen</dc:creator>
  <cp:lastModifiedBy>Kreidler, Kathleen</cp:lastModifiedBy>
  <cp:revision>194</cp:revision>
  <cp:lastPrinted>2018-08-27T17:21:54Z</cp:lastPrinted>
  <dcterms:created xsi:type="dcterms:W3CDTF">2018-08-22T21:13:37Z</dcterms:created>
  <dcterms:modified xsi:type="dcterms:W3CDTF">2019-11-06T01:01:01Z</dcterms:modified>
</cp:coreProperties>
</file>