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theme/theme1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7.xml" ContentType="application/vnd.openxmlformats-officedocument.theme+xml"/>
  <Override PartName="/ppt/slideLayouts/slideLayout100.xml" ContentType="application/vnd.openxmlformats-officedocument.presentationml.slideLayout+xml"/>
  <Override PartName="/ppt/theme/theme1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1" r:id="rId2"/>
    <p:sldMasterId id="2147483687" r:id="rId3"/>
    <p:sldMasterId id="2147483700" r:id="rId4"/>
    <p:sldMasterId id="2147483670" r:id="rId5"/>
    <p:sldMasterId id="2147483707" r:id="rId6"/>
    <p:sldMasterId id="2147483719" r:id="rId7"/>
    <p:sldMasterId id="2147483737" r:id="rId8"/>
    <p:sldMasterId id="2147483744" r:id="rId9"/>
    <p:sldMasterId id="2147483746" r:id="rId10"/>
    <p:sldMasterId id="2147483754" r:id="rId11"/>
    <p:sldMasterId id="2147483756" r:id="rId12"/>
    <p:sldMasterId id="2147483758" r:id="rId13"/>
    <p:sldMasterId id="2147483769" r:id="rId14"/>
    <p:sldMasterId id="2147483771" r:id="rId15"/>
    <p:sldMasterId id="2147483778" r:id="rId16"/>
    <p:sldMasterId id="2147483789" r:id="rId17"/>
    <p:sldMasterId id="2147483801" r:id="rId18"/>
    <p:sldMasterId id="2147483804" r:id="rId19"/>
  </p:sldMasterIdLst>
  <p:notesMasterIdLst>
    <p:notesMasterId r:id="rId41"/>
  </p:notesMasterIdLst>
  <p:handoutMasterIdLst>
    <p:handoutMasterId r:id="rId42"/>
  </p:handoutMasterIdLst>
  <p:sldIdLst>
    <p:sldId id="256" r:id="rId20"/>
    <p:sldId id="257" r:id="rId21"/>
    <p:sldId id="289" r:id="rId22"/>
    <p:sldId id="294" r:id="rId23"/>
    <p:sldId id="292" r:id="rId24"/>
    <p:sldId id="306" r:id="rId25"/>
    <p:sldId id="293" r:id="rId26"/>
    <p:sldId id="303" r:id="rId27"/>
    <p:sldId id="296" r:id="rId28"/>
    <p:sldId id="298" r:id="rId29"/>
    <p:sldId id="299" r:id="rId30"/>
    <p:sldId id="300" r:id="rId31"/>
    <p:sldId id="301" r:id="rId32"/>
    <p:sldId id="302" r:id="rId33"/>
    <p:sldId id="295" r:id="rId34"/>
    <p:sldId id="291" r:id="rId35"/>
    <p:sldId id="307" r:id="rId36"/>
    <p:sldId id="290" r:id="rId37"/>
    <p:sldId id="304" r:id="rId38"/>
    <p:sldId id="305" r:id="rId39"/>
    <p:sldId id="287" r:id="rId40"/>
  </p:sldIdLst>
  <p:sldSz cx="9144000" cy="6858000" type="screen4x3"/>
  <p:notesSz cx="6985000" cy="9283700"/>
  <p:defaultTextStyle>
    <a:defPPr>
      <a:defRPr lang="en-US"/>
    </a:defPPr>
    <a:lvl1pPr marL="0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9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6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7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5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5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2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81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50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362" cy="463869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7067" y="0"/>
            <a:ext cx="3026361" cy="463869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r">
              <a:defRPr sz="1200"/>
            </a:lvl1pPr>
          </a:lstStyle>
          <a:p>
            <a:fld id="{A2E5C066-6814-4247-8937-E55BD6C63AAF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248"/>
            <a:ext cx="3026362" cy="463869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7067" y="8818248"/>
            <a:ext cx="3026361" cy="463869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r">
              <a:defRPr sz="1200"/>
            </a:lvl1pPr>
          </a:lstStyle>
          <a:p>
            <a:fld id="{5636C3D3-3BBC-45CE-A321-5084A907E5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1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/>
          <a:lstStyle>
            <a:lvl1pPr algn="r">
              <a:defRPr sz="1200"/>
            </a:lvl1pPr>
          </a:lstStyle>
          <a:p>
            <a:fld id="{8E87E92F-0842-4294-B793-68B586DA24C5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0262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8" rIns="92955" bIns="464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5" tIns="46478" rIns="92955" bIns="464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5" tIns="46478" rIns="92955" bIns="46478" rtlCol="0" anchor="b"/>
          <a:lstStyle>
            <a:lvl1pPr algn="r">
              <a:defRPr sz="1200"/>
            </a:lvl1pPr>
          </a:lstStyle>
          <a:p>
            <a:fld id="{010382A7-6BBA-48E3-B5BA-3C216C3FDB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9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6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07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75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45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12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81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50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5231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5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815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412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36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96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1208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0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37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5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7273-C050-4D8C-8FA1-802B0E653DD8}" type="datetimeFigureOut">
              <a:rPr lang="en-US"/>
              <a:pPr>
                <a:defRPr/>
              </a:pPr>
              <a:t>8/24/2016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487D-6D84-4205-9EFF-B59433BF6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12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775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2315-BEAE-4896-9F01-BC2CBA8E3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3743-21E5-4040-B696-FAE95BFF4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91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4CD19-D0CA-4DC8-BE5B-B09F727731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E5FC-8808-4320-A0DB-CACBF3E1E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2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7A93-F4A8-4174-9C24-EB49E182D2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55B8-9975-40A5-8FB6-3D7B08468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7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9533-C4B8-4604-B7CD-7E99652B0B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A1FC-BB84-404B-B497-149A598AC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45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0FDC-D30B-41E4-A21B-C730D00CC5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4A18-1A0E-4250-8EAF-3F05413BD1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8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01" indent="-342801">
              <a:buFont typeface="Wingdings" panose="05000000000000000000" pitchFamily="2" charset="2"/>
              <a:buChar char="v"/>
              <a:defRPr/>
            </a:lvl1pPr>
            <a:lvl3pPr marL="1142672" indent="-228534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061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CB25-FD04-4E24-802E-6257D1BFCA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3AF3-B87E-47F2-B374-098E28562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CCB5-DE8B-4601-87B1-E710ACAA3E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250D-E694-4061-B754-378BEB444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6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FC9D-28EE-4FBA-9D30-9A9F9004A0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54FC-F4F7-4EB6-8FE6-14878AB06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960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405E-61CF-473E-B272-DC3578B126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E45F-1AD2-4BCF-B106-8F34DC78B3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3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E4C8-D0CF-47A4-B6D7-D33F9EEA73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B377-8492-4AF4-A705-F692056EE5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5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8DB9-AB7E-4683-A725-3AEF7AB6A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127A-D374-4000-A0B2-E010D3FEED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7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992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13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8991601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13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13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13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4" tIns="45707" rIns="91414" bIns="45707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4" tIns="45707" rIns="91414" bIns="45707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2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4" tIns="45707" rIns="91414" bIns="45707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069" indent="0" algn="ctr">
              <a:buNone/>
            </a:lvl2pPr>
            <a:lvl3pPr marL="914136" indent="0" algn="ctr">
              <a:buNone/>
            </a:lvl3pPr>
            <a:lvl4pPr marL="1371207" indent="0" algn="ctr">
              <a:buNone/>
            </a:lvl4pPr>
            <a:lvl5pPr marL="1828275" indent="0" algn="ctr">
              <a:buNone/>
            </a:lvl5pPr>
            <a:lvl6pPr marL="2285345" indent="0" algn="ctr">
              <a:buNone/>
            </a:lvl6pPr>
            <a:lvl7pPr marL="2742412" indent="0" algn="ctr">
              <a:buNone/>
            </a:lvl7pPr>
            <a:lvl8pPr marL="3199481" indent="0" algn="ctr">
              <a:buNone/>
            </a:lvl8pPr>
            <a:lvl9pPr marL="365655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91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FF38E42-7F40-4EA1-B696-B9EB465095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335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0" y="3"/>
            <a:ext cx="83058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74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8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891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01" indent="-342801">
              <a:buFont typeface="Wingdings" panose="05000000000000000000" pitchFamily="2" charset="2"/>
              <a:buChar char="v"/>
              <a:defRPr/>
            </a:lvl1pPr>
            <a:lvl3pPr marL="1142672" indent="-228534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7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13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4" y="152400"/>
            <a:ext cx="8740775" cy="1295400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3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BE3B0-91E6-42BC-8392-DA5E8A08D4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1447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E4EBDB-C1F5-4F63-8B6D-817802ABBF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069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136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207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275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801" indent="-34280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iming>
    <p:tnLst>
      <p:par>
        <p:cTn id="1" dur="indefinite" restart="never" nodeType="tmRoot"/>
      </p:par>
    </p:tnLst>
  </p:timing>
  <p:txStyles>
    <p:titleStyle>
      <a:lvl1pPr algn="ctr" defTabSz="91413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00" r:id="rId2"/>
    <p:sldLayoutId id="2147483812" r:id="rId3"/>
  </p:sldLayoutIdLst>
  <p:timing>
    <p:tnLst>
      <p:par>
        <p:cTn id="1" dur="indefinite" restart="never" nodeType="tmRoot"/>
      </p:par>
    </p:tnLst>
  </p:timing>
  <p:txStyles>
    <p:titleStyle>
      <a:lvl1pPr algn="ctr" defTabSz="91413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3"/>
            <a:ext cx="8229600" cy="42973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1447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txStyles>
    <p:titleStyle>
      <a:lvl1pPr algn="ctr" defTabSz="914136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</p:sldLayoutIdLst>
  <p:txStyles>
    <p:titleStyle>
      <a:lvl1pPr algn="ctr" defTabSz="914136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7"/>
            <a:fld id="{C633C9F5-DC32-1847-B419-9EDD7F098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7"/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7"/>
            <a:fld id="{D9BE6438-34F9-4B41-86B1-3F8CC7AD5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iming>
    <p:tnLst>
      <p:par>
        <p:cTn id="1" dur="indefinite" restart="never" nodeType="tmRoot"/>
      </p:par>
    </p:tnLst>
  </p:timing>
  <p:txStyles>
    <p:titleStyle>
      <a:lvl1pPr algn="ctr" defTabSz="914312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67" indent="-342867" algn="l" defTabSz="914312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879" indent="-285723" algn="l" defTabSz="9143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891" indent="-228578" algn="l" defTabSz="914312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047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203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359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6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2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8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5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7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17EF55B-DD56-4B8F-A77C-71BEFD671C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2559D38-11F8-4987-918E-ADB07B9CC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6" r:id="rId2"/>
  </p:sldLayoutIdLst>
  <p:timing>
    <p:tnLst>
      <p:par>
        <p:cTn id="1" dur="indefinite" restart="never" nodeType="tmRoot"/>
      </p:par>
    </p:tnLst>
  </p:timing>
  <p:txStyles>
    <p:titleStyle>
      <a:lvl1pPr algn="ctr" defTabSz="91413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3"/>
            <a:ext cx="8229600" cy="42973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1447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735" r:id="rId7"/>
  </p:sldLayoutIdLst>
  <p:txStyles>
    <p:titleStyle>
      <a:lvl1pPr algn="ctr" defTabSz="914136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136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4" y="152400"/>
            <a:ext cx="8740775" cy="1295400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3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0F16D-764F-4F3C-943F-E6CEF22823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1447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0BEE6-E3E2-4E86-AD6B-C4D05D4013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069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136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207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275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801" indent="-34280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6C57E-025E-4BA2-8ED9-918FDCB95A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379A7-59F6-4D78-82C2-65C78D7C0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5pPr>
      <a:lvl6pPr marL="457069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6pPr>
      <a:lvl7pPr marL="914136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7pPr>
      <a:lvl8pPr marL="1371207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8pPr>
      <a:lvl9pPr marL="1828275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9pPr>
    </p:titleStyle>
    <p:bodyStyle>
      <a:lvl1pPr marL="342801" indent="-34280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-3A__grants.nih.gov_grants_guide_notice-2Dfiles_NOT-2DOD-2D16-2D130.html&amp;d=CwMCaQ&amp;c=6vgNTiRn9_pqCD9hKx9JgXN1VapJQ8JVoF8oWH1AgfQ&amp;r=wG74s6-3f3_y-hGGD2kvMNBU_tLyDT_QESKs4KbolTY&amp;m=9G9s2vT2vB3nOqkJMA3CYNVojwf-EHxwpt0gqsfmhuc&amp;s=cohA4KcoTXN4RaAcpKHMA6_Sisw42zuBwfFeKMuXfdw&amp;e=" TargetMode="External"/><Relationship Id="rId2" Type="http://schemas.openxmlformats.org/officeDocument/2006/relationships/hyperlink" Target="https://urldefense.proofpoint.com/v2/url?u=http-3A__grants.nih.gov_grants_guide_notice-2Dfiles_NOT-2DOD-2D16-2D129.html&amp;d=CwMCaQ&amp;c=6vgNTiRn9_pqCD9hKx9JgXN1VapJQ8JVoF8oWH1AgfQ&amp;r=wG74s6-3f3_y-hGGD2kvMNBU_tLyDT_QESKs4KbolTY&amp;m=9G9s2vT2vB3nOqkJMA3CYNVojwf-EHxwpt0gqsfmhuc&amp;s=zMp12lp_nSk9-CByKfg_UOo8yiGYE0ZqOV5zXZ-BN_Y&amp;e=" TargetMode="External"/><Relationship Id="rId1" Type="http://schemas.openxmlformats.org/officeDocument/2006/relationships/slideLayout" Target="../slideLayouts/slideLayout61.xml"/><Relationship Id="rId4" Type="http://schemas.openxmlformats.org/officeDocument/2006/relationships/hyperlink" Target="https://urldefense.proofpoint.com/v2/url?u=http-3A__grants.nih.gov_grants_guide_notice-2Dfiles_NOT-2DOD-2D16-2D134.html&amp;d=CwMCaQ&amp;c=6vgNTiRn9_pqCD9hKx9JgXN1VapJQ8JVoF8oWH1AgfQ&amp;r=wG74s6-3f3_y-hGGD2kvMNBU_tLyDT_QESKs4KbolTY&amp;m=9G9s2vT2vB3nOqkJMA3CYNVojwf-EHxwpt0gqsfmhuc&amp;s=plvACX7Q9fdHXNwhwJ_ArRZYgI6rag781_l69s-ukPU&amp;e=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16-094.html" TargetMode="Externa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gov/" TargetMode="External"/><Relationship Id="rId2" Type="http://schemas.openxmlformats.org/officeDocument/2006/relationships/hyperlink" Target="http://www.addgene.org/" TargetMode="Externa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AURA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24,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RE-Tool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RE-Tool?</a:t>
            </a:r>
          </a:p>
          <a:p>
            <a:endParaRPr lang="en-US" dirty="0"/>
          </a:p>
          <a:p>
            <a:r>
              <a:rPr lang="en-US" dirty="0" smtClean="0"/>
              <a:t>Why RE-Tool?</a:t>
            </a:r>
          </a:p>
          <a:p>
            <a:endParaRPr lang="en-US" dirty="0"/>
          </a:p>
          <a:p>
            <a:r>
              <a:rPr lang="en-US" dirty="0" smtClean="0"/>
              <a:t>Status update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3200400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7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RE-Tool is a project designed in REDCap (</a:t>
            </a:r>
            <a:r>
              <a:rPr lang="en-US" b="1" u="sng" dirty="0" smtClean="0"/>
              <a:t>R</a:t>
            </a:r>
            <a:r>
              <a:rPr lang="en-US" dirty="0" smtClean="0"/>
              <a:t>esearch </a:t>
            </a:r>
            <a:r>
              <a:rPr lang="en-US" b="1" u="sng" dirty="0" smtClean="0"/>
              <a:t>E</a:t>
            </a:r>
            <a:r>
              <a:rPr lang="en-US" dirty="0" smtClean="0"/>
              <a:t>lectronic </a:t>
            </a:r>
            <a:r>
              <a:rPr lang="en-US" b="1" u="sng" dirty="0" smtClean="0"/>
              <a:t>D</a:t>
            </a:r>
            <a:r>
              <a:rPr lang="en-US" dirty="0" smtClean="0"/>
              <a:t>ata-</a:t>
            </a:r>
            <a:r>
              <a:rPr lang="en-US" b="1" u="sng" dirty="0" smtClean="0"/>
              <a:t>Cap</a:t>
            </a:r>
            <a:r>
              <a:rPr lang="en-US" dirty="0" smtClean="0"/>
              <a:t>ture)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goal of RE-Tool</a:t>
            </a:r>
            <a:r>
              <a:rPr lang="en-US" dirty="0"/>
              <a:t> </a:t>
            </a:r>
            <a:r>
              <a:rPr lang="en-US" dirty="0" smtClean="0"/>
              <a:t>is to improve the data sharing of clinical research finance, so that administrators, research staff, clinical staff, and coders have access to information in one location.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42011"/>
            <a:ext cx="3028951" cy="70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40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Track Protocols from Cradle to Grave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Build and Store Clinical Trial Budgets and Coverage Analysis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Track Study Enrolled Patients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Share Data with Access Specific to Users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Reduce Data-Entry and Improve Compliance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82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Phase 1 – Now </a:t>
            </a:r>
            <a:r>
              <a:rPr lang="en-US" dirty="0"/>
              <a:t>A</a:t>
            </a:r>
            <a:r>
              <a:rPr lang="en-US" dirty="0" smtClean="0"/>
              <a:t>vailable Institution-Wide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Track Protocols from Cradle to Grave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Build and Store Clinical Trial Budgets and Coverage Analysis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Phase 1 – Training offered every Thursday beginning September 8th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284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Phase 2 – Under development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Track Study Enrolled Subjects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Automated Emails for Scheduling &amp; Registration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 Bridge to Patient Billing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2146317" cy="200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1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Hot Topics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77795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Reminders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9600" y="3200400"/>
            <a:ext cx="7894320" cy="1752600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>
            <a:lvl1pPr marL="342801" indent="-342801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737" indent="-285669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2672" indent="-228534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599741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6809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387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16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84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Tiffany Sagers</a:t>
            </a:r>
          </a:p>
          <a:p>
            <a:pPr marL="0" indent="0" algn="ctr">
              <a:buNone/>
            </a:pPr>
            <a:r>
              <a:rPr lang="en-US" dirty="0" smtClean="0"/>
              <a:t>Inst. Wide Grants Specialist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R&amp;A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RCOI </a:t>
            </a:r>
            <a:r>
              <a:rPr lang="en-US" dirty="0" smtClean="0"/>
              <a:t>forms and Annual Financial Disclosure.</a:t>
            </a:r>
          </a:p>
          <a:p>
            <a:pPr lvl="1"/>
            <a:r>
              <a:rPr lang="en-US" dirty="0" smtClean="0"/>
              <a:t>Include the FOA on the R&amp;A Form.</a:t>
            </a:r>
          </a:p>
          <a:p>
            <a:pPr lvl="1"/>
            <a:r>
              <a:rPr lang="en-US" dirty="0" smtClean="0"/>
              <a:t>Use legal names for personnel.</a:t>
            </a:r>
          </a:p>
          <a:p>
            <a:pPr lvl="1"/>
            <a:r>
              <a:rPr lang="en-US" dirty="0" smtClean="0"/>
              <a:t>Ensure that all forms are included in the packet.</a:t>
            </a:r>
          </a:p>
          <a:p>
            <a:pPr lvl="1"/>
            <a:r>
              <a:rPr lang="en-US" dirty="0" smtClean="0"/>
              <a:t>Utilize the SPA website for How </a:t>
            </a:r>
            <a:r>
              <a:rPr lang="en-US" dirty="0" err="1" smtClean="0"/>
              <a:t>To’s</a:t>
            </a:r>
            <a:r>
              <a:rPr lang="en-US" dirty="0"/>
              <a:t>.</a:t>
            </a:r>
            <a:endParaRPr lang="en-US" dirty="0" smtClean="0"/>
          </a:p>
          <a:p>
            <a:pPr marL="457068" lvl="1" indent="0">
              <a:buNone/>
            </a:pPr>
            <a:endParaRPr lang="en-US" dirty="0"/>
          </a:p>
          <a:p>
            <a:pPr marL="457068" lvl="1" indent="0">
              <a:buNone/>
            </a:pPr>
            <a:r>
              <a:rPr lang="en-US" dirty="0" smtClean="0"/>
              <a:t>Late proposals should have all items prior to submission to SPA. </a:t>
            </a:r>
          </a:p>
          <a:p>
            <a:pPr marL="457068" lvl="1" indent="0">
              <a:buNone/>
            </a:pPr>
            <a:endParaRPr lang="en-US" dirty="0"/>
          </a:p>
          <a:p>
            <a:pPr marL="457068" lvl="1" indent="0">
              <a:buNone/>
            </a:pPr>
            <a:r>
              <a:rPr lang="en-US" dirty="0" smtClean="0"/>
              <a:t>Communicate with your Specialist! </a:t>
            </a:r>
            <a:endParaRPr lang="en-US" dirty="0"/>
          </a:p>
          <a:p>
            <a:pPr marL="457068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 marL="457068" lvl="1" indent="0">
              <a:buNone/>
            </a:pPr>
            <a:endParaRPr lang="en-US" dirty="0" smtClean="0"/>
          </a:p>
          <a:p>
            <a:pPr marL="4570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Updates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9600" y="3200400"/>
            <a:ext cx="7894320" cy="1752600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>
            <a:lvl1pPr marL="342801" indent="-342801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737" indent="-285669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2672" indent="-228534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599741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6809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387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16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84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Krystal Toups, CRA</a:t>
            </a:r>
          </a:p>
          <a:p>
            <a:pPr marL="0" indent="0" algn="ctr">
              <a:buNone/>
            </a:pPr>
            <a:r>
              <a:rPr lang="en-US" dirty="0" smtClean="0"/>
              <a:t>Director,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620000" cy="406876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New Policy Eliminates Most Appendix Material for NIH/AHRQ/NIOSH Applications Submitted for Due Dates On or After January 25, 2017</a:t>
            </a:r>
            <a:br>
              <a:rPr lang="en-US" dirty="0"/>
            </a:br>
            <a:r>
              <a:rPr lang="en-US" u="sng" dirty="0">
                <a:hlinkClick r:id="rId2"/>
              </a:rPr>
              <a:t>(NOT-OD-16-129)</a:t>
            </a:r>
            <a:r>
              <a:rPr lang="en-US" dirty="0"/>
              <a:t> National Institutes of Health Agency for Healthcare Research and Quality National Institute for Occupational Safety and </a:t>
            </a:r>
            <a:r>
              <a:rPr lang="en-US" dirty="0" smtClean="0"/>
              <a:t>Health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Changes to the NIH/AHRQ Policy on Post-Submission Materials for Applications Submitted for Due Dates On or After January 25, 2017</a:t>
            </a:r>
            <a:br>
              <a:rPr lang="en-US" dirty="0"/>
            </a:br>
            <a:r>
              <a:rPr lang="en-US" u="sng" dirty="0">
                <a:hlinkClick r:id="rId3"/>
              </a:rPr>
              <a:t>(NOT-OD-16-130)</a:t>
            </a:r>
            <a:r>
              <a:rPr lang="en-US" dirty="0"/>
              <a:t> National Institutes of Health Agency for Healthcare Research and Quality National Institute for Occupational Safety and </a:t>
            </a:r>
            <a:r>
              <a:rPr lang="en-US" dirty="0" smtClean="0"/>
              <a:t>Health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Revised: Projected FY 2017 Stipend Levels for Postdoctoral Trainees and Fellows on Ruth L. </a:t>
            </a:r>
            <a:r>
              <a:rPr lang="en-US" dirty="0" err="1"/>
              <a:t>Kirschstein</a:t>
            </a:r>
            <a:r>
              <a:rPr lang="en-US" dirty="0"/>
              <a:t> National Research Service Awards (NRSA)</a:t>
            </a:r>
            <a:br>
              <a:rPr lang="en-US" dirty="0"/>
            </a:br>
            <a:r>
              <a:rPr lang="en-US" u="sng" dirty="0">
                <a:hlinkClick r:id="rId4"/>
              </a:rPr>
              <a:t>(NOT-OD-16-134)</a:t>
            </a:r>
            <a:r>
              <a:rPr lang="en-US" dirty="0"/>
              <a:t> National Institutes of Health</a:t>
            </a:r>
          </a:p>
        </p:txBody>
      </p:sp>
    </p:spTree>
    <p:extLst>
      <p:ext uri="{BB962C8B-B14F-4D97-AF65-F5344CB8AC3E}">
        <p14:creationId xmlns:p14="http://schemas.microsoft.com/office/powerpoint/2010/main" val="25745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Ronnie Perez</a:t>
            </a:r>
          </a:p>
          <a:p>
            <a:r>
              <a:rPr lang="en-US" dirty="0" smtClean="0"/>
              <a:t>Director, </a:t>
            </a:r>
          </a:p>
          <a:p>
            <a:r>
              <a:rPr lang="en-US" dirty="0" smtClean="0"/>
              <a:t>Post-Award Finance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TBD, NIH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40687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NCURA Meeting</a:t>
            </a:r>
          </a:p>
          <a:p>
            <a:r>
              <a:rPr lang="en-US" dirty="0" err="1" smtClean="0"/>
              <a:t>sIRB</a:t>
            </a:r>
            <a:r>
              <a:rPr lang="en-US" dirty="0"/>
              <a:t> - Final NIH Policy on the Use of a Single Institutional Review Board for Multi-Site Research </a:t>
            </a:r>
            <a:r>
              <a:rPr lang="en-US" dirty="0" smtClean="0">
                <a:hlinkClick r:id="rId2"/>
              </a:rPr>
              <a:t>NOT-OD-16-094</a:t>
            </a:r>
            <a:endParaRPr lang="en-US" dirty="0" smtClean="0"/>
          </a:p>
          <a:p>
            <a:r>
              <a:rPr lang="en-US" dirty="0" smtClean="0"/>
              <a:t> Change in Final Progress Report Format.  Will be similar to continuation reports.  More info from NIH October.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89432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Next Meeting:</a:t>
            </a:r>
          </a:p>
          <a:p>
            <a:r>
              <a:rPr lang="en-US" dirty="0" smtClean="0"/>
              <a:t>November 16, 2016</a:t>
            </a:r>
          </a:p>
          <a:p>
            <a:endParaRPr lang="en-US" dirty="0"/>
          </a:p>
          <a:p>
            <a:r>
              <a:rPr lang="en-US" dirty="0" smtClean="0"/>
              <a:t>Presentations &amp; Schedule </a:t>
            </a:r>
            <a:r>
              <a:rPr lang="en-US" dirty="0"/>
              <a:t>P</a:t>
            </a:r>
            <a:r>
              <a:rPr lang="en-US" dirty="0" smtClean="0"/>
              <a:t>osted at:</a:t>
            </a:r>
          </a:p>
          <a:p>
            <a:r>
              <a:rPr lang="en-US" dirty="0" smtClean="0"/>
              <a:t>go.uth.edu/AURA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Items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0800" y="2057400"/>
            <a:ext cx="6324600" cy="3124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ITV Groups</a:t>
            </a:r>
          </a:p>
          <a:p>
            <a:pPr marL="0" indent="0" algn="ctr">
              <a:buNone/>
            </a:pPr>
            <a:r>
              <a:rPr lang="en-US" dirty="0" smtClean="0"/>
              <a:t>Please mute microphones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 smtClean="0"/>
              <a:t>Presenters</a:t>
            </a: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Repeat questions in mic</a:t>
            </a:r>
            <a:endParaRPr lang="en-US" dirty="0"/>
          </a:p>
        </p:txBody>
      </p:sp>
      <p:pic>
        <p:nvPicPr>
          <p:cNvPr id="1029" name="Picture 5" descr="C:\Users\ktoups\AppData\Local\Microsoft\Windows\Temporary Internet Files\Content.IE5\1J7W9CQE\MC9004395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1905000" cy="16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8" name="Group 1267"/>
          <p:cNvGrpSpPr/>
          <p:nvPr/>
        </p:nvGrpSpPr>
        <p:grpSpPr>
          <a:xfrm>
            <a:off x="1082054" y="3886201"/>
            <a:ext cx="1280146" cy="1168808"/>
            <a:chOff x="843515" y="3505201"/>
            <a:chExt cx="1280146" cy="1168808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grpSpPr>
        <p:pic>
          <p:nvPicPr>
            <p:cNvPr id="1032" name="Picture 8" descr="C:\Users\ktoups\AppData\Local\Microsoft\Windows\Temporary Internet Files\Content.IE5\G3AFT4RY\MC900442000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15" y="3505201"/>
              <a:ext cx="1280146" cy="1168808"/>
            </a:xfrm>
            <a:prstGeom prst="roundRect">
              <a:avLst>
                <a:gd name="adj" fmla="val 4167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 w="762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softEdge rad="3175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351" name="Freeform 311"/>
            <p:cNvSpPr>
              <a:spLocks/>
            </p:cNvSpPr>
            <p:nvPr/>
          </p:nvSpPr>
          <p:spPr bwMode="auto">
            <a:xfrm>
              <a:off x="1361905" y="4045798"/>
              <a:ext cx="166201" cy="69551"/>
            </a:xfrm>
            <a:custGeom>
              <a:avLst/>
              <a:gdLst>
                <a:gd name="T0" fmla="*/ 7 w 337"/>
                <a:gd name="T1" fmla="*/ 17 h 154"/>
                <a:gd name="T2" fmla="*/ 20 w 337"/>
                <a:gd name="T3" fmla="*/ 20 h 154"/>
                <a:gd name="T4" fmla="*/ 36 w 337"/>
                <a:gd name="T5" fmla="*/ 25 h 154"/>
                <a:gd name="T6" fmla="*/ 54 w 337"/>
                <a:gd name="T7" fmla="*/ 32 h 154"/>
                <a:gd name="T8" fmla="*/ 75 w 337"/>
                <a:gd name="T9" fmla="*/ 38 h 154"/>
                <a:gd name="T10" fmla="*/ 97 w 337"/>
                <a:gd name="T11" fmla="*/ 46 h 154"/>
                <a:gd name="T12" fmla="*/ 120 w 337"/>
                <a:gd name="T13" fmla="*/ 56 h 154"/>
                <a:gd name="T14" fmla="*/ 144 w 337"/>
                <a:gd name="T15" fmla="*/ 66 h 154"/>
                <a:gd name="T16" fmla="*/ 169 w 337"/>
                <a:gd name="T17" fmla="*/ 76 h 154"/>
                <a:gd name="T18" fmla="*/ 193 w 337"/>
                <a:gd name="T19" fmla="*/ 87 h 154"/>
                <a:gd name="T20" fmla="*/ 216 w 337"/>
                <a:gd name="T21" fmla="*/ 96 h 154"/>
                <a:gd name="T22" fmla="*/ 238 w 337"/>
                <a:gd name="T23" fmla="*/ 106 h 154"/>
                <a:gd name="T24" fmla="*/ 258 w 337"/>
                <a:gd name="T25" fmla="*/ 116 h 154"/>
                <a:gd name="T26" fmla="*/ 277 w 337"/>
                <a:gd name="T27" fmla="*/ 124 h 154"/>
                <a:gd name="T28" fmla="*/ 293 w 337"/>
                <a:gd name="T29" fmla="*/ 132 h 154"/>
                <a:gd name="T30" fmla="*/ 307 w 337"/>
                <a:gd name="T31" fmla="*/ 139 h 154"/>
                <a:gd name="T32" fmla="*/ 317 w 337"/>
                <a:gd name="T33" fmla="*/ 143 h 154"/>
                <a:gd name="T34" fmla="*/ 318 w 337"/>
                <a:gd name="T35" fmla="*/ 144 h 154"/>
                <a:gd name="T36" fmla="*/ 321 w 337"/>
                <a:gd name="T37" fmla="*/ 146 h 154"/>
                <a:gd name="T38" fmla="*/ 322 w 337"/>
                <a:gd name="T39" fmla="*/ 148 h 154"/>
                <a:gd name="T40" fmla="*/ 323 w 337"/>
                <a:gd name="T41" fmla="*/ 150 h 154"/>
                <a:gd name="T42" fmla="*/ 325 w 337"/>
                <a:gd name="T43" fmla="*/ 153 h 154"/>
                <a:gd name="T44" fmla="*/ 328 w 337"/>
                <a:gd name="T45" fmla="*/ 154 h 154"/>
                <a:gd name="T46" fmla="*/ 331 w 337"/>
                <a:gd name="T47" fmla="*/ 154 h 154"/>
                <a:gd name="T48" fmla="*/ 333 w 337"/>
                <a:gd name="T49" fmla="*/ 151 h 154"/>
                <a:gd name="T50" fmla="*/ 336 w 337"/>
                <a:gd name="T51" fmla="*/ 149 h 154"/>
                <a:gd name="T52" fmla="*/ 337 w 337"/>
                <a:gd name="T53" fmla="*/ 147 h 154"/>
                <a:gd name="T54" fmla="*/ 337 w 337"/>
                <a:gd name="T55" fmla="*/ 143 h 154"/>
                <a:gd name="T56" fmla="*/ 336 w 337"/>
                <a:gd name="T57" fmla="*/ 141 h 154"/>
                <a:gd name="T58" fmla="*/ 333 w 337"/>
                <a:gd name="T59" fmla="*/ 138 h 154"/>
                <a:gd name="T60" fmla="*/ 332 w 337"/>
                <a:gd name="T61" fmla="*/ 135 h 154"/>
                <a:gd name="T62" fmla="*/ 330 w 337"/>
                <a:gd name="T63" fmla="*/ 133 h 154"/>
                <a:gd name="T64" fmla="*/ 328 w 337"/>
                <a:gd name="T65" fmla="*/ 131 h 154"/>
                <a:gd name="T66" fmla="*/ 317 w 337"/>
                <a:gd name="T67" fmla="*/ 125 h 154"/>
                <a:gd name="T68" fmla="*/ 303 w 337"/>
                <a:gd name="T69" fmla="*/ 119 h 154"/>
                <a:gd name="T70" fmla="*/ 287 w 337"/>
                <a:gd name="T71" fmla="*/ 111 h 154"/>
                <a:gd name="T72" fmla="*/ 268 w 337"/>
                <a:gd name="T73" fmla="*/ 102 h 154"/>
                <a:gd name="T74" fmla="*/ 247 w 337"/>
                <a:gd name="T75" fmla="*/ 93 h 154"/>
                <a:gd name="T76" fmla="*/ 224 w 337"/>
                <a:gd name="T77" fmla="*/ 82 h 154"/>
                <a:gd name="T78" fmla="*/ 200 w 337"/>
                <a:gd name="T79" fmla="*/ 72 h 154"/>
                <a:gd name="T80" fmla="*/ 175 w 337"/>
                <a:gd name="T81" fmla="*/ 61 h 154"/>
                <a:gd name="T82" fmla="*/ 151 w 337"/>
                <a:gd name="T83" fmla="*/ 51 h 154"/>
                <a:gd name="T84" fmla="*/ 126 w 337"/>
                <a:gd name="T85" fmla="*/ 41 h 154"/>
                <a:gd name="T86" fmla="*/ 103 w 337"/>
                <a:gd name="T87" fmla="*/ 32 h 154"/>
                <a:gd name="T88" fmla="*/ 80 w 337"/>
                <a:gd name="T89" fmla="*/ 22 h 154"/>
                <a:gd name="T90" fmla="*/ 59 w 337"/>
                <a:gd name="T91" fmla="*/ 15 h 154"/>
                <a:gd name="T92" fmla="*/ 39 w 337"/>
                <a:gd name="T93" fmla="*/ 8 h 154"/>
                <a:gd name="T94" fmla="*/ 23 w 337"/>
                <a:gd name="T95" fmla="*/ 4 h 154"/>
                <a:gd name="T96" fmla="*/ 10 w 337"/>
                <a:gd name="T97" fmla="*/ 0 h 154"/>
                <a:gd name="T98" fmla="*/ 6 w 337"/>
                <a:gd name="T99" fmla="*/ 0 h 154"/>
                <a:gd name="T100" fmla="*/ 4 w 337"/>
                <a:gd name="T101" fmla="*/ 2 h 154"/>
                <a:gd name="T102" fmla="*/ 1 w 337"/>
                <a:gd name="T103" fmla="*/ 4 h 154"/>
                <a:gd name="T104" fmla="*/ 0 w 337"/>
                <a:gd name="T105" fmla="*/ 7 h 154"/>
                <a:gd name="T106" fmla="*/ 0 w 337"/>
                <a:gd name="T107" fmla="*/ 11 h 154"/>
                <a:gd name="T108" fmla="*/ 1 w 337"/>
                <a:gd name="T109" fmla="*/ 13 h 154"/>
                <a:gd name="T110" fmla="*/ 4 w 337"/>
                <a:gd name="T111" fmla="*/ 15 h 154"/>
                <a:gd name="T112" fmla="*/ 7 w 337"/>
                <a:gd name="T113" fmla="*/ 17 h 154"/>
                <a:gd name="T114" fmla="*/ 7 w 337"/>
                <a:gd name="T115" fmla="*/ 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7" h="154">
                  <a:moveTo>
                    <a:pt x="7" y="17"/>
                  </a:moveTo>
                  <a:lnTo>
                    <a:pt x="20" y="20"/>
                  </a:lnTo>
                  <a:lnTo>
                    <a:pt x="36" y="25"/>
                  </a:lnTo>
                  <a:lnTo>
                    <a:pt x="54" y="32"/>
                  </a:lnTo>
                  <a:lnTo>
                    <a:pt x="75" y="38"/>
                  </a:lnTo>
                  <a:lnTo>
                    <a:pt x="97" y="46"/>
                  </a:lnTo>
                  <a:lnTo>
                    <a:pt x="120" y="56"/>
                  </a:lnTo>
                  <a:lnTo>
                    <a:pt x="144" y="66"/>
                  </a:lnTo>
                  <a:lnTo>
                    <a:pt x="169" y="76"/>
                  </a:lnTo>
                  <a:lnTo>
                    <a:pt x="193" y="87"/>
                  </a:lnTo>
                  <a:lnTo>
                    <a:pt x="216" y="96"/>
                  </a:lnTo>
                  <a:lnTo>
                    <a:pt x="238" y="106"/>
                  </a:lnTo>
                  <a:lnTo>
                    <a:pt x="258" y="116"/>
                  </a:lnTo>
                  <a:lnTo>
                    <a:pt x="277" y="124"/>
                  </a:lnTo>
                  <a:lnTo>
                    <a:pt x="293" y="132"/>
                  </a:lnTo>
                  <a:lnTo>
                    <a:pt x="307" y="139"/>
                  </a:lnTo>
                  <a:lnTo>
                    <a:pt x="317" y="143"/>
                  </a:lnTo>
                  <a:lnTo>
                    <a:pt x="318" y="144"/>
                  </a:lnTo>
                  <a:lnTo>
                    <a:pt x="321" y="146"/>
                  </a:lnTo>
                  <a:lnTo>
                    <a:pt x="322" y="148"/>
                  </a:lnTo>
                  <a:lnTo>
                    <a:pt x="323" y="150"/>
                  </a:lnTo>
                  <a:lnTo>
                    <a:pt x="325" y="153"/>
                  </a:lnTo>
                  <a:lnTo>
                    <a:pt x="328" y="154"/>
                  </a:lnTo>
                  <a:lnTo>
                    <a:pt x="331" y="154"/>
                  </a:lnTo>
                  <a:lnTo>
                    <a:pt x="333" y="151"/>
                  </a:lnTo>
                  <a:lnTo>
                    <a:pt x="336" y="149"/>
                  </a:lnTo>
                  <a:lnTo>
                    <a:pt x="337" y="147"/>
                  </a:lnTo>
                  <a:lnTo>
                    <a:pt x="337" y="143"/>
                  </a:lnTo>
                  <a:lnTo>
                    <a:pt x="336" y="141"/>
                  </a:lnTo>
                  <a:lnTo>
                    <a:pt x="333" y="138"/>
                  </a:lnTo>
                  <a:lnTo>
                    <a:pt x="332" y="135"/>
                  </a:lnTo>
                  <a:lnTo>
                    <a:pt x="330" y="133"/>
                  </a:lnTo>
                  <a:lnTo>
                    <a:pt x="328" y="131"/>
                  </a:lnTo>
                  <a:lnTo>
                    <a:pt x="317" y="125"/>
                  </a:lnTo>
                  <a:lnTo>
                    <a:pt x="303" y="119"/>
                  </a:lnTo>
                  <a:lnTo>
                    <a:pt x="287" y="111"/>
                  </a:lnTo>
                  <a:lnTo>
                    <a:pt x="268" y="102"/>
                  </a:lnTo>
                  <a:lnTo>
                    <a:pt x="247" y="93"/>
                  </a:lnTo>
                  <a:lnTo>
                    <a:pt x="224" y="82"/>
                  </a:lnTo>
                  <a:lnTo>
                    <a:pt x="200" y="72"/>
                  </a:lnTo>
                  <a:lnTo>
                    <a:pt x="175" y="61"/>
                  </a:lnTo>
                  <a:lnTo>
                    <a:pt x="151" y="51"/>
                  </a:lnTo>
                  <a:lnTo>
                    <a:pt x="126" y="41"/>
                  </a:lnTo>
                  <a:lnTo>
                    <a:pt x="103" y="32"/>
                  </a:lnTo>
                  <a:lnTo>
                    <a:pt x="80" y="22"/>
                  </a:lnTo>
                  <a:lnTo>
                    <a:pt x="59" y="15"/>
                  </a:lnTo>
                  <a:lnTo>
                    <a:pt x="39" y="8"/>
                  </a:lnTo>
                  <a:lnTo>
                    <a:pt x="23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2" name="Freeform 313"/>
            <p:cNvSpPr>
              <a:spLocks/>
            </p:cNvSpPr>
            <p:nvPr/>
          </p:nvSpPr>
          <p:spPr bwMode="auto">
            <a:xfrm>
              <a:off x="1299579" y="4138832"/>
              <a:ext cx="238420" cy="377108"/>
            </a:xfrm>
            <a:custGeom>
              <a:avLst/>
              <a:gdLst>
                <a:gd name="T0" fmla="*/ 0 w 480"/>
                <a:gd name="T1" fmla="*/ 215 h 1151"/>
                <a:gd name="T2" fmla="*/ 0 w 480"/>
                <a:gd name="T3" fmla="*/ 1151 h 1151"/>
                <a:gd name="T4" fmla="*/ 336 w 480"/>
                <a:gd name="T5" fmla="*/ 1151 h 1151"/>
                <a:gd name="T6" fmla="*/ 480 w 480"/>
                <a:gd name="T7" fmla="*/ 942 h 1151"/>
                <a:gd name="T8" fmla="*/ 480 w 480"/>
                <a:gd name="T9" fmla="*/ 0 h 1151"/>
                <a:gd name="T10" fmla="*/ 0 w 480"/>
                <a:gd name="T11" fmla="*/ 2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51">
                  <a:moveTo>
                    <a:pt x="0" y="215"/>
                  </a:moveTo>
                  <a:lnTo>
                    <a:pt x="0" y="1151"/>
                  </a:lnTo>
                  <a:lnTo>
                    <a:pt x="336" y="1151"/>
                  </a:lnTo>
                  <a:lnTo>
                    <a:pt x="480" y="942"/>
                  </a:lnTo>
                  <a:lnTo>
                    <a:pt x="480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3" name="Freeform 316"/>
            <p:cNvSpPr>
              <a:spLocks/>
            </p:cNvSpPr>
            <p:nvPr/>
          </p:nvSpPr>
          <p:spPr bwMode="auto">
            <a:xfrm>
              <a:off x="1332226" y="4033152"/>
              <a:ext cx="40561" cy="24388"/>
            </a:xfrm>
            <a:custGeom>
              <a:avLst/>
              <a:gdLst>
                <a:gd name="T0" fmla="*/ 82 w 82"/>
                <a:gd name="T1" fmla="*/ 27 h 54"/>
                <a:gd name="T2" fmla="*/ 79 w 82"/>
                <a:gd name="T3" fmla="*/ 25 h 54"/>
                <a:gd name="T4" fmla="*/ 69 w 82"/>
                <a:gd name="T5" fmla="*/ 19 h 54"/>
                <a:gd name="T6" fmla="*/ 58 w 82"/>
                <a:gd name="T7" fmla="*/ 12 h 54"/>
                <a:gd name="T8" fmla="*/ 43 w 82"/>
                <a:gd name="T9" fmla="*/ 5 h 54"/>
                <a:gd name="T10" fmla="*/ 28 w 82"/>
                <a:gd name="T11" fmla="*/ 1 h 54"/>
                <a:gd name="T12" fmla="*/ 15 w 82"/>
                <a:gd name="T13" fmla="*/ 0 h 54"/>
                <a:gd name="T14" fmla="*/ 6 w 82"/>
                <a:gd name="T15" fmla="*/ 5 h 54"/>
                <a:gd name="T16" fmla="*/ 1 w 82"/>
                <a:gd name="T17" fmla="*/ 19 h 54"/>
                <a:gd name="T18" fmla="*/ 0 w 82"/>
                <a:gd name="T19" fmla="*/ 33 h 54"/>
                <a:gd name="T20" fmla="*/ 3 w 82"/>
                <a:gd name="T21" fmla="*/ 44 h 54"/>
                <a:gd name="T22" fmla="*/ 6 w 82"/>
                <a:gd name="T23" fmla="*/ 49 h 54"/>
                <a:gd name="T24" fmla="*/ 13 w 82"/>
                <a:gd name="T25" fmla="*/ 53 h 54"/>
                <a:gd name="T26" fmla="*/ 23 w 82"/>
                <a:gd name="T27" fmla="*/ 54 h 54"/>
                <a:gd name="T28" fmla="*/ 38 w 82"/>
                <a:gd name="T29" fmla="*/ 53 h 54"/>
                <a:gd name="T30" fmla="*/ 56 w 82"/>
                <a:gd name="T31" fmla="*/ 50 h 54"/>
                <a:gd name="T32" fmla="*/ 79 w 82"/>
                <a:gd name="T33" fmla="*/ 47 h 54"/>
                <a:gd name="T34" fmla="*/ 82 w 82"/>
                <a:gd name="T35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54">
                  <a:moveTo>
                    <a:pt x="82" y="27"/>
                  </a:moveTo>
                  <a:lnTo>
                    <a:pt x="79" y="25"/>
                  </a:lnTo>
                  <a:lnTo>
                    <a:pt x="69" y="19"/>
                  </a:lnTo>
                  <a:lnTo>
                    <a:pt x="58" y="12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5" y="0"/>
                  </a:lnTo>
                  <a:lnTo>
                    <a:pt x="6" y="5"/>
                  </a:lnTo>
                  <a:lnTo>
                    <a:pt x="1" y="19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6" y="49"/>
                  </a:lnTo>
                  <a:lnTo>
                    <a:pt x="13" y="53"/>
                  </a:lnTo>
                  <a:lnTo>
                    <a:pt x="23" y="54"/>
                  </a:lnTo>
                  <a:lnTo>
                    <a:pt x="38" y="53"/>
                  </a:lnTo>
                  <a:lnTo>
                    <a:pt x="56" y="50"/>
                  </a:lnTo>
                  <a:lnTo>
                    <a:pt x="79" y="47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4" name="Freeform 317"/>
            <p:cNvSpPr>
              <a:spLocks/>
            </p:cNvSpPr>
            <p:nvPr/>
          </p:nvSpPr>
          <p:spPr bwMode="auto">
            <a:xfrm>
              <a:off x="1532063" y="4134316"/>
              <a:ext cx="33636" cy="198715"/>
            </a:xfrm>
            <a:custGeom>
              <a:avLst/>
              <a:gdLst>
                <a:gd name="T0" fmla="*/ 10 w 68"/>
                <a:gd name="T1" fmla="*/ 430 h 440"/>
                <a:gd name="T2" fmla="*/ 23 w 68"/>
                <a:gd name="T3" fmla="*/ 423 h 440"/>
                <a:gd name="T4" fmla="*/ 36 w 68"/>
                <a:gd name="T5" fmla="*/ 415 h 440"/>
                <a:gd name="T6" fmla="*/ 46 w 68"/>
                <a:gd name="T7" fmla="*/ 405 h 440"/>
                <a:gd name="T8" fmla="*/ 56 w 68"/>
                <a:gd name="T9" fmla="*/ 379 h 440"/>
                <a:gd name="T10" fmla="*/ 59 w 68"/>
                <a:gd name="T11" fmla="*/ 345 h 440"/>
                <a:gd name="T12" fmla="*/ 48 w 68"/>
                <a:gd name="T13" fmla="*/ 312 h 440"/>
                <a:gd name="T14" fmla="*/ 32 w 68"/>
                <a:gd name="T15" fmla="*/ 283 h 440"/>
                <a:gd name="T16" fmla="*/ 17 w 68"/>
                <a:gd name="T17" fmla="*/ 257 h 440"/>
                <a:gd name="T18" fmla="*/ 17 w 68"/>
                <a:gd name="T19" fmla="*/ 231 h 440"/>
                <a:gd name="T20" fmla="*/ 26 w 68"/>
                <a:gd name="T21" fmla="*/ 204 h 440"/>
                <a:gd name="T22" fmla="*/ 41 w 68"/>
                <a:gd name="T23" fmla="*/ 178 h 440"/>
                <a:gd name="T24" fmla="*/ 56 w 68"/>
                <a:gd name="T25" fmla="*/ 151 h 440"/>
                <a:gd name="T26" fmla="*/ 56 w 68"/>
                <a:gd name="T27" fmla="*/ 125 h 440"/>
                <a:gd name="T28" fmla="*/ 45 w 68"/>
                <a:gd name="T29" fmla="*/ 102 h 440"/>
                <a:gd name="T30" fmla="*/ 29 w 68"/>
                <a:gd name="T31" fmla="*/ 80 h 440"/>
                <a:gd name="T32" fmla="*/ 17 w 68"/>
                <a:gd name="T33" fmla="*/ 54 h 440"/>
                <a:gd name="T34" fmla="*/ 21 w 68"/>
                <a:gd name="T35" fmla="*/ 21 h 440"/>
                <a:gd name="T36" fmla="*/ 23 w 68"/>
                <a:gd name="T37" fmla="*/ 2 h 440"/>
                <a:gd name="T38" fmla="*/ 26 w 68"/>
                <a:gd name="T39" fmla="*/ 0 h 440"/>
                <a:gd name="T40" fmla="*/ 29 w 68"/>
                <a:gd name="T41" fmla="*/ 0 h 440"/>
                <a:gd name="T42" fmla="*/ 31 w 68"/>
                <a:gd name="T43" fmla="*/ 2 h 440"/>
                <a:gd name="T44" fmla="*/ 29 w 68"/>
                <a:gd name="T45" fmla="*/ 19 h 440"/>
                <a:gd name="T46" fmla="*/ 25 w 68"/>
                <a:gd name="T47" fmla="*/ 50 h 440"/>
                <a:gd name="T48" fmla="*/ 34 w 68"/>
                <a:gd name="T49" fmla="*/ 74 h 440"/>
                <a:gd name="T50" fmla="*/ 50 w 68"/>
                <a:gd name="T51" fmla="*/ 92 h 440"/>
                <a:gd name="T52" fmla="*/ 63 w 68"/>
                <a:gd name="T53" fmla="*/ 114 h 440"/>
                <a:gd name="T54" fmla="*/ 67 w 68"/>
                <a:gd name="T55" fmla="*/ 138 h 440"/>
                <a:gd name="T56" fmla="*/ 57 w 68"/>
                <a:gd name="T57" fmla="*/ 166 h 440"/>
                <a:gd name="T58" fmla="*/ 41 w 68"/>
                <a:gd name="T59" fmla="*/ 194 h 440"/>
                <a:gd name="T60" fmla="*/ 29 w 68"/>
                <a:gd name="T61" fmla="*/ 221 h 440"/>
                <a:gd name="T62" fmla="*/ 24 w 68"/>
                <a:gd name="T63" fmla="*/ 249 h 440"/>
                <a:gd name="T64" fmla="*/ 37 w 68"/>
                <a:gd name="T65" fmla="*/ 273 h 440"/>
                <a:gd name="T66" fmla="*/ 52 w 68"/>
                <a:gd name="T67" fmla="*/ 296 h 440"/>
                <a:gd name="T68" fmla="*/ 62 w 68"/>
                <a:gd name="T69" fmla="*/ 322 h 440"/>
                <a:gd name="T70" fmla="*/ 67 w 68"/>
                <a:gd name="T71" fmla="*/ 348 h 440"/>
                <a:gd name="T72" fmla="*/ 67 w 68"/>
                <a:gd name="T73" fmla="*/ 377 h 440"/>
                <a:gd name="T74" fmla="*/ 56 w 68"/>
                <a:gd name="T75" fmla="*/ 401 h 440"/>
                <a:gd name="T76" fmla="*/ 39 w 68"/>
                <a:gd name="T77" fmla="*/ 421 h 440"/>
                <a:gd name="T78" fmla="*/ 17 w 68"/>
                <a:gd name="T79" fmla="*/ 436 h 440"/>
                <a:gd name="T80" fmla="*/ 3 w 68"/>
                <a:gd name="T81" fmla="*/ 440 h 440"/>
                <a:gd name="T82" fmla="*/ 0 w 68"/>
                <a:gd name="T83" fmla="*/ 439 h 440"/>
                <a:gd name="T84" fmla="*/ 0 w 68"/>
                <a:gd name="T85" fmla="*/ 437 h 440"/>
                <a:gd name="T86" fmla="*/ 2 w 68"/>
                <a:gd name="T87" fmla="*/ 433 h 440"/>
                <a:gd name="T88" fmla="*/ 3 w 68"/>
                <a:gd name="T89" fmla="*/ 4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440">
                  <a:moveTo>
                    <a:pt x="3" y="432"/>
                  </a:moveTo>
                  <a:lnTo>
                    <a:pt x="10" y="430"/>
                  </a:lnTo>
                  <a:lnTo>
                    <a:pt x="16" y="427"/>
                  </a:lnTo>
                  <a:lnTo>
                    <a:pt x="23" y="423"/>
                  </a:lnTo>
                  <a:lnTo>
                    <a:pt x="30" y="420"/>
                  </a:lnTo>
                  <a:lnTo>
                    <a:pt x="36" y="415"/>
                  </a:lnTo>
                  <a:lnTo>
                    <a:pt x="40" y="410"/>
                  </a:lnTo>
                  <a:lnTo>
                    <a:pt x="46" y="405"/>
                  </a:lnTo>
                  <a:lnTo>
                    <a:pt x="49" y="398"/>
                  </a:lnTo>
                  <a:lnTo>
                    <a:pt x="56" y="379"/>
                  </a:lnTo>
                  <a:lnTo>
                    <a:pt x="60" y="362"/>
                  </a:lnTo>
                  <a:lnTo>
                    <a:pt x="59" y="345"/>
                  </a:lnTo>
                  <a:lnTo>
                    <a:pt x="55" y="327"/>
                  </a:lnTo>
                  <a:lnTo>
                    <a:pt x="48" y="312"/>
                  </a:lnTo>
                  <a:lnTo>
                    <a:pt x="41" y="296"/>
                  </a:lnTo>
                  <a:lnTo>
                    <a:pt x="32" y="283"/>
                  </a:lnTo>
                  <a:lnTo>
                    <a:pt x="23" y="269"/>
                  </a:lnTo>
                  <a:lnTo>
                    <a:pt x="17" y="257"/>
                  </a:lnTo>
                  <a:lnTo>
                    <a:pt x="15" y="243"/>
                  </a:lnTo>
                  <a:lnTo>
                    <a:pt x="17" y="231"/>
                  </a:lnTo>
                  <a:lnTo>
                    <a:pt x="21" y="217"/>
                  </a:lnTo>
                  <a:lnTo>
                    <a:pt x="26" y="204"/>
                  </a:lnTo>
                  <a:lnTo>
                    <a:pt x="33" y="190"/>
                  </a:lnTo>
                  <a:lnTo>
                    <a:pt x="41" y="178"/>
                  </a:lnTo>
                  <a:lnTo>
                    <a:pt x="49" y="165"/>
                  </a:lnTo>
                  <a:lnTo>
                    <a:pt x="56" y="151"/>
                  </a:lnTo>
                  <a:lnTo>
                    <a:pt x="59" y="137"/>
                  </a:lnTo>
                  <a:lnTo>
                    <a:pt x="56" y="125"/>
                  </a:lnTo>
                  <a:lnTo>
                    <a:pt x="52" y="113"/>
                  </a:lnTo>
                  <a:lnTo>
                    <a:pt x="45" y="102"/>
                  </a:lnTo>
                  <a:lnTo>
                    <a:pt x="37" y="90"/>
                  </a:lnTo>
                  <a:lnTo>
                    <a:pt x="29" y="80"/>
                  </a:lnTo>
                  <a:lnTo>
                    <a:pt x="22" y="69"/>
                  </a:lnTo>
                  <a:lnTo>
                    <a:pt x="17" y="54"/>
                  </a:lnTo>
                  <a:lnTo>
                    <a:pt x="17" y="38"/>
                  </a:lnTo>
                  <a:lnTo>
                    <a:pt x="21" y="21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19"/>
                  </a:lnTo>
                  <a:lnTo>
                    <a:pt x="26" y="35"/>
                  </a:lnTo>
                  <a:lnTo>
                    <a:pt x="25" y="50"/>
                  </a:lnTo>
                  <a:lnTo>
                    <a:pt x="27" y="65"/>
                  </a:lnTo>
                  <a:lnTo>
                    <a:pt x="34" y="74"/>
                  </a:lnTo>
                  <a:lnTo>
                    <a:pt x="42" y="83"/>
                  </a:lnTo>
                  <a:lnTo>
                    <a:pt x="50" y="92"/>
                  </a:lnTo>
                  <a:lnTo>
                    <a:pt x="57" y="103"/>
                  </a:lnTo>
                  <a:lnTo>
                    <a:pt x="63" y="114"/>
                  </a:lnTo>
                  <a:lnTo>
                    <a:pt x="65" y="126"/>
                  </a:lnTo>
                  <a:lnTo>
                    <a:pt x="67" y="138"/>
                  </a:lnTo>
                  <a:lnTo>
                    <a:pt x="63" y="152"/>
                  </a:lnTo>
                  <a:lnTo>
                    <a:pt x="57" y="166"/>
                  </a:lnTo>
                  <a:lnTo>
                    <a:pt x="49" y="180"/>
                  </a:lnTo>
                  <a:lnTo>
                    <a:pt x="41" y="194"/>
                  </a:lnTo>
                  <a:lnTo>
                    <a:pt x="34" y="208"/>
                  </a:lnTo>
                  <a:lnTo>
                    <a:pt x="29" y="221"/>
                  </a:lnTo>
                  <a:lnTo>
                    <a:pt x="24" y="235"/>
                  </a:lnTo>
                  <a:lnTo>
                    <a:pt x="24" y="249"/>
                  </a:lnTo>
                  <a:lnTo>
                    <a:pt x="29" y="263"/>
                  </a:lnTo>
                  <a:lnTo>
                    <a:pt x="37" y="273"/>
                  </a:lnTo>
                  <a:lnTo>
                    <a:pt x="45" y="285"/>
                  </a:lnTo>
                  <a:lnTo>
                    <a:pt x="52" y="296"/>
                  </a:lnTo>
                  <a:lnTo>
                    <a:pt x="57" y="308"/>
                  </a:lnTo>
                  <a:lnTo>
                    <a:pt x="62" y="322"/>
                  </a:lnTo>
                  <a:lnTo>
                    <a:pt x="65" y="334"/>
                  </a:lnTo>
                  <a:lnTo>
                    <a:pt x="67" y="348"/>
                  </a:lnTo>
                  <a:lnTo>
                    <a:pt x="68" y="363"/>
                  </a:lnTo>
                  <a:lnTo>
                    <a:pt x="67" y="377"/>
                  </a:lnTo>
                  <a:lnTo>
                    <a:pt x="62" y="390"/>
                  </a:lnTo>
                  <a:lnTo>
                    <a:pt x="56" y="401"/>
                  </a:lnTo>
                  <a:lnTo>
                    <a:pt x="48" y="412"/>
                  </a:lnTo>
                  <a:lnTo>
                    <a:pt x="39" y="421"/>
                  </a:lnTo>
                  <a:lnTo>
                    <a:pt x="29" y="429"/>
                  </a:lnTo>
                  <a:lnTo>
                    <a:pt x="17" y="436"/>
                  </a:lnTo>
                  <a:lnTo>
                    <a:pt x="4" y="440"/>
                  </a:lnTo>
                  <a:lnTo>
                    <a:pt x="3" y="440"/>
                  </a:lnTo>
                  <a:lnTo>
                    <a:pt x="1" y="440"/>
                  </a:lnTo>
                  <a:lnTo>
                    <a:pt x="0" y="439"/>
                  </a:lnTo>
                  <a:lnTo>
                    <a:pt x="0" y="438"/>
                  </a:lnTo>
                  <a:lnTo>
                    <a:pt x="0" y="437"/>
                  </a:lnTo>
                  <a:lnTo>
                    <a:pt x="1" y="435"/>
                  </a:lnTo>
                  <a:lnTo>
                    <a:pt x="2" y="433"/>
                  </a:lnTo>
                  <a:lnTo>
                    <a:pt x="3" y="432"/>
                  </a:lnTo>
                  <a:lnTo>
                    <a:pt x="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24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AVP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9600" y="3200400"/>
            <a:ext cx="7894320" cy="1752600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>
            <a:lvl1pPr marL="342801" indent="-342801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737" indent="-285669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2672" indent="-228534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599741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6809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387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16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84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Kathy Kreidler, MBA,CRA</a:t>
            </a:r>
          </a:p>
          <a:p>
            <a:pPr marL="0" indent="0" algn="ctr">
              <a:buNone/>
            </a:pPr>
            <a:r>
              <a:rPr lang="en-US" dirty="0" smtClean="0"/>
              <a:t>AVP for SPA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Salary Cap Worksheet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9600" y="3200400"/>
            <a:ext cx="7894320" cy="1752600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>
            <a:lvl1pPr marL="342801" indent="-342801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737" indent="-285669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2672" indent="-228534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599741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6809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387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16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84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Keith Kaptchinskie</a:t>
            </a:r>
          </a:p>
          <a:p>
            <a:pPr marL="0" indent="0" algn="ctr">
              <a:buNone/>
            </a:pPr>
            <a:r>
              <a:rPr lang="en-US" dirty="0" smtClean="0"/>
              <a:t>Inst. Wide Senior Financial Analyst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6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Salary Cap Worksheet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3992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sz="2000" dirty="0" smtClean="0"/>
              <a:t>Where Do I find the new form?</a:t>
            </a:r>
          </a:p>
          <a:p>
            <a:pPr marL="0" indent="0">
              <a:buNone/>
            </a:pPr>
            <a:r>
              <a:rPr lang="en-US" sz="2000" dirty="0" smtClean="0"/>
              <a:t>The form has been uploaded to the PAF team page under forms.  </a:t>
            </a:r>
          </a:p>
          <a:p>
            <a:pPr marL="0" indent="0">
              <a:buNone/>
            </a:pPr>
            <a:r>
              <a:rPr lang="en-US" sz="2000" dirty="0" smtClean="0"/>
              <a:t>                     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://www.uth.edu/post-award/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What are the Major Changes?</a:t>
            </a:r>
          </a:p>
          <a:p>
            <a:pPr marL="0" lvl="1" indent="0">
              <a:buNone/>
            </a:pPr>
            <a:r>
              <a:rPr lang="en-US" sz="2000" dirty="0"/>
              <a:t>	This worksheet will calculate people who are less than </a:t>
            </a:r>
            <a:r>
              <a:rPr lang="en-US" sz="2000" dirty="0" smtClean="0"/>
              <a:t>	100%</a:t>
            </a:r>
          </a:p>
          <a:p>
            <a:pPr marL="0" lvl="1" indent="0" algn="ctr">
              <a:buNone/>
            </a:pPr>
            <a:r>
              <a:rPr lang="en-US" sz="3600" dirty="0" smtClean="0"/>
              <a:t>Let’s Explore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181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dirty="0" smtClean="0"/>
              <a:t>Non-Mons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9600" y="3200400"/>
            <a:ext cx="7894320" cy="1752600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>
            <a:lvl1pPr marL="342801" indent="-342801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737" indent="-285669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2672" indent="-228534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599741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6809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387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16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84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Christopher Denman, MBA, CRA</a:t>
            </a:r>
          </a:p>
          <a:p>
            <a:pPr marL="0" indent="0" algn="ctr">
              <a:buNone/>
            </a:pPr>
            <a:r>
              <a:rPr lang="en-US" dirty="0"/>
              <a:t>Assistant </a:t>
            </a:r>
            <a:r>
              <a:rPr lang="en-US" dirty="0" smtClean="0"/>
              <a:t>Director</a:t>
            </a:r>
          </a:p>
          <a:p>
            <a:pPr marL="0" indent="0" algn="ctr">
              <a:buNone/>
            </a:pPr>
            <a:r>
              <a:rPr lang="en-US" dirty="0" smtClean="0"/>
              <a:t>Contracts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52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Non-Mon R&amp;A </a:t>
            </a:r>
            <a:br>
              <a:rPr lang="en-US" dirty="0" smtClean="0"/>
            </a:br>
            <a:r>
              <a:rPr lang="en-US" sz="2700" dirty="0" smtClean="0"/>
              <a:t>NOT required for certain non-monetary agreements</a:t>
            </a:r>
            <a:endParaRPr lang="en-US" sz="27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38200" y="1905000"/>
            <a:ext cx="7894320" cy="4114800"/>
          </a:xfrm>
          <a:prstGeom prst="rect">
            <a:avLst/>
          </a:prstGeom>
        </p:spPr>
        <p:txBody>
          <a:bodyPr vert="horz" lIns="91414" tIns="45707" rIns="91414" bIns="45707" rtlCol="0">
            <a:noAutofit/>
          </a:bodyPr>
          <a:lstStyle>
            <a:lvl1pPr marL="342801" indent="-342801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737" indent="-285669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2672" indent="-228534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599741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6809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387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16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84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u="sng" dirty="0" smtClean="0"/>
              <a:t>Addgene orders</a:t>
            </a:r>
            <a:endParaRPr lang="en-US" sz="1800" dirty="0" smtClean="0"/>
          </a:p>
          <a:p>
            <a:r>
              <a:rPr lang="en-US" sz="1800" dirty="0" smtClean="0"/>
              <a:t>PI places order via Addgene website (</a:t>
            </a:r>
            <a:r>
              <a:rPr lang="en-US" sz="1800" dirty="0" smtClean="0">
                <a:hlinkClick r:id="rId2"/>
              </a:rPr>
              <a:t>www.addgene.org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PI receives Addgene email asking for online signature of Recipient Scientist Acknowledgement</a:t>
            </a:r>
          </a:p>
          <a:p>
            <a:r>
              <a:rPr lang="en-US" sz="1800" dirty="0" smtClean="0"/>
              <a:t>Most MTAs automatically approved, some may require TTO review       and online signature (SPA receives Addgene email)</a:t>
            </a:r>
          </a:p>
          <a:p>
            <a:endParaRPr lang="en-US" sz="1800" dirty="0" smtClean="0"/>
          </a:p>
          <a:p>
            <a:pPr marL="0" indent="0" algn="ctr">
              <a:buNone/>
            </a:pPr>
            <a:r>
              <a:rPr lang="en-US" sz="1800" u="sng" dirty="0" smtClean="0"/>
              <a:t>dbGaP requests</a:t>
            </a:r>
          </a:p>
          <a:p>
            <a:r>
              <a:rPr lang="en-US" sz="1800" dirty="0" smtClean="0"/>
              <a:t>PI submits request via NCBI website (</a:t>
            </a:r>
            <a:r>
              <a:rPr lang="en-US" sz="1800" dirty="0" smtClean="0">
                <a:hlinkClick r:id="rId3"/>
              </a:rPr>
              <a:t>www.ncbi.nlm.gov</a:t>
            </a:r>
            <a:r>
              <a:rPr lang="en-US" sz="1800" dirty="0" smtClean="0"/>
              <a:t>) </a:t>
            </a:r>
          </a:p>
          <a:p>
            <a:r>
              <a:rPr lang="en-US" sz="1800" dirty="0" smtClean="0"/>
              <a:t>Provides IRB approval, as required</a:t>
            </a:r>
          </a:p>
          <a:p>
            <a:r>
              <a:rPr lang="en-US" sz="1800" dirty="0"/>
              <a:t>C</a:t>
            </a:r>
            <a:r>
              <a:rPr lang="en-US" sz="1800" dirty="0" smtClean="0"/>
              <a:t>hooses </a:t>
            </a:r>
            <a:r>
              <a:rPr lang="en-US" sz="1800" i="1" dirty="0" smtClean="0"/>
              <a:t>Christopher Denman</a:t>
            </a:r>
            <a:r>
              <a:rPr lang="en-US" sz="1800" dirty="0" smtClean="0"/>
              <a:t> as the SO</a:t>
            </a:r>
          </a:p>
          <a:p>
            <a:r>
              <a:rPr lang="en-US" sz="1800" dirty="0" smtClean="0"/>
              <a:t>SO receives email notice and approves request</a:t>
            </a:r>
          </a:p>
          <a:p>
            <a:r>
              <a:rPr lang="en-US" sz="1800" dirty="0" smtClean="0"/>
              <a:t>PI and SO receive email notice of approval/disapproval</a:t>
            </a:r>
          </a:p>
          <a:p>
            <a:r>
              <a:rPr lang="en-US" sz="1800" dirty="0" smtClean="0"/>
              <a:t>Annual renewal required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282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RedCap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9600" y="3200400"/>
            <a:ext cx="7894320" cy="1752600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>
            <a:lvl1pPr marL="342801" indent="-342801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32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1pPr>
            <a:lvl2pPr marL="742737" indent="-285669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2pPr>
            <a:lvl3pPr marL="1142672" indent="-228534" algn="l" defTabSz="914136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4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3pPr>
            <a:lvl4pPr marL="1599741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4pPr>
            <a:lvl5pPr marL="2056809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Univers 45 Light"/>
                <a:ea typeface="+mn-ea"/>
                <a:cs typeface="+mn-cs"/>
              </a:defRPr>
            </a:lvl5pPr>
            <a:lvl6pPr marL="251387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48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16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84" indent="-228534" algn="l" defTabSz="91413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Heather Cody, MHA</a:t>
            </a:r>
          </a:p>
          <a:p>
            <a:pPr marL="0" indent="0" algn="ctr">
              <a:buNone/>
            </a:pPr>
            <a:r>
              <a:rPr lang="en-US" dirty="0"/>
              <a:t>Assistant </a:t>
            </a:r>
            <a:r>
              <a:rPr lang="en-US" dirty="0" smtClean="0"/>
              <a:t>Director</a:t>
            </a:r>
          </a:p>
          <a:p>
            <a:pPr marL="0" indent="0" algn="ctr">
              <a:buNone/>
            </a:pPr>
            <a:r>
              <a:rPr lang="en-US" dirty="0" smtClean="0"/>
              <a:t>Clinical </a:t>
            </a:r>
            <a:r>
              <a:rPr lang="en-US" dirty="0"/>
              <a:t>Research Finance</a:t>
            </a:r>
          </a:p>
        </p:txBody>
      </p:sp>
    </p:spTree>
    <p:extLst>
      <p:ext uri="{BB962C8B-B14F-4D97-AF65-F5344CB8AC3E}">
        <p14:creationId xmlns:p14="http://schemas.microsoft.com/office/powerpoint/2010/main" val="2228078303"/>
      </p:ext>
    </p:extLst>
  </p:cSld>
  <p:clrMapOvr>
    <a:masterClrMapping/>
  </p:clrMapOvr>
</p:sld>
</file>

<file path=ppt/theme/theme1.xml><?xml version="1.0" encoding="utf-8"?>
<a:theme xmlns:a="http://schemas.openxmlformats.org/drawingml/2006/main" name="JV0714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JV0722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JV07142014</Template>
  <TotalTime>723</TotalTime>
  <Words>490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JV07142014</vt:lpstr>
      <vt:lpstr>1_Orange and Brown Theme</vt:lpstr>
      <vt:lpstr>Custom Design</vt:lpstr>
      <vt:lpstr>2_Custom Design</vt:lpstr>
      <vt:lpstr>1_Custom Design</vt:lpstr>
      <vt:lpstr>3_Custom Design</vt:lpstr>
      <vt:lpstr>4_Custom Design</vt:lpstr>
      <vt:lpstr>5_Custom Design</vt:lpstr>
      <vt:lpstr>2_Orange and Brown Theme</vt:lpstr>
      <vt:lpstr>6_Custom Design</vt:lpstr>
      <vt:lpstr>JV07222014</vt:lpstr>
      <vt:lpstr>3_Orange and Brown Theme</vt:lpstr>
      <vt:lpstr>7_Custom Design</vt:lpstr>
      <vt:lpstr>8_Custom Design</vt:lpstr>
      <vt:lpstr>9_Custom Design</vt:lpstr>
      <vt:lpstr>10_Custom Design</vt:lpstr>
      <vt:lpstr>11_Custom Design</vt:lpstr>
      <vt:lpstr>4_Orange and Brown Theme</vt:lpstr>
      <vt:lpstr>12_Custom Design</vt:lpstr>
      <vt:lpstr>AURA Meeting</vt:lpstr>
      <vt:lpstr>Welcome</vt:lpstr>
      <vt:lpstr>Housekeeping Items</vt:lpstr>
      <vt:lpstr>SPA AVP</vt:lpstr>
      <vt:lpstr>Salary Cap Worksheet</vt:lpstr>
      <vt:lpstr>  Salary Cap Worksheet </vt:lpstr>
      <vt:lpstr>Non-Mons</vt:lpstr>
      <vt:lpstr>Non-Mon R&amp;A  NOT required for certain non-monetary agreements</vt:lpstr>
      <vt:lpstr>RedCap</vt:lpstr>
      <vt:lpstr>RE-Tool</vt:lpstr>
      <vt:lpstr>RE-Tool</vt:lpstr>
      <vt:lpstr>RE-Tool</vt:lpstr>
      <vt:lpstr>RE-Tool</vt:lpstr>
      <vt:lpstr>RE-Tool</vt:lpstr>
      <vt:lpstr>Hot Topics</vt:lpstr>
      <vt:lpstr>Grants Reminders</vt:lpstr>
      <vt:lpstr>R&amp;A Packet</vt:lpstr>
      <vt:lpstr>NIH Updates</vt:lpstr>
      <vt:lpstr>Notices</vt:lpstr>
      <vt:lpstr>TBD, NIH</vt:lpstr>
      <vt:lpstr>PowerPoint Presentation</vt:lpstr>
    </vt:vector>
  </TitlesOfParts>
  <Company>UTHealth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William H</dc:creator>
  <cp:lastModifiedBy>Roberson, Troy J</cp:lastModifiedBy>
  <cp:revision>94</cp:revision>
  <cp:lastPrinted>2016-05-24T19:42:21Z</cp:lastPrinted>
  <dcterms:created xsi:type="dcterms:W3CDTF">2014-07-15T18:10:43Z</dcterms:created>
  <dcterms:modified xsi:type="dcterms:W3CDTF">2016-08-24T13:42:05Z</dcterms:modified>
</cp:coreProperties>
</file>