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theme/theme1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  <p:sldMasterId id="2147483801" r:id="rId18"/>
  </p:sldMasterIdLst>
  <p:notesMasterIdLst>
    <p:notesMasterId r:id="rId36"/>
  </p:notesMasterIdLst>
  <p:handoutMasterIdLst>
    <p:handoutMasterId r:id="rId37"/>
  </p:handoutMasterIdLst>
  <p:sldIdLst>
    <p:sldId id="256" r:id="rId19"/>
    <p:sldId id="257" r:id="rId20"/>
    <p:sldId id="289" r:id="rId21"/>
    <p:sldId id="329" r:id="rId22"/>
    <p:sldId id="345" r:id="rId23"/>
    <p:sldId id="318" r:id="rId24"/>
    <p:sldId id="349" r:id="rId25"/>
    <p:sldId id="346" r:id="rId26"/>
    <p:sldId id="350" r:id="rId27"/>
    <p:sldId id="356" r:id="rId28"/>
    <p:sldId id="355" r:id="rId29"/>
    <p:sldId id="357" r:id="rId30"/>
    <p:sldId id="342" r:id="rId31"/>
    <p:sldId id="358" r:id="rId32"/>
    <p:sldId id="351" r:id="rId33"/>
    <p:sldId id="354" r:id="rId34"/>
    <p:sldId id="287" r:id="rId3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6" autoAdjust="0"/>
    <p:restoredTop sz="86475" autoAdjust="0"/>
  </p:normalViewPr>
  <p:slideViewPr>
    <p:cSldViewPr>
      <p:cViewPr varScale="1">
        <p:scale>
          <a:sx n="108" d="100"/>
          <a:sy n="108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664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44DEBE1-5675-4290-94EC-0713DCA7873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2CDB122-7E86-44DA-80CB-01FEDB2D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382A7-6BBA-48E3-B5BA-3C216C3FDB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0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3F46-9C2C-4C3F-A44B-7611875D6D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FBC5-31EC-46F1-B18F-E3C583F4E2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254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779C-A1BB-41B3-AE8F-AC4FFDB4D4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4CC0-8D87-4EFF-A09B-1125D914C5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67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8F40A-0821-409B-BB8B-832625AD7E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6F72D-A87D-47E6-92A7-E3AB632AFD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75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9A43-18AF-4E88-89AD-297E65F2AD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80386-34E0-4049-9D8F-65C5A28DEE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19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6/2/2015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0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5655-F513-4331-B651-649C36683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8B32-DB4E-4142-B705-FAB43C84C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C288A-BBAE-4D49-AF3C-42296AABA6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897CFE-1021-4220-AAC7-9DF0B72E3B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uth.edu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Effort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894320" cy="2362200"/>
          </a:xfrm>
        </p:spPr>
        <p:txBody>
          <a:bodyPr/>
          <a:lstStyle/>
          <a:p>
            <a:r>
              <a:rPr lang="en-US" dirty="0" smtClean="0"/>
              <a:t>William Mitchell, MPSA</a:t>
            </a:r>
          </a:p>
          <a:p>
            <a:r>
              <a:rPr lang="en-US" dirty="0" smtClean="0"/>
              <a:t>Supervisor, Systems &amp; Reporting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r>
              <a:rPr lang="en-US" dirty="0" smtClean="0"/>
              <a:t>Effort Reporting Dates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Pre-Review Period: July </a:t>
            </a:r>
            <a:r>
              <a:rPr lang="en-US" dirty="0" smtClean="0"/>
              <a:t>6-19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Certification </a:t>
            </a:r>
            <a:r>
              <a:rPr lang="en-US" dirty="0"/>
              <a:t>Period: July </a:t>
            </a:r>
            <a:r>
              <a:rPr lang="en-US" dirty="0" smtClean="0"/>
              <a:t>20-August 20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Travel </a:t>
            </a:r>
            <a:r>
              <a:rPr lang="en-US" dirty="0"/>
              <a:t>restrictions on uncertified cards August </a:t>
            </a:r>
            <a:r>
              <a:rPr lang="en-US" dirty="0" smtClean="0"/>
              <a:t>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1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sz="4800" dirty="0" smtClean="0"/>
              <a:t>Effort Reporting Reminders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610600" cy="4297363"/>
          </a:xfrm>
        </p:spPr>
        <p:txBody>
          <a:bodyPr/>
          <a:lstStyle/>
          <a:p>
            <a:r>
              <a:rPr lang="en-US" dirty="0"/>
              <a:t>Please review all cards for accuracy</a:t>
            </a:r>
          </a:p>
          <a:p>
            <a:r>
              <a:rPr lang="en-US" dirty="0"/>
              <a:t>Initiate </a:t>
            </a:r>
            <a:r>
              <a:rPr lang="en-US" dirty="0" smtClean="0"/>
              <a:t>Personnel </a:t>
            </a:r>
            <a:r>
              <a:rPr lang="en-US" dirty="0"/>
              <a:t>Actions, if needed</a:t>
            </a:r>
          </a:p>
          <a:p>
            <a:r>
              <a:rPr lang="en-US" dirty="0"/>
              <a:t>Place incorrect cards on hold until </a:t>
            </a:r>
            <a:r>
              <a:rPr lang="en-US" dirty="0" smtClean="0"/>
              <a:t>fixed</a:t>
            </a:r>
          </a:p>
          <a:p>
            <a:r>
              <a:rPr lang="en-US" dirty="0" smtClean="0"/>
              <a:t>Make adjustments for Cost Sharing (CPRIT)</a:t>
            </a:r>
            <a:endParaRPr lang="en-US" dirty="0"/>
          </a:p>
          <a:p>
            <a:r>
              <a:rPr lang="en-US" dirty="0"/>
              <a:t>Guides and forms on Effort website</a:t>
            </a:r>
          </a:p>
          <a:p>
            <a:pPr marL="0" indent="0">
              <a:buNone/>
            </a:pPr>
            <a:r>
              <a:rPr lang="en-US" dirty="0"/>
              <a:t>			go.uth.edu/effort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894320" cy="2362200"/>
          </a:xfrm>
        </p:spPr>
        <p:txBody>
          <a:bodyPr/>
          <a:lstStyle/>
          <a:p>
            <a:r>
              <a:rPr lang="en-US" dirty="0" smtClean="0"/>
              <a:t>Jodi S. Ogden, MBA, CRA</a:t>
            </a:r>
          </a:p>
          <a:p>
            <a:r>
              <a:rPr lang="en-US" dirty="0" smtClean="0"/>
              <a:t>Associate Vice President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Internal Review</a:t>
            </a:r>
            <a:endParaRPr lang="en-US" sz="48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R&amp;A forms should be thoroughly reviewed before sign-off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IDC waiver vs. cost share</a:t>
            </a:r>
          </a:p>
          <a:p>
            <a:pPr lvl="1">
              <a:defRPr/>
            </a:pPr>
            <a:r>
              <a:rPr lang="en-US" altLang="en-US" dirty="0" smtClean="0"/>
              <a:t>All sponsored projects require min. 2% effort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If budget does not cover PI salary, request a cost share</a:t>
            </a:r>
          </a:p>
          <a:p>
            <a:pPr lvl="1">
              <a:defRPr/>
            </a:pPr>
            <a:r>
              <a:rPr lang="en-US" altLang="en-US" dirty="0" smtClean="0"/>
              <a:t>Don’t wait until the last minute!</a:t>
            </a:r>
          </a:p>
        </p:txBody>
      </p:sp>
    </p:spTree>
    <p:extLst>
      <p:ext uri="{BB962C8B-B14F-4D97-AF65-F5344CB8AC3E}">
        <p14:creationId xmlns:p14="http://schemas.microsoft.com/office/powerpoint/2010/main" val="2269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Late vs On-time Submissions</a:t>
            </a:r>
            <a:endParaRPr lang="en-US" sz="4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48689" y="921812"/>
            <a:ext cx="3475911" cy="5859988"/>
          </a:xfrm>
        </p:spPr>
      </p:pic>
    </p:spTree>
    <p:extLst>
      <p:ext uri="{BB962C8B-B14F-4D97-AF65-F5344CB8AC3E}">
        <p14:creationId xmlns:p14="http://schemas.microsoft.com/office/powerpoint/2010/main" val="31170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Hot Topics</a:t>
            </a:r>
            <a:endParaRPr lang="en-US" sz="48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8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89432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b="1" dirty="0" smtClean="0"/>
              <a:t>July 22, 2015</a:t>
            </a:r>
          </a:p>
          <a:p>
            <a:endParaRPr lang="en-US" dirty="0"/>
          </a:p>
          <a:p>
            <a:r>
              <a:rPr lang="en-US" dirty="0" smtClean="0"/>
              <a:t>Presentations &amp; schedule posted at:</a:t>
            </a:r>
          </a:p>
          <a:p>
            <a:r>
              <a:rPr lang="en-US" b="1" dirty="0" smtClean="0"/>
              <a:t>go.uth.edu/AURA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94320" cy="1752600"/>
          </a:xfrm>
        </p:spPr>
        <p:txBody>
          <a:bodyPr/>
          <a:lstStyle/>
          <a:p>
            <a:r>
              <a:rPr lang="en-US" dirty="0" smtClean="0"/>
              <a:t>Karen Niemeier</a:t>
            </a:r>
          </a:p>
          <a:p>
            <a:r>
              <a:rPr lang="en-US" dirty="0" smtClean="0"/>
              <a:t>Director,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843515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0" y="2133600"/>
            <a:ext cx="2080008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" y="3719475"/>
            <a:ext cx="2081496" cy="14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894320" cy="1752600"/>
          </a:xfrm>
        </p:spPr>
        <p:txBody>
          <a:bodyPr/>
          <a:lstStyle/>
          <a:p>
            <a:r>
              <a:rPr lang="en-US" dirty="0" smtClean="0"/>
              <a:t>Troy Roberson</a:t>
            </a:r>
            <a:endParaRPr lang="en-US" dirty="0"/>
          </a:p>
          <a:p>
            <a:r>
              <a:rPr lang="en-US" dirty="0" smtClean="0"/>
              <a:t>Systems &amp; Reporting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45" y="3048000"/>
            <a:ext cx="4237865" cy="2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3111" y="1295400"/>
            <a:ext cx="4380888" cy="30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894320" cy="1752600"/>
          </a:xfrm>
        </p:spPr>
        <p:txBody>
          <a:bodyPr/>
          <a:lstStyle/>
          <a:p>
            <a:r>
              <a:rPr lang="en-US" dirty="0" smtClean="0"/>
              <a:t>Karen Niemeier</a:t>
            </a:r>
          </a:p>
          <a:p>
            <a:r>
              <a:rPr lang="en-US" dirty="0" smtClean="0"/>
              <a:t>Director, Contracts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 smtClean="0"/>
              <a:t>Greenphire</a:t>
            </a:r>
            <a:r>
              <a:rPr lang="en-US" sz="4800" dirty="0" smtClean="0"/>
              <a:t> </a:t>
            </a:r>
            <a:r>
              <a:rPr lang="en-US" sz="4800" dirty="0" err="1" smtClean="0"/>
              <a:t>ClinCard</a:t>
            </a:r>
            <a:endParaRPr lang="en-US" sz="48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err="1"/>
              <a:t>ClinCard</a:t>
            </a:r>
            <a:r>
              <a:rPr lang="en-US" altLang="en-US" sz="2800" dirty="0"/>
              <a:t> is a secure reloadable debit </a:t>
            </a:r>
            <a:r>
              <a:rPr lang="en-US" altLang="en-US" sz="2800" dirty="0" smtClean="0"/>
              <a:t>card</a:t>
            </a: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Process/procedure for use under development now</a:t>
            </a:r>
          </a:p>
          <a:p>
            <a:pPr>
              <a:defRPr/>
            </a:pPr>
            <a:r>
              <a:rPr lang="en-US" altLang="en-US" sz="2800" dirty="0" smtClean="0"/>
              <a:t>SPA will provide training on handling/use</a:t>
            </a:r>
          </a:p>
          <a:p>
            <a:pPr>
              <a:defRPr/>
            </a:pPr>
            <a:r>
              <a:rPr lang="en-US" altLang="en-US" sz="2800" dirty="0" smtClean="0"/>
              <a:t>Roll-out </a:t>
            </a:r>
            <a:r>
              <a:rPr lang="en-US" altLang="en-US" sz="2800" dirty="0" smtClean="0"/>
              <a:t>9/1</a:t>
            </a:r>
          </a:p>
        </p:txBody>
      </p:sp>
    </p:spTree>
    <p:extLst>
      <p:ext uri="{BB962C8B-B14F-4D97-AF65-F5344CB8AC3E}">
        <p14:creationId xmlns:p14="http://schemas.microsoft.com/office/powerpoint/2010/main" val="10912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924800" cy="1470025"/>
          </a:xfrm>
        </p:spPr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162800" cy="1752600"/>
          </a:xfrm>
        </p:spPr>
        <p:txBody>
          <a:bodyPr/>
          <a:lstStyle/>
          <a:p>
            <a:r>
              <a:rPr lang="en-US" dirty="0" smtClean="0"/>
              <a:t>Heather Cody, MHA</a:t>
            </a:r>
          </a:p>
          <a:p>
            <a:r>
              <a:rPr lang="en-US" dirty="0"/>
              <a:t>Supervisor, Clinical Research Finance</a:t>
            </a:r>
          </a:p>
        </p:txBody>
      </p:sp>
    </p:spTree>
    <p:extLst>
      <p:ext uri="{BB962C8B-B14F-4D97-AF65-F5344CB8AC3E}">
        <p14:creationId xmlns:p14="http://schemas.microsoft.com/office/powerpoint/2010/main" val="34929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CRF Updates</a:t>
            </a:r>
            <a:endParaRPr lang="en-US" sz="48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Budget Tool Update</a:t>
            </a:r>
          </a:p>
          <a:p>
            <a:pPr>
              <a:defRPr/>
            </a:pPr>
            <a:r>
              <a:rPr lang="en-US" altLang="en-US" dirty="0" smtClean="0"/>
              <a:t>Lunch &amp; Learn: Wednesday, June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</a:p>
          <a:p>
            <a:pPr lvl="1">
              <a:defRPr/>
            </a:pPr>
            <a:r>
              <a:rPr lang="en-US" altLang="en-US" dirty="0" smtClean="0"/>
              <a:t>11:00-12:30</a:t>
            </a:r>
          </a:p>
          <a:p>
            <a:pPr>
              <a:defRPr/>
            </a:pPr>
            <a:r>
              <a:rPr lang="en-US" altLang="en-US" dirty="0" smtClean="0"/>
              <a:t>Clinical Research Billing Implementation</a:t>
            </a:r>
          </a:p>
          <a:p>
            <a:pPr lvl="1">
              <a:defRPr/>
            </a:pPr>
            <a:r>
              <a:rPr lang="en-US" altLang="en-US" dirty="0" smtClean="0"/>
              <a:t>Questions or issues contact CRF</a:t>
            </a:r>
          </a:p>
          <a:p>
            <a:pPr marL="457200" lvl="1" indent="0">
              <a:buNone/>
              <a:defRPr/>
            </a:pP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8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1412</TotalTime>
  <Words>252</Words>
  <Application>Microsoft Office PowerPoint</Application>
  <PresentationFormat>On-screen Show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AURA Meeting</vt:lpstr>
      <vt:lpstr>Welcome</vt:lpstr>
      <vt:lpstr>Housekeeping Items</vt:lpstr>
      <vt:lpstr>Website Spotlight</vt:lpstr>
      <vt:lpstr>Website Spotlight</vt:lpstr>
      <vt:lpstr>Updates</vt:lpstr>
      <vt:lpstr>Greenphire ClinCard</vt:lpstr>
      <vt:lpstr>Updates</vt:lpstr>
      <vt:lpstr>CRF Updates</vt:lpstr>
      <vt:lpstr>Effort Reporting</vt:lpstr>
      <vt:lpstr>Effort Reporting Dates</vt:lpstr>
      <vt:lpstr>Effort Reporting Reminders</vt:lpstr>
      <vt:lpstr>Final Remarks</vt:lpstr>
      <vt:lpstr>Internal Review</vt:lpstr>
      <vt:lpstr>Late vs On-time Submissions</vt:lpstr>
      <vt:lpstr>Hot Topics</vt:lpstr>
      <vt:lpstr>PowerPoint Presentation</vt:lpstr>
    </vt:vector>
  </TitlesOfParts>
  <Company>UTHealth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Niemeier, Karen</cp:lastModifiedBy>
  <cp:revision>151</cp:revision>
  <cp:lastPrinted>2015-03-25T13:47:44Z</cp:lastPrinted>
  <dcterms:created xsi:type="dcterms:W3CDTF">2014-07-15T18:10:43Z</dcterms:created>
  <dcterms:modified xsi:type="dcterms:W3CDTF">2015-06-02T22:16:16Z</dcterms:modified>
</cp:coreProperties>
</file>