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theme/theme1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1" r:id="rId2"/>
    <p:sldMasterId id="2147483687" r:id="rId3"/>
    <p:sldMasterId id="2147483700" r:id="rId4"/>
    <p:sldMasterId id="2147483670" r:id="rId5"/>
    <p:sldMasterId id="2147483707" r:id="rId6"/>
    <p:sldMasterId id="2147483719" r:id="rId7"/>
    <p:sldMasterId id="2147483737" r:id="rId8"/>
    <p:sldMasterId id="2147483744" r:id="rId9"/>
    <p:sldMasterId id="2147483746" r:id="rId10"/>
    <p:sldMasterId id="2147483754" r:id="rId11"/>
    <p:sldMasterId id="2147483756" r:id="rId12"/>
    <p:sldMasterId id="2147483758" r:id="rId13"/>
    <p:sldMasterId id="2147483769" r:id="rId14"/>
    <p:sldMasterId id="2147483771" r:id="rId15"/>
    <p:sldMasterId id="2147483778" r:id="rId16"/>
    <p:sldMasterId id="2147483789" r:id="rId17"/>
    <p:sldMasterId id="2147483801" r:id="rId18"/>
    <p:sldMasterId id="2147483804" r:id="rId19"/>
  </p:sldMasterIdLst>
  <p:notesMasterIdLst>
    <p:notesMasterId r:id="rId43"/>
  </p:notesMasterIdLst>
  <p:handoutMasterIdLst>
    <p:handoutMasterId r:id="rId44"/>
  </p:handoutMasterIdLst>
  <p:sldIdLst>
    <p:sldId id="256" r:id="rId20"/>
    <p:sldId id="257" r:id="rId21"/>
    <p:sldId id="289" r:id="rId22"/>
    <p:sldId id="300" r:id="rId23"/>
    <p:sldId id="301" r:id="rId24"/>
    <p:sldId id="288" r:id="rId25"/>
    <p:sldId id="318" r:id="rId26"/>
    <p:sldId id="315" r:id="rId27"/>
    <p:sldId id="316" r:id="rId28"/>
    <p:sldId id="317" r:id="rId29"/>
    <p:sldId id="306" r:id="rId30"/>
    <p:sldId id="308" r:id="rId31"/>
    <p:sldId id="307" r:id="rId32"/>
    <p:sldId id="309" r:id="rId33"/>
    <p:sldId id="310" r:id="rId34"/>
    <p:sldId id="311" r:id="rId35"/>
    <p:sldId id="312" r:id="rId36"/>
    <p:sldId id="313" r:id="rId37"/>
    <p:sldId id="295" r:id="rId38"/>
    <p:sldId id="319" r:id="rId39"/>
    <p:sldId id="320" r:id="rId40"/>
    <p:sldId id="322" r:id="rId41"/>
    <p:sldId id="287" r:id="rId42"/>
  </p:sldIdLst>
  <p:sldSz cx="9144000" cy="6858000" type="screen4x3"/>
  <p:notesSz cx="6985000" cy="9283700"/>
  <p:custDataLst>
    <p:tags r:id="rId45"/>
  </p:custDataLst>
  <p:defaultTextStyle>
    <a:defPPr>
      <a:defRPr lang="en-US"/>
    </a:defPPr>
    <a:lvl1pPr marL="0" algn="l" defTabSz="457069" rtl="0" eaLnBrk="1" latinLnBrk="0" hangingPunct="1">
      <a:defRPr sz="1800" kern="1200">
        <a:solidFill>
          <a:schemeClr val="tx1"/>
        </a:solidFill>
        <a:latin typeface="+mn-lt"/>
        <a:ea typeface="+mn-ea"/>
        <a:cs typeface="+mn-cs"/>
      </a:defRPr>
    </a:lvl1pPr>
    <a:lvl2pPr marL="457069" algn="l" defTabSz="457069" rtl="0" eaLnBrk="1" latinLnBrk="0" hangingPunct="1">
      <a:defRPr sz="1800" kern="1200">
        <a:solidFill>
          <a:schemeClr val="tx1"/>
        </a:solidFill>
        <a:latin typeface="+mn-lt"/>
        <a:ea typeface="+mn-ea"/>
        <a:cs typeface="+mn-cs"/>
      </a:defRPr>
    </a:lvl2pPr>
    <a:lvl3pPr marL="914136" algn="l" defTabSz="457069" rtl="0" eaLnBrk="1" latinLnBrk="0" hangingPunct="1">
      <a:defRPr sz="1800" kern="1200">
        <a:solidFill>
          <a:schemeClr val="tx1"/>
        </a:solidFill>
        <a:latin typeface="+mn-lt"/>
        <a:ea typeface="+mn-ea"/>
        <a:cs typeface="+mn-cs"/>
      </a:defRPr>
    </a:lvl3pPr>
    <a:lvl4pPr marL="1371207" algn="l" defTabSz="457069" rtl="0" eaLnBrk="1" latinLnBrk="0" hangingPunct="1">
      <a:defRPr sz="1800" kern="1200">
        <a:solidFill>
          <a:schemeClr val="tx1"/>
        </a:solidFill>
        <a:latin typeface="+mn-lt"/>
        <a:ea typeface="+mn-ea"/>
        <a:cs typeface="+mn-cs"/>
      </a:defRPr>
    </a:lvl4pPr>
    <a:lvl5pPr marL="1828275" algn="l" defTabSz="457069" rtl="0" eaLnBrk="1" latinLnBrk="0" hangingPunct="1">
      <a:defRPr sz="1800" kern="1200">
        <a:solidFill>
          <a:schemeClr val="tx1"/>
        </a:solidFill>
        <a:latin typeface="+mn-lt"/>
        <a:ea typeface="+mn-ea"/>
        <a:cs typeface="+mn-cs"/>
      </a:defRPr>
    </a:lvl5pPr>
    <a:lvl6pPr marL="2285345" algn="l" defTabSz="457069" rtl="0" eaLnBrk="1" latinLnBrk="0" hangingPunct="1">
      <a:defRPr sz="1800" kern="1200">
        <a:solidFill>
          <a:schemeClr val="tx1"/>
        </a:solidFill>
        <a:latin typeface="+mn-lt"/>
        <a:ea typeface="+mn-ea"/>
        <a:cs typeface="+mn-cs"/>
      </a:defRPr>
    </a:lvl6pPr>
    <a:lvl7pPr marL="2742412" algn="l" defTabSz="457069" rtl="0" eaLnBrk="1" latinLnBrk="0" hangingPunct="1">
      <a:defRPr sz="1800" kern="1200">
        <a:solidFill>
          <a:schemeClr val="tx1"/>
        </a:solidFill>
        <a:latin typeface="+mn-lt"/>
        <a:ea typeface="+mn-ea"/>
        <a:cs typeface="+mn-cs"/>
      </a:defRPr>
    </a:lvl7pPr>
    <a:lvl8pPr marL="3199481" algn="l" defTabSz="457069" rtl="0" eaLnBrk="1" latinLnBrk="0" hangingPunct="1">
      <a:defRPr sz="1800" kern="1200">
        <a:solidFill>
          <a:schemeClr val="tx1"/>
        </a:solidFill>
        <a:latin typeface="+mn-lt"/>
        <a:ea typeface="+mn-ea"/>
        <a:cs typeface="+mn-cs"/>
      </a:defRPr>
    </a:lvl8pPr>
    <a:lvl9pPr marL="3656550" algn="l" defTabSz="45706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362" cy="463869"/>
          </a:xfrm>
          <a:prstGeom prst="rect">
            <a:avLst/>
          </a:prstGeom>
        </p:spPr>
        <p:txBody>
          <a:bodyPr vert="horz" lIns="90910" tIns="45455" rIns="90910" bIns="45455" rtlCol="0"/>
          <a:lstStyle>
            <a:lvl1pPr algn="l">
              <a:defRPr sz="1200"/>
            </a:lvl1pPr>
          </a:lstStyle>
          <a:p>
            <a:endParaRPr lang="en-US"/>
          </a:p>
        </p:txBody>
      </p:sp>
      <p:sp>
        <p:nvSpPr>
          <p:cNvPr id="3" name="Date Placeholder 2"/>
          <p:cNvSpPr>
            <a:spLocks noGrp="1"/>
          </p:cNvSpPr>
          <p:nvPr>
            <p:ph type="dt" sz="quarter" idx="1"/>
          </p:nvPr>
        </p:nvSpPr>
        <p:spPr>
          <a:xfrm>
            <a:off x="3957067" y="0"/>
            <a:ext cx="3026361" cy="463869"/>
          </a:xfrm>
          <a:prstGeom prst="rect">
            <a:avLst/>
          </a:prstGeom>
        </p:spPr>
        <p:txBody>
          <a:bodyPr vert="horz" lIns="90910" tIns="45455" rIns="90910" bIns="45455" rtlCol="0"/>
          <a:lstStyle>
            <a:lvl1pPr algn="r">
              <a:defRPr sz="1200"/>
            </a:lvl1pPr>
          </a:lstStyle>
          <a:p>
            <a:fld id="{A2E5C066-6814-4247-8937-E55BD6C63AAF}" type="datetimeFigureOut">
              <a:rPr lang="en-US" smtClean="0"/>
              <a:t>9/12/2018</a:t>
            </a:fld>
            <a:endParaRPr lang="en-US"/>
          </a:p>
        </p:txBody>
      </p:sp>
      <p:sp>
        <p:nvSpPr>
          <p:cNvPr id="4" name="Footer Placeholder 3"/>
          <p:cNvSpPr>
            <a:spLocks noGrp="1"/>
          </p:cNvSpPr>
          <p:nvPr>
            <p:ph type="ftr" sz="quarter" idx="2"/>
          </p:nvPr>
        </p:nvSpPr>
        <p:spPr>
          <a:xfrm>
            <a:off x="0" y="8818248"/>
            <a:ext cx="3026362" cy="463869"/>
          </a:xfrm>
          <a:prstGeom prst="rect">
            <a:avLst/>
          </a:prstGeom>
        </p:spPr>
        <p:txBody>
          <a:bodyPr vert="horz" lIns="90910" tIns="45455" rIns="90910" bIns="45455" rtlCol="0" anchor="b"/>
          <a:lstStyle>
            <a:lvl1pPr algn="l">
              <a:defRPr sz="1200"/>
            </a:lvl1pPr>
          </a:lstStyle>
          <a:p>
            <a:endParaRPr lang="en-US"/>
          </a:p>
        </p:txBody>
      </p:sp>
      <p:sp>
        <p:nvSpPr>
          <p:cNvPr id="5" name="Slide Number Placeholder 4"/>
          <p:cNvSpPr>
            <a:spLocks noGrp="1"/>
          </p:cNvSpPr>
          <p:nvPr>
            <p:ph type="sldNum" sz="quarter" idx="3"/>
          </p:nvPr>
        </p:nvSpPr>
        <p:spPr>
          <a:xfrm>
            <a:off x="3957067" y="8818248"/>
            <a:ext cx="3026361" cy="463869"/>
          </a:xfrm>
          <a:prstGeom prst="rect">
            <a:avLst/>
          </a:prstGeom>
        </p:spPr>
        <p:txBody>
          <a:bodyPr vert="horz" lIns="90910" tIns="45455" rIns="90910" bIns="45455" rtlCol="0" anchor="b"/>
          <a:lstStyle>
            <a:lvl1pPr algn="r">
              <a:defRPr sz="1200"/>
            </a:lvl1pPr>
          </a:lstStyle>
          <a:p>
            <a:fld id="{5636C3D3-3BBC-45CE-A321-5084A907E597}" type="slidenum">
              <a:rPr lang="en-US" smtClean="0"/>
              <a:t>‹#›</a:t>
            </a:fld>
            <a:endParaRPr lang="en-US"/>
          </a:p>
        </p:txBody>
      </p:sp>
    </p:spTree>
    <p:extLst>
      <p:ext uri="{BB962C8B-B14F-4D97-AF65-F5344CB8AC3E}">
        <p14:creationId xmlns:p14="http://schemas.microsoft.com/office/powerpoint/2010/main" val="306331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5" tIns="46478" rIns="92955" bIns="46478"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5" tIns="46478" rIns="92955" bIns="46478" rtlCol="0"/>
          <a:lstStyle>
            <a:lvl1pPr algn="r">
              <a:defRPr sz="1200"/>
            </a:lvl1pPr>
          </a:lstStyle>
          <a:p>
            <a:fld id="{8E87E92F-0842-4294-B793-68B586DA24C5}" type="datetimeFigureOut">
              <a:rPr lang="en-US" smtClean="0"/>
              <a:t>9/12/2018</a:t>
            </a:fld>
            <a:endParaRPr lang="en-US" dirty="0"/>
          </a:p>
        </p:txBody>
      </p:sp>
      <p:sp>
        <p:nvSpPr>
          <p:cNvPr id="4" name="Slide Image Placeholder 3"/>
          <p:cNvSpPr>
            <a:spLocks noGrp="1" noRot="1" noChangeAspect="1"/>
          </p:cNvSpPr>
          <p:nvPr>
            <p:ph type="sldImg" idx="2"/>
          </p:nvPr>
        </p:nvSpPr>
        <p:spPr>
          <a:xfrm>
            <a:off x="1173163" y="696913"/>
            <a:ext cx="4640262" cy="3481387"/>
          </a:xfrm>
          <a:prstGeom prst="rect">
            <a:avLst/>
          </a:prstGeom>
          <a:noFill/>
          <a:ln w="12700">
            <a:solidFill>
              <a:prstClr val="black"/>
            </a:solidFill>
          </a:ln>
        </p:spPr>
        <p:txBody>
          <a:bodyPr vert="horz" lIns="92955" tIns="46478" rIns="92955" bIns="46478"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5" tIns="46478" rIns="92955" bIns="46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5" tIns="46478" rIns="92955" bIns="464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5" tIns="46478" rIns="92955" bIns="46478" rtlCol="0" anchor="b"/>
          <a:lstStyle>
            <a:lvl1pPr algn="r">
              <a:defRPr sz="1200"/>
            </a:lvl1pPr>
          </a:lstStyle>
          <a:p>
            <a:fld id="{010382A7-6BBA-48E3-B5BA-3C216C3FDBDD}" type="slidenum">
              <a:rPr lang="en-US" smtClean="0"/>
              <a:t>‹#›</a:t>
            </a:fld>
            <a:endParaRPr lang="en-US" dirty="0"/>
          </a:p>
        </p:txBody>
      </p:sp>
    </p:spTree>
    <p:extLst>
      <p:ext uri="{BB962C8B-B14F-4D97-AF65-F5344CB8AC3E}">
        <p14:creationId xmlns:p14="http://schemas.microsoft.com/office/powerpoint/2010/main" val="385343826"/>
      </p:ext>
    </p:extLst>
  </p:cSld>
  <p:clrMap bg1="lt1" tx1="dk1" bg2="lt2" tx2="dk2" accent1="accent1" accent2="accent2" accent3="accent3" accent4="accent4" accent5="accent5" accent6="accent6" hlink="hlink" folHlink="folHlink"/>
  <p:notesStyle>
    <a:lvl1pPr marL="0" algn="l" defTabSz="914136" rtl="0" eaLnBrk="1" latinLnBrk="0" hangingPunct="1">
      <a:defRPr sz="1200" kern="1200">
        <a:solidFill>
          <a:schemeClr val="tx1"/>
        </a:solidFill>
        <a:latin typeface="+mn-lt"/>
        <a:ea typeface="+mn-ea"/>
        <a:cs typeface="+mn-cs"/>
      </a:defRPr>
    </a:lvl1pPr>
    <a:lvl2pPr marL="457069" algn="l" defTabSz="914136" rtl="0" eaLnBrk="1" latinLnBrk="0" hangingPunct="1">
      <a:defRPr sz="1200" kern="1200">
        <a:solidFill>
          <a:schemeClr val="tx1"/>
        </a:solidFill>
        <a:latin typeface="+mn-lt"/>
        <a:ea typeface="+mn-ea"/>
        <a:cs typeface="+mn-cs"/>
      </a:defRPr>
    </a:lvl2pPr>
    <a:lvl3pPr marL="914136" algn="l" defTabSz="914136" rtl="0" eaLnBrk="1" latinLnBrk="0" hangingPunct="1">
      <a:defRPr sz="1200" kern="1200">
        <a:solidFill>
          <a:schemeClr val="tx1"/>
        </a:solidFill>
        <a:latin typeface="+mn-lt"/>
        <a:ea typeface="+mn-ea"/>
        <a:cs typeface="+mn-cs"/>
      </a:defRPr>
    </a:lvl3pPr>
    <a:lvl4pPr marL="1371207" algn="l" defTabSz="914136" rtl="0" eaLnBrk="1" latinLnBrk="0" hangingPunct="1">
      <a:defRPr sz="1200" kern="1200">
        <a:solidFill>
          <a:schemeClr val="tx1"/>
        </a:solidFill>
        <a:latin typeface="+mn-lt"/>
        <a:ea typeface="+mn-ea"/>
        <a:cs typeface="+mn-cs"/>
      </a:defRPr>
    </a:lvl4pPr>
    <a:lvl5pPr marL="1828275" algn="l" defTabSz="914136" rtl="0" eaLnBrk="1" latinLnBrk="0" hangingPunct="1">
      <a:defRPr sz="1200" kern="1200">
        <a:solidFill>
          <a:schemeClr val="tx1"/>
        </a:solidFill>
        <a:latin typeface="+mn-lt"/>
        <a:ea typeface="+mn-ea"/>
        <a:cs typeface="+mn-cs"/>
      </a:defRPr>
    </a:lvl5pPr>
    <a:lvl6pPr marL="2285345" algn="l" defTabSz="914136" rtl="0" eaLnBrk="1" latinLnBrk="0" hangingPunct="1">
      <a:defRPr sz="1200" kern="1200">
        <a:solidFill>
          <a:schemeClr val="tx1"/>
        </a:solidFill>
        <a:latin typeface="+mn-lt"/>
        <a:ea typeface="+mn-ea"/>
        <a:cs typeface="+mn-cs"/>
      </a:defRPr>
    </a:lvl6pPr>
    <a:lvl7pPr marL="2742412" algn="l" defTabSz="914136" rtl="0" eaLnBrk="1" latinLnBrk="0" hangingPunct="1">
      <a:defRPr sz="1200" kern="1200">
        <a:solidFill>
          <a:schemeClr val="tx1"/>
        </a:solidFill>
        <a:latin typeface="+mn-lt"/>
        <a:ea typeface="+mn-ea"/>
        <a:cs typeface="+mn-cs"/>
      </a:defRPr>
    </a:lvl7pPr>
    <a:lvl8pPr marL="3199481" algn="l" defTabSz="914136" rtl="0" eaLnBrk="1" latinLnBrk="0" hangingPunct="1">
      <a:defRPr sz="1200" kern="1200">
        <a:solidFill>
          <a:schemeClr val="tx1"/>
        </a:solidFill>
        <a:latin typeface="+mn-lt"/>
        <a:ea typeface="+mn-ea"/>
        <a:cs typeface="+mn-cs"/>
      </a:defRPr>
    </a:lvl8pPr>
    <a:lvl9pPr marL="3656550" algn="l" defTabSz="9141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382A7-6BBA-48E3-B5BA-3C216C3FDBDD}" type="slidenum">
              <a:rPr lang="en-US" smtClean="0"/>
              <a:t>8</a:t>
            </a:fld>
            <a:endParaRPr lang="en-US" dirty="0"/>
          </a:p>
        </p:txBody>
      </p:sp>
    </p:spTree>
    <p:extLst>
      <p:ext uri="{BB962C8B-B14F-4D97-AF65-F5344CB8AC3E}">
        <p14:creationId xmlns:p14="http://schemas.microsoft.com/office/powerpoint/2010/main" val="181110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37362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315152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5734784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82296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157" indent="0" algn="ctr">
              <a:buNone/>
              <a:defRPr>
                <a:solidFill>
                  <a:schemeClr val="tx1">
                    <a:tint val="75000"/>
                  </a:schemeClr>
                </a:solidFill>
              </a:defRPr>
            </a:lvl2pPr>
            <a:lvl3pPr marL="914312" indent="0" algn="ctr">
              <a:buNone/>
              <a:defRPr>
                <a:solidFill>
                  <a:schemeClr val="tx1">
                    <a:tint val="75000"/>
                  </a:schemeClr>
                </a:solidFill>
              </a:defRPr>
            </a:lvl3pPr>
            <a:lvl4pPr marL="1371469" indent="0" algn="ctr">
              <a:buNone/>
              <a:defRPr>
                <a:solidFill>
                  <a:schemeClr val="tx1">
                    <a:tint val="75000"/>
                  </a:schemeClr>
                </a:solidFill>
              </a:defRPr>
            </a:lvl4pPr>
            <a:lvl5pPr marL="1828625" indent="0" algn="ctr">
              <a:buNone/>
              <a:defRPr>
                <a:solidFill>
                  <a:schemeClr val="tx1">
                    <a:tint val="75000"/>
                  </a:schemeClr>
                </a:solidFill>
              </a:defRPr>
            </a:lvl5pPr>
            <a:lvl6pPr marL="2285782" indent="0" algn="ctr">
              <a:buNone/>
              <a:defRPr>
                <a:solidFill>
                  <a:schemeClr val="tx1">
                    <a:tint val="75000"/>
                  </a:schemeClr>
                </a:solidFill>
              </a:defRPr>
            </a:lvl6pPr>
            <a:lvl7pPr marL="2742937" indent="0" algn="ctr">
              <a:buNone/>
              <a:defRPr>
                <a:solidFill>
                  <a:schemeClr val="tx1">
                    <a:tint val="75000"/>
                  </a:schemeClr>
                </a:solidFill>
              </a:defRPr>
            </a:lvl7pPr>
            <a:lvl8pPr marL="3200094" indent="0" algn="ctr">
              <a:buNone/>
              <a:defRPr>
                <a:solidFill>
                  <a:schemeClr val="tx1">
                    <a:tint val="75000"/>
                  </a:schemeClr>
                </a:solidFill>
              </a:defRPr>
            </a:lvl8pPr>
            <a:lvl9pPr marL="36572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BE6438-34F9-4B41-86B1-3F8CC7AD52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0523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65049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8815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38412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636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596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51208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BE6438-34F9-4B41-86B1-3F8CC7AD52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100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6374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44630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5329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72550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29909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lumMod val="85000"/>
                    <a:lumOff val="1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F71606-FF99-4275-AF81-456DCE9C16AF}"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88F0-534F-410E-90DC-63803B2E3D79}" type="slidenum">
              <a:rPr lang="en-US" smtClean="0"/>
              <a:t>‹#›</a:t>
            </a:fld>
            <a:endParaRPr lang="en-US" dirty="0"/>
          </a:p>
        </p:txBody>
      </p:sp>
    </p:spTree>
    <p:extLst>
      <p:ext uri="{BB962C8B-B14F-4D97-AF65-F5344CB8AC3E}">
        <p14:creationId xmlns:p14="http://schemas.microsoft.com/office/powerpoint/2010/main" val="231514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8731862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376214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79553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255412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95490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494815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35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301023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051318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3089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6" indent="0">
              <a:buNone/>
              <a:defRPr sz="1600">
                <a:solidFill>
                  <a:schemeClr val="tx1">
                    <a:tint val="75000"/>
                  </a:schemeClr>
                </a:solidFill>
              </a:defRPr>
            </a:lvl3pPr>
            <a:lvl4pPr marL="1371207" indent="0">
              <a:buNone/>
              <a:defRPr sz="1400">
                <a:solidFill>
                  <a:schemeClr val="tx1">
                    <a:tint val="75000"/>
                  </a:schemeClr>
                </a:solidFill>
              </a:defRPr>
            </a:lvl4pPr>
            <a:lvl5pPr marL="1828275"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1" indent="0">
              <a:buNone/>
              <a:defRPr sz="1400">
                <a:solidFill>
                  <a:schemeClr val="tx1">
                    <a:tint val="75000"/>
                  </a:schemeClr>
                </a:solidFill>
              </a:defRPr>
            </a:lvl8pPr>
            <a:lvl9pPr marL="365655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66965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4237617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71940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77457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31084367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739662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903552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844837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697882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054010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1853845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1036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6" indent="0">
              <a:buNone/>
              <a:defRPr sz="1600">
                <a:solidFill>
                  <a:schemeClr val="tx1">
                    <a:tint val="75000"/>
                  </a:schemeClr>
                </a:solidFill>
              </a:defRPr>
            </a:lvl3pPr>
            <a:lvl4pPr marL="1371207" indent="0">
              <a:buNone/>
              <a:defRPr sz="1400">
                <a:solidFill>
                  <a:schemeClr val="tx1">
                    <a:tint val="75000"/>
                  </a:schemeClr>
                </a:solidFill>
              </a:defRPr>
            </a:lvl4pPr>
            <a:lvl5pPr marL="1828275"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1" indent="0">
              <a:buNone/>
              <a:defRPr sz="1400">
                <a:solidFill>
                  <a:schemeClr val="tx1">
                    <a:tint val="75000"/>
                  </a:schemeClr>
                </a:solidFill>
              </a:defRPr>
            </a:lvl8pPr>
            <a:lvl9pPr marL="365655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163987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29211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52322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77273-C050-4D8C-8FA1-802B0E653DD8}" type="datetimeFigureOut">
              <a:rPr lang="en-US"/>
              <a:pPr>
                <a:defRPr/>
              </a:pPr>
              <a:t>9/12/2018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4F8487D-6D84-4205-9EFF-B59433BF6D31}" type="slidenum">
              <a:rPr lang="en-US"/>
              <a:pPr>
                <a:defRPr/>
              </a:pPr>
              <a:t>‹#›</a:t>
            </a:fld>
            <a:endParaRPr lang="en-US" dirty="0"/>
          </a:p>
        </p:txBody>
      </p:sp>
    </p:spTree>
    <p:extLst>
      <p:ext uri="{BB962C8B-B14F-4D97-AF65-F5344CB8AC3E}">
        <p14:creationId xmlns:p14="http://schemas.microsoft.com/office/powerpoint/2010/main" val="2841412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22653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774640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87162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4154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370159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573478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662315-BEAE-4896-9F01-BC2CBA8E3A02}"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323743-21E5-4040-B696-FAE95BFF4D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1891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04CD19-D0CA-4DC8-BE5B-B09F7277313F}"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C0E5FC-8808-4320-A0DB-CACBF3E1E9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5532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37A93-F4A8-4174-9C24-EB49E182D2AC}"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4D55B8-9975-40A5-8FB6-3D7B08468B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747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389533-C4B8-4604-B7CD-7E99652B0BE6}"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D00A1FC-BB84-404B-B497-149A598ACE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324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9548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860FDC-D30B-41E4-A21B-C730D00CC513}"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724A18-1A0E-4250-8EAF-3F05413BD1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2581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Tree>
    <p:extLst>
      <p:ext uri="{BB962C8B-B14F-4D97-AF65-F5344CB8AC3E}">
        <p14:creationId xmlns:p14="http://schemas.microsoft.com/office/powerpoint/2010/main" val="159006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1A9CB25-FD04-4E24-802E-6257D1BFCAD6}"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D3AF3-B87E-47F2-B374-098E285623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901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3CCCB5-DE8B-4601-87B1-E710ACAA3E9E}"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10250D-E694-4061-B754-378BEB4440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2756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7BFC9D-28EE-4FBA-9D30-9A9F9004A0EE}"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9154FC-F4F7-4EB6-8FE6-14878AB06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3696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C3405E-61CF-473E-B272-DC3578B12614}"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8BE45F-1AD2-4BCF-B106-8F34DC78B3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0983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F5E4C8-D0CF-47A4-B6D7-D33F9EEA7345}"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659B377-8492-4AF4-A705-F692056EE5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2745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6F8DB9-AB7E-4683-A725-3AEF7AB6A212}"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34127A-D374-4000-A0B2-E010D3FEED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6357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Tree>
    <p:extLst>
      <p:ext uri="{BB962C8B-B14F-4D97-AF65-F5344CB8AC3E}">
        <p14:creationId xmlns:p14="http://schemas.microsoft.com/office/powerpoint/2010/main" val="53199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136"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5" name="Rectangle 8"/>
          <p:cNvSpPr>
            <a:spLocks noChangeArrowheads="1"/>
          </p:cNvSpPr>
          <p:nvPr/>
        </p:nvSpPr>
        <p:spPr bwMode="white">
          <a:xfrm>
            <a:off x="8991601"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136"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6"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136"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7" name="Rectangle 10"/>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136"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lIns="91414" tIns="45707" rIns="91414" bIns="45707" anchor="ctr"/>
          <a:lstStyle/>
          <a:p>
            <a:pPr defTabSz="914136"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91414" tIns="45707" rIns="91414" bIns="45707" anchor="ctr"/>
          <a:lstStyle/>
          <a:p>
            <a:pPr defTabSz="914136"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2" name="Rectangle 11"/>
          <p:cNvSpPr>
            <a:spLocks noChangeArrowheads="1"/>
          </p:cNvSpPr>
          <p:nvPr/>
        </p:nvSpPr>
        <p:spPr bwMode="auto">
          <a:xfrm>
            <a:off x="152400" y="152402"/>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91414" tIns="45707" rIns="91414" bIns="45707" anchor="ctr"/>
          <a:lstStyle/>
          <a:p>
            <a:pPr defTabSz="914136"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4" tIns="45707" rIns="91414" bIns="45707" anchor="ctr"/>
          <a:lstStyle/>
          <a:p>
            <a:pPr algn="ctr" defTabSz="914136" fontAlgn="base">
              <a:spcBef>
                <a:spcPct val="0"/>
              </a:spcBef>
              <a:spcAft>
                <a:spcPct val="0"/>
              </a:spcAft>
              <a:defRPr/>
            </a:pPr>
            <a:endParaRPr lang="en-US" sz="2400"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14" tIns="45707" rIns="91414" bIns="45707" anchor="ctr"/>
          <a:lstStyle/>
          <a:p>
            <a:pPr algn="ctr" defTabSz="914136" fontAlgn="base">
              <a:spcBef>
                <a:spcPct val="0"/>
              </a:spcBef>
              <a:spcAft>
                <a:spcPct val="0"/>
              </a:spcAft>
              <a:defRPr/>
            </a:pPr>
            <a:endParaRPr lang="en-US" sz="2400"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069" indent="0" algn="ctr">
              <a:buNone/>
            </a:lvl2pPr>
            <a:lvl3pPr marL="914136" indent="0" algn="ctr">
              <a:buNone/>
            </a:lvl3pPr>
            <a:lvl4pPr marL="1371207" indent="0" algn="ctr">
              <a:buNone/>
            </a:lvl4pPr>
            <a:lvl5pPr marL="1828275" indent="0" algn="ctr">
              <a:buNone/>
            </a:lvl5pPr>
            <a:lvl6pPr marL="2285345" indent="0" algn="ctr">
              <a:buNone/>
            </a:lvl6pPr>
            <a:lvl7pPr marL="2742412" indent="0" algn="ctr">
              <a:buNone/>
            </a:lvl7pPr>
            <a:lvl8pPr marL="3199481" indent="0" algn="ctr">
              <a:buNone/>
            </a:lvl8pPr>
            <a:lvl9pPr marL="365655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dirty="0"/>
            </a:lvl1pPr>
          </a:lstStyle>
          <a:p>
            <a:pPr>
              <a:defRPr/>
            </a:pPr>
            <a:endParaRPr lang="en-US" altLang="en-US" dirty="0">
              <a:solidFill>
                <a:prstClr val="black">
                  <a:tint val="75000"/>
                </a:prstClr>
              </a:solidFill>
            </a:endParaRPr>
          </a:p>
        </p:txBody>
      </p:sp>
      <p:sp>
        <p:nvSpPr>
          <p:cNvPr id="16" name="Footer Placeholder 16"/>
          <p:cNvSpPr>
            <a:spLocks noGrp="1"/>
          </p:cNvSpPr>
          <p:nvPr>
            <p:ph type="ftr" sz="quarter" idx="11"/>
          </p:nvPr>
        </p:nvSpPr>
        <p:spPr/>
        <p:txBody>
          <a:bodyPr/>
          <a:lstStyle>
            <a:lvl1pPr>
              <a:defRPr dirty="0"/>
            </a:lvl1pPr>
          </a:lstStyle>
          <a:p>
            <a:pPr>
              <a:defRPr/>
            </a:pPr>
            <a:endParaRPr lang="en-US" altLang="en-US" dirty="0">
              <a:solidFill>
                <a:prstClr val="black">
                  <a:tint val="75000"/>
                </a:prstClr>
              </a:solidFill>
            </a:endParaRPr>
          </a:p>
        </p:txBody>
      </p:sp>
      <p:sp>
        <p:nvSpPr>
          <p:cNvPr id="17" name="Slide Number Placeholder 28"/>
          <p:cNvSpPr>
            <a:spLocks noGrp="1"/>
          </p:cNvSpPr>
          <p:nvPr>
            <p:ph type="sldNum" sz="quarter" idx="12"/>
          </p:nvPr>
        </p:nvSpPr>
        <p:spPr>
          <a:xfrm>
            <a:off x="4343400" y="2198691"/>
            <a:ext cx="457200" cy="441325"/>
          </a:xfrm>
        </p:spPr>
        <p:txBody>
          <a:bodyPr/>
          <a:lstStyle>
            <a:lvl1pPr>
              <a:defRPr smtClean="0">
                <a:solidFill>
                  <a:srgbClr val="8CADAE">
                    <a:shade val="75000"/>
                  </a:srgbClr>
                </a:solidFill>
              </a:defRPr>
            </a:lvl1pPr>
          </a:lstStyle>
          <a:p>
            <a:pPr>
              <a:defRPr/>
            </a:pPr>
            <a:fld id="{9FF38E42-7F40-4EA1-B696-B9EB46509534}" type="slidenum">
              <a:rPr lang="en-US" altLang="en-US"/>
              <a:pPr>
                <a:defRPr/>
              </a:pPr>
              <a:t>‹#›</a:t>
            </a:fld>
            <a:endParaRPr lang="en-US" altLang="en-US" dirty="0"/>
          </a:p>
        </p:txBody>
      </p:sp>
    </p:spTree>
    <p:extLst>
      <p:ext uri="{BB962C8B-B14F-4D97-AF65-F5344CB8AC3E}">
        <p14:creationId xmlns:p14="http://schemas.microsoft.com/office/powerpoint/2010/main" val="4933593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801" indent="-342801">
              <a:buFont typeface="Wingdings" panose="05000000000000000000" pitchFamily="2" charset="2"/>
              <a:buChar char="v"/>
              <a:defRPr/>
            </a:lvl1pPr>
            <a:lvl3pPr marL="1142672" indent="-228534">
              <a:buFont typeface="Wingdings" panose="05000000000000000000" pitchFamily="2" charset="2"/>
              <a:buChar char="v"/>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85844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1340" y="3"/>
            <a:ext cx="83058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3736292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
            <a:ext cx="82296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2554128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4849841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9548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801" indent="-342801">
              <a:buFont typeface="Wingdings" panose="05000000000000000000" pitchFamily="2" charset="2"/>
              <a:buChar char="v"/>
              <a:defRPr/>
            </a:lvl1pPr>
            <a:lvl3pPr marL="1142672" indent="-228534">
              <a:buFont typeface="Wingdings" panose="05000000000000000000" pitchFamily="2" charset="2"/>
              <a:buChar char="v"/>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3385844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453821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1462426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31515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6637402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44630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6" indent="0">
              <a:buNone/>
              <a:defRPr sz="1600">
                <a:solidFill>
                  <a:schemeClr val="tx1">
                    <a:tint val="75000"/>
                  </a:schemeClr>
                </a:solidFill>
              </a:defRPr>
            </a:lvl3pPr>
            <a:lvl4pPr marL="1371207" indent="0">
              <a:buNone/>
              <a:defRPr sz="1400">
                <a:solidFill>
                  <a:schemeClr val="tx1">
                    <a:tint val="75000"/>
                  </a:schemeClr>
                </a:solidFill>
              </a:defRPr>
            </a:lvl4pPr>
            <a:lvl5pPr marL="1828275"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1" indent="0">
              <a:buNone/>
              <a:defRPr sz="1400">
                <a:solidFill>
                  <a:schemeClr val="tx1">
                    <a:tint val="75000"/>
                  </a:schemeClr>
                </a:solidFill>
              </a:defRPr>
            </a:lvl8pPr>
            <a:lvl9pPr marL="365655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1594674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53291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7255090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2299090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lumMod val="85000"/>
                    <a:lumOff val="1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71606-FF99-4275-AF81-456DCE9C16AF}"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B88F0-534F-410E-90DC-63803B2E3D79}" type="slidenum">
              <a:rPr lang="en-US" smtClean="0"/>
              <a:t>‹#›</a:t>
            </a:fld>
            <a:endParaRPr lang="en-US" dirty="0"/>
          </a:p>
        </p:txBody>
      </p:sp>
    </p:spTree>
    <p:extLst>
      <p:ext uri="{BB962C8B-B14F-4D97-AF65-F5344CB8AC3E}">
        <p14:creationId xmlns:p14="http://schemas.microsoft.com/office/powerpoint/2010/main" val="23151446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87318628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3762141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7955301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1954908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59D38-11F8-4987-918E-ADB07B9CC443}" type="slidenum">
              <a:rPr lang="en-US" smtClean="0"/>
              <a:t>‹#›</a:t>
            </a:fld>
            <a:endParaRPr lang="en-US" dirty="0"/>
          </a:p>
        </p:txBody>
      </p:sp>
    </p:spTree>
    <p:extLst>
      <p:ext uri="{BB962C8B-B14F-4D97-AF65-F5344CB8AC3E}">
        <p14:creationId xmlns:p14="http://schemas.microsoft.com/office/powerpoint/2010/main" val="4948152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35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4538215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4138595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0513180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30899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42376176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3671940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774578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739662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903552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844837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169788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E1248D-BF84-4EE4-988B-A4CF1FE09EAC}" type="slidenum">
              <a:rPr lang="en-US" smtClean="0"/>
              <a:t>‹#›</a:t>
            </a:fld>
            <a:endParaRPr lang="en-US" dirty="0"/>
          </a:p>
        </p:txBody>
      </p:sp>
    </p:spTree>
    <p:extLst>
      <p:ext uri="{BB962C8B-B14F-4D97-AF65-F5344CB8AC3E}">
        <p14:creationId xmlns:p14="http://schemas.microsoft.com/office/powerpoint/2010/main" val="14624269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dirty="0"/>
          </a:p>
        </p:txBody>
      </p:sp>
    </p:spTree>
    <p:extLst>
      <p:ext uri="{BB962C8B-B14F-4D97-AF65-F5344CB8AC3E}">
        <p14:creationId xmlns:p14="http://schemas.microsoft.com/office/powerpoint/2010/main" val="20540100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069" indent="0" algn="ctr">
              <a:buNone/>
              <a:defRPr>
                <a:solidFill>
                  <a:schemeClr val="tx1">
                    <a:tint val="75000"/>
                  </a:schemeClr>
                </a:solidFill>
              </a:defRPr>
            </a:lvl2pPr>
            <a:lvl3pPr marL="914136" indent="0" algn="ctr">
              <a:buNone/>
              <a:defRPr>
                <a:solidFill>
                  <a:schemeClr val="tx1">
                    <a:tint val="75000"/>
                  </a:schemeClr>
                </a:solidFill>
              </a:defRPr>
            </a:lvl3pPr>
            <a:lvl4pPr marL="1371207" indent="0" algn="ctr">
              <a:buNone/>
              <a:defRPr>
                <a:solidFill>
                  <a:schemeClr val="tx1">
                    <a:tint val="75000"/>
                  </a:schemeClr>
                </a:solidFill>
              </a:defRPr>
            </a:lvl4pPr>
            <a:lvl5pPr marL="1828275"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1" indent="0" algn="ctr">
              <a:buNone/>
              <a:defRPr>
                <a:solidFill>
                  <a:schemeClr val="tx1">
                    <a:tint val="75000"/>
                  </a:schemeClr>
                </a:solidFill>
              </a:defRPr>
            </a:lvl8pPr>
            <a:lvl9pPr marL="365655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18538451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10362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292110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7069" indent="0">
              <a:buNone/>
              <a:defRPr sz="2000" b="1"/>
            </a:lvl2pPr>
            <a:lvl3pPr marL="914136" indent="0">
              <a:buNone/>
              <a:defRPr sz="1800" b="1"/>
            </a:lvl3pPr>
            <a:lvl4pPr marL="1371207" indent="0">
              <a:buNone/>
              <a:defRPr sz="1600" b="1"/>
            </a:lvl4pPr>
            <a:lvl5pPr marL="1828275" indent="0">
              <a:buNone/>
              <a:defRPr sz="1600" b="1"/>
            </a:lvl5pPr>
            <a:lvl6pPr marL="2285345" indent="0">
              <a:buNone/>
              <a:defRPr sz="1600" b="1"/>
            </a:lvl6pPr>
            <a:lvl7pPr marL="2742412" indent="0">
              <a:buNone/>
              <a:defRPr sz="1600" b="1"/>
            </a:lvl7pPr>
            <a:lvl8pPr marL="3199481" indent="0">
              <a:buNone/>
              <a:defRPr sz="1600" b="1"/>
            </a:lvl8pPr>
            <a:lvl9pPr marL="36565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523220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5226531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7746406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8716267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69" indent="0">
              <a:buNone/>
              <a:defRPr sz="2800"/>
            </a:lvl2pPr>
            <a:lvl3pPr marL="914136" indent="0">
              <a:buNone/>
              <a:defRPr sz="2400"/>
            </a:lvl3pPr>
            <a:lvl4pPr marL="1371207" indent="0">
              <a:buNone/>
              <a:defRPr sz="2000"/>
            </a:lvl4pPr>
            <a:lvl5pPr marL="1828275" indent="0">
              <a:buNone/>
              <a:defRPr sz="2000"/>
            </a:lvl5pPr>
            <a:lvl6pPr marL="2285345" indent="0">
              <a:buNone/>
              <a:defRPr sz="2000"/>
            </a:lvl6pPr>
            <a:lvl7pPr marL="2742412" indent="0">
              <a:buNone/>
              <a:defRPr sz="2000"/>
            </a:lvl7pPr>
            <a:lvl8pPr marL="3199481" indent="0">
              <a:buNone/>
              <a:defRPr sz="2000"/>
            </a:lvl8pPr>
            <a:lvl9pPr marL="36565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9" indent="0">
              <a:buNone/>
              <a:defRPr sz="1200"/>
            </a:lvl2pPr>
            <a:lvl3pPr marL="914136" indent="0">
              <a:buNone/>
              <a:defRPr sz="1000"/>
            </a:lvl3pPr>
            <a:lvl4pPr marL="1371207" indent="0">
              <a:buNone/>
              <a:defRPr sz="900"/>
            </a:lvl4pPr>
            <a:lvl5pPr marL="1828275" indent="0">
              <a:buNone/>
              <a:defRPr sz="900"/>
            </a:lvl5pPr>
            <a:lvl6pPr marL="2285345" indent="0">
              <a:buNone/>
              <a:defRPr sz="900"/>
            </a:lvl6pPr>
            <a:lvl7pPr marL="2742412" indent="0">
              <a:buNone/>
              <a:defRPr sz="900"/>
            </a:lvl7pPr>
            <a:lvl8pPr marL="3199481" indent="0">
              <a:buNone/>
              <a:defRPr sz="900"/>
            </a:lvl8pPr>
            <a:lvl9pPr marL="365655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2241543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dirty="0"/>
          </a:p>
        </p:txBody>
      </p:sp>
    </p:spTree>
    <p:extLst>
      <p:ext uri="{BB962C8B-B14F-4D97-AF65-F5344CB8AC3E}">
        <p14:creationId xmlns:p14="http://schemas.microsoft.com/office/powerpoint/2010/main" val="3370159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8.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1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73.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10.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16.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0.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17.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8.xml"/><Relationship Id="rId1" Type="http://schemas.openxmlformats.org/officeDocument/2006/relationships/slideLayout" Target="../slideLayouts/slideLayout101.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171628035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136"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4" y="152400"/>
            <a:ext cx="8740775" cy="1295400"/>
          </a:xfrm>
          <a:prstGeom prst="rect">
            <a:avLst/>
          </a:prstGeom>
        </p:spPr>
        <p:txBody>
          <a:bodyPr vert="horz" lIns="91414" tIns="45707" rIns="91414" bIns="45707"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3"/>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7BE3B0-91E6-42BC-8392-DA5E8A08D415}"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1447800" cy="365125"/>
          </a:xfrm>
          <a:prstGeom prst="rect">
            <a:avLst/>
          </a:prstGeom>
        </p:spPr>
        <p:txBody>
          <a:bodyPr vert="horz" lIns="91414" tIns="45707" rIns="91414" bIns="45707"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E4EBDB-C1F5-4F63-8B6D-817802ABBF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160715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069" algn="ctr" rtl="0" fontAlgn="base">
        <a:spcBef>
          <a:spcPct val="0"/>
        </a:spcBef>
        <a:spcAft>
          <a:spcPct val="0"/>
        </a:spcAft>
        <a:defRPr sz="5400" b="1">
          <a:solidFill>
            <a:schemeClr val="bg1"/>
          </a:solidFill>
          <a:latin typeface="Adobe Garamond Pro"/>
        </a:defRPr>
      </a:lvl6pPr>
      <a:lvl7pPr marL="914136" algn="ctr" rtl="0" fontAlgn="base">
        <a:spcBef>
          <a:spcPct val="0"/>
        </a:spcBef>
        <a:spcAft>
          <a:spcPct val="0"/>
        </a:spcAft>
        <a:defRPr sz="5400" b="1">
          <a:solidFill>
            <a:schemeClr val="bg1"/>
          </a:solidFill>
          <a:latin typeface="Adobe Garamond Pro"/>
        </a:defRPr>
      </a:lvl7pPr>
      <a:lvl8pPr marL="1371207" algn="ctr" rtl="0" fontAlgn="base">
        <a:spcBef>
          <a:spcPct val="0"/>
        </a:spcBef>
        <a:spcAft>
          <a:spcPct val="0"/>
        </a:spcAft>
        <a:defRPr sz="5400" b="1">
          <a:solidFill>
            <a:schemeClr val="bg1"/>
          </a:solidFill>
          <a:latin typeface="Adobe Garamond Pro"/>
        </a:defRPr>
      </a:lvl8pPr>
      <a:lvl9pPr marL="1828275" algn="ctr" rtl="0" fontAlgn="base">
        <a:spcBef>
          <a:spcPct val="0"/>
        </a:spcBef>
        <a:spcAft>
          <a:spcPct val="0"/>
        </a:spcAft>
        <a:defRPr sz="5400" b="1">
          <a:solidFill>
            <a:schemeClr val="bg1"/>
          </a:solidFill>
          <a:latin typeface="Adobe Garamond Pro"/>
        </a:defRPr>
      </a:lvl9pPr>
    </p:titleStyle>
    <p:bodyStyle>
      <a:lvl1pPr marL="342801" indent="-342801"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737" indent="-285669"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2672" indent="-228534"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599741" indent="-228534"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6809" indent="-228534"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1716280359"/>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txStyles>
    <p:titleStyle>
      <a:lvl1pPr algn="ctr" defTabSz="914136"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743727984"/>
      </p:ext>
    </p:extLst>
  </p:cSld>
  <p:clrMap bg1="lt1" tx1="dk1" bg2="lt2" tx2="dk2" accent1="accent1" accent2="accent2" accent3="accent3" accent4="accent4" accent5="accent5" accent6="accent6" hlink="hlink" folHlink="folHlink"/>
  <p:sldLayoutIdLst>
    <p:sldLayoutId id="2147483757" r:id="rId1"/>
    <p:sldLayoutId id="2147483800" r:id="rId2"/>
  </p:sldLayoutIdLst>
  <p:timing>
    <p:tnLst>
      <p:par>
        <p:cTn id="1" dur="indefinite" restart="never" nodeType="tmRoot"/>
      </p:par>
    </p:tnLst>
  </p:timing>
  <p:txStyles>
    <p:titleStyle>
      <a:lvl1pPr algn="ctr" defTabSz="914136"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3CCF55B0-4856-426F-B788-6B5BB1868107}"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18E1248D-BF84-4EE4-988B-A4CF1FE09EAC}" type="slidenum">
              <a:rPr lang="en-US" smtClean="0"/>
              <a:t>‹#›</a:t>
            </a:fld>
            <a:endParaRPr lang="en-US" dirty="0"/>
          </a:p>
        </p:txBody>
      </p:sp>
    </p:spTree>
    <p:extLst>
      <p:ext uri="{BB962C8B-B14F-4D97-AF65-F5344CB8AC3E}">
        <p14:creationId xmlns:p14="http://schemas.microsoft.com/office/powerpoint/2010/main" val="424319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136"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90F71606-FF99-4275-AF81-456DCE9C16AF}"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D3CB88F0-534F-410E-90DC-63803B2E3D79}" type="slidenum">
              <a:rPr lang="en-US" smtClean="0"/>
              <a:t>‹#›</a:t>
            </a:fld>
            <a:endParaRPr lang="en-US" dirty="0"/>
          </a:p>
        </p:txBody>
      </p:sp>
    </p:spTree>
    <p:extLst>
      <p:ext uri="{BB962C8B-B14F-4D97-AF65-F5344CB8AC3E}">
        <p14:creationId xmlns:p14="http://schemas.microsoft.com/office/powerpoint/2010/main" val="830918521"/>
      </p:ext>
    </p:extLst>
  </p:cSld>
  <p:clrMap bg1="lt1" tx1="dk1" bg2="lt2" tx2="dk2" accent1="accent1" accent2="accent2" accent3="accent3" accent4="accent4" accent5="accent5" accent6="accent6" hlink="hlink" folHlink="folHlink"/>
  <p:sldLayoutIdLst>
    <p:sldLayoutId id="2147483770" r:id="rId1"/>
  </p:sldLayoutIdLst>
  <p:txStyles>
    <p:titleStyle>
      <a:lvl1pPr algn="ctr" defTabSz="914136"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14" tIns="45707" rIns="91414" bIns="45707"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76403"/>
            <a:ext cx="8229600" cy="42973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117EF55B-DD56-4B8F-A77C-71BEFD671C8C}"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14478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F2559D38-11F8-4987-918E-ADB07B9CC443}" type="slidenum">
              <a:rPr lang="en-US" smtClean="0"/>
              <a:t>‹#›</a:t>
            </a:fld>
            <a:endParaRPr lang="en-US" dirty="0"/>
          </a:p>
        </p:txBody>
      </p:sp>
    </p:spTree>
    <p:extLst>
      <p:ext uri="{BB962C8B-B14F-4D97-AF65-F5344CB8AC3E}">
        <p14:creationId xmlns:p14="http://schemas.microsoft.com/office/powerpoint/2010/main" val="345178146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803" r:id="rId7"/>
  </p:sldLayoutIdLst>
  <p:txStyles>
    <p:titleStyle>
      <a:lvl1pPr algn="ctr" defTabSz="914136"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653F3844-A7FF-49B4-957C-F467D9E4D4C3}"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7200165D-BBEB-4651-9E1E-464E1FD96E76}" type="slidenum">
              <a:rPr lang="en-US" smtClean="0"/>
              <a:t>‹#›</a:t>
            </a:fld>
            <a:endParaRPr lang="en-US" dirty="0"/>
          </a:p>
        </p:txBody>
      </p:sp>
    </p:spTree>
    <p:extLst>
      <p:ext uri="{BB962C8B-B14F-4D97-AF65-F5344CB8AC3E}">
        <p14:creationId xmlns:p14="http://schemas.microsoft.com/office/powerpoint/2010/main" val="157933408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xStyles>
    <p:titleStyle>
      <a:lvl1pPr algn="ctr" defTabSz="914136"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1600200"/>
          </a:xfrm>
          <a:prstGeom prst="rect">
            <a:avLst/>
          </a:prstGeom>
          <a:gradFill flip="none" rotWithShape="1">
            <a:gsLst>
              <a:gs pos="0">
                <a:srgbClr val="BD4F19">
                  <a:shade val="30000"/>
                  <a:satMod val="115000"/>
                </a:srgbClr>
              </a:gs>
              <a:gs pos="50000">
                <a:srgbClr val="BD4F19">
                  <a:shade val="67500"/>
                  <a:satMod val="115000"/>
                </a:srgbClr>
              </a:gs>
              <a:gs pos="100000">
                <a:srgbClr val="BD4F1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5F795160-09BB-4151-B387-8C301E7322FA}"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EF8E364F-1E57-4F67-80CB-AC39547AE6A1}" type="slidenum">
              <a:rPr lang="en-US" smtClean="0"/>
              <a:t>‹#›</a:t>
            </a:fld>
            <a:endParaRPr lang="en-US" dirty="0"/>
          </a:p>
        </p:txBody>
      </p:sp>
    </p:spTree>
    <p:extLst>
      <p:ext uri="{BB962C8B-B14F-4D97-AF65-F5344CB8AC3E}">
        <p14:creationId xmlns:p14="http://schemas.microsoft.com/office/powerpoint/2010/main" val="12985760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lvl1pPr algn="ctr" defTabSz="914136" rtl="0" eaLnBrk="1" latinLnBrk="0" hangingPunct="1">
        <a:spcBef>
          <a:spcPct val="0"/>
        </a:spcBef>
        <a:buNone/>
        <a:defRPr sz="5400" kern="1200">
          <a:solidFill>
            <a:schemeClr val="bg1">
              <a:lumMod val="95000"/>
            </a:schemeClr>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2" tIns="45716" rIns="91432" bIns="4571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457157"/>
            <a:fld id="{C633C9F5-DC32-1847-B419-9EDD7F098AEC}" type="datetimeFigureOut">
              <a:rPr lang="en-US" smtClean="0">
                <a:solidFill>
                  <a:prstClr val="black">
                    <a:tint val="75000"/>
                  </a:prstClr>
                </a:solidFill>
              </a:rPr>
              <a:pPr defTabSz="457157"/>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457157"/>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457157"/>
            <a:fld id="{D9BE6438-34F9-4B41-86B1-3F8CC7AD5233}" type="slidenum">
              <a:rPr lang="en-US" smtClean="0">
                <a:solidFill>
                  <a:prstClr val="black">
                    <a:tint val="75000"/>
                  </a:prstClr>
                </a:solidFill>
              </a:rPr>
              <a:pPr defTabSz="457157"/>
              <a:t>‹#›</a:t>
            </a:fld>
            <a:endParaRPr lang="en-US" dirty="0">
              <a:solidFill>
                <a:prstClr val="black">
                  <a:tint val="75000"/>
                </a:prstClr>
              </a:solidFill>
            </a:endParaRPr>
          </a:p>
        </p:txBody>
      </p:sp>
    </p:spTree>
    <p:extLst>
      <p:ext uri="{BB962C8B-B14F-4D97-AF65-F5344CB8AC3E}">
        <p14:creationId xmlns:p14="http://schemas.microsoft.com/office/powerpoint/2010/main" val="793577168"/>
      </p:ext>
    </p:extLst>
  </p:cSld>
  <p:clrMap bg1="lt1" tx1="dk1" bg2="lt2" tx2="dk2" accent1="accent1" accent2="accent2" accent3="accent3" accent4="accent4" accent5="accent5" accent6="accent6" hlink="hlink" folHlink="folHlink"/>
  <p:sldLayoutIdLst>
    <p:sldLayoutId id="2147483802" r:id="rId1"/>
  </p:sldLayoutIdLst>
  <p:timing>
    <p:tnLst>
      <p:par>
        <p:cTn id="1" dur="indefinite" restart="never" nodeType="tmRoot"/>
      </p:par>
    </p:tnLst>
  </p:timing>
  <p:txStyles>
    <p:titleStyle>
      <a:lvl1pPr algn="ctr" defTabSz="914312"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67" indent="-342867" algn="l" defTabSz="914312"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879" indent="-285723" algn="l" defTabSz="914312"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891" indent="-228578" algn="l" defTabSz="914312"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047" indent="-228578" algn="l" defTabSz="914312"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203" indent="-228578" algn="l" defTabSz="914312"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359" indent="-228578" algn="l" defTabSz="9143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16" indent="-228578" algn="l" defTabSz="9143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72" indent="-228578" algn="l" defTabSz="9143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28" indent="-228578" algn="l" defTabSz="9143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7"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9" algn="l" defTabSz="914312" rtl="0" eaLnBrk="1" latinLnBrk="0" hangingPunct="1">
        <a:defRPr sz="1800" kern="1200">
          <a:solidFill>
            <a:schemeClr val="tx1"/>
          </a:solidFill>
          <a:latin typeface="+mn-lt"/>
          <a:ea typeface="+mn-ea"/>
          <a:cs typeface="+mn-cs"/>
        </a:defRPr>
      </a:lvl4pPr>
      <a:lvl5pPr marL="1828625" algn="l" defTabSz="914312" rtl="0" eaLnBrk="1" latinLnBrk="0" hangingPunct="1">
        <a:defRPr sz="1800" kern="1200">
          <a:solidFill>
            <a:schemeClr val="tx1"/>
          </a:solidFill>
          <a:latin typeface="+mn-lt"/>
          <a:ea typeface="+mn-ea"/>
          <a:cs typeface="+mn-cs"/>
        </a:defRPr>
      </a:lvl5pPr>
      <a:lvl6pPr marL="2285782" algn="l" defTabSz="914312" rtl="0" eaLnBrk="1" latinLnBrk="0" hangingPunct="1">
        <a:defRPr sz="1800" kern="1200">
          <a:solidFill>
            <a:schemeClr val="tx1"/>
          </a:solidFill>
          <a:latin typeface="+mn-lt"/>
          <a:ea typeface="+mn-ea"/>
          <a:cs typeface="+mn-cs"/>
        </a:defRPr>
      </a:lvl6pPr>
      <a:lvl7pPr marL="2742937" algn="l" defTabSz="914312" rtl="0" eaLnBrk="1" latinLnBrk="0" hangingPunct="1">
        <a:defRPr sz="1800" kern="1200">
          <a:solidFill>
            <a:schemeClr val="tx1"/>
          </a:solidFill>
          <a:latin typeface="+mn-lt"/>
          <a:ea typeface="+mn-ea"/>
          <a:cs typeface="+mn-cs"/>
        </a:defRPr>
      </a:lvl7pPr>
      <a:lvl8pPr marL="3200094" algn="l" defTabSz="914312" rtl="0" eaLnBrk="1" latinLnBrk="0" hangingPunct="1">
        <a:defRPr sz="1800" kern="1200">
          <a:solidFill>
            <a:schemeClr val="tx1"/>
          </a:solidFill>
          <a:latin typeface="+mn-lt"/>
          <a:ea typeface="+mn-ea"/>
          <a:cs typeface="+mn-cs"/>
        </a:defRPr>
      </a:lvl8pPr>
      <a:lvl9pPr marL="3657250" algn="l" defTabSz="91431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7EF55B-DD56-4B8F-A77C-71BEFD671C8C}" type="datetimeFigureOut">
              <a:rPr lang="en-US" smtClean="0">
                <a:solidFill>
                  <a:prstClr val="black">
                    <a:tint val="75000"/>
                  </a:prstClr>
                </a:solidFill>
              </a:rPr>
              <a:pPr defTabSz="457200"/>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2559D38-11F8-4987-918E-ADB07B9CC4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8411459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txStyles>
    <p:titleStyle>
      <a:lvl1pPr algn="ctr" defTabSz="914400"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C633C9F5-DC32-1847-B419-9EDD7F098AEC}" type="datetimeFigureOut">
              <a:rPr lang="en-US" smtClean="0"/>
              <a:pPr/>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D9BE6438-34F9-4B41-86B1-3F8CC7AD5233}" type="slidenum">
              <a:rPr lang="en-US" smtClean="0"/>
              <a:pPr/>
              <a:t>‹#›</a:t>
            </a:fld>
            <a:endParaRPr lang="en-US" dirty="0"/>
          </a:p>
        </p:txBody>
      </p:sp>
    </p:spTree>
    <p:extLst>
      <p:ext uri="{BB962C8B-B14F-4D97-AF65-F5344CB8AC3E}">
        <p14:creationId xmlns:p14="http://schemas.microsoft.com/office/powerpoint/2010/main" val="7437279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Lst>
  <p:timing>
    <p:tnLst>
      <p:par>
        <p:cTn id="1" dur="indefinite" restart="never" nodeType="tmRoot"/>
      </p:par>
    </p:tnLst>
  </p:timing>
  <p:txStyles>
    <p:titleStyle>
      <a:lvl1pPr algn="ctr" defTabSz="914136"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3CCF55B0-4856-426F-B788-6B5BB1868107}"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18E1248D-BF84-4EE4-988B-A4CF1FE09EAC}" type="slidenum">
              <a:rPr lang="en-US" smtClean="0"/>
              <a:t>‹#›</a:t>
            </a:fld>
            <a:endParaRPr lang="en-US" dirty="0"/>
          </a:p>
        </p:txBody>
      </p:sp>
    </p:spTree>
    <p:extLst>
      <p:ext uri="{BB962C8B-B14F-4D97-AF65-F5344CB8AC3E}">
        <p14:creationId xmlns:p14="http://schemas.microsoft.com/office/powerpoint/2010/main" val="4243190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136"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90F71606-FF99-4275-AF81-456DCE9C16AF}"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D3CB88F0-534F-410E-90DC-63803B2E3D79}" type="slidenum">
              <a:rPr lang="en-US" smtClean="0"/>
              <a:t>‹#›</a:t>
            </a:fld>
            <a:endParaRPr lang="en-US" dirty="0"/>
          </a:p>
        </p:txBody>
      </p:sp>
    </p:spTree>
    <p:extLst>
      <p:ext uri="{BB962C8B-B14F-4D97-AF65-F5344CB8AC3E}">
        <p14:creationId xmlns:p14="http://schemas.microsoft.com/office/powerpoint/2010/main" val="830918521"/>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136"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14" tIns="45707" rIns="91414" bIns="45707"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3"/>
            <a:ext cx="8229600" cy="4297363"/>
          </a:xfrm>
          <a:prstGeom prst="rect">
            <a:avLst/>
          </a:prstGeom>
        </p:spPr>
        <p:txBody>
          <a:bodyPr vert="horz" lIns="91414" tIns="45707" rIns="91414" bIns="4570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117EF55B-DD56-4B8F-A77C-71BEFD671C8C}"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14478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F2559D38-11F8-4987-918E-ADB07B9CC443}" type="slidenum">
              <a:rPr lang="en-US" smtClean="0"/>
              <a:t>‹#›</a:t>
            </a:fld>
            <a:endParaRPr lang="en-US" dirty="0"/>
          </a:p>
        </p:txBody>
      </p:sp>
    </p:spTree>
    <p:extLst>
      <p:ext uri="{BB962C8B-B14F-4D97-AF65-F5344CB8AC3E}">
        <p14:creationId xmlns:p14="http://schemas.microsoft.com/office/powerpoint/2010/main" val="34517814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735" r:id="rId7"/>
  </p:sldLayoutIdLst>
  <p:txStyles>
    <p:titleStyle>
      <a:lvl1pPr algn="ctr" defTabSz="914136"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653F3844-A7FF-49B4-957C-F467D9E4D4C3}"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7200165D-BBEB-4651-9E1E-464E1FD96E76}" type="slidenum">
              <a:rPr lang="en-US" smtClean="0"/>
              <a:t>‹#›</a:t>
            </a:fld>
            <a:endParaRPr lang="en-US" dirty="0"/>
          </a:p>
        </p:txBody>
      </p:sp>
    </p:spTree>
    <p:extLst>
      <p:ext uri="{BB962C8B-B14F-4D97-AF65-F5344CB8AC3E}">
        <p14:creationId xmlns:p14="http://schemas.microsoft.com/office/powerpoint/2010/main" val="15793340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136"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1600200"/>
          </a:xfrm>
          <a:prstGeom prst="rect">
            <a:avLst/>
          </a:prstGeom>
          <a:gradFill flip="none" rotWithShape="1">
            <a:gsLst>
              <a:gs pos="0">
                <a:srgbClr val="BD4F19">
                  <a:shade val="30000"/>
                  <a:satMod val="115000"/>
                </a:srgbClr>
              </a:gs>
              <a:gs pos="50000">
                <a:srgbClr val="BD4F19">
                  <a:shade val="67500"/>
                  <a:satMod val="115000"/>
                </a:srgbClr>
              </a:gs>
              <a:gs pos="100000">
                <a:srgbClr val="BD4F1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14" tIns="45707" rIns="91414" bIns="4570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fld id="{5F795160-09BB-4151-B387-8C301E7322FA}" type="datetimeFigureOut">
              <a:rPr lang="en-US" smtClean="0"/>
              <a:t>9/12/2018</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a:defRPr sz="1200">
                <a:solidFill>
                  <a:schemeClr val="tx1">
                    <a:tint val="75000"/>
                  </a:schemeClr>
                </a:solidFill>
              </a:defRPr>
            </a:lvl1pPr>
          </a:lstStyle>
          <a:p>
            <a:fld id="{EF8E364F-1E57-4F67-80CB-AC39547AE6A1}" type="slidenum">
              <a:rPr lang="en-US" smtClean="0"/>
              <a:t>‹#›</a:t>
            </a:fld>
            <a:endParaRPr lang="en-US" dirty="0"/>
          </a:p>
        </p:txBody>
      </p:sp>
    </p:spTree>
    <p:extLst>
      <p:ext uri="{BB962C8B-B14F-4D97-AF65-F5344CB8AC3E}">
        <p14:creationId xmlns:p14="http://schemas.microsoft.com/office/powerpoint/2010/main" val="12985760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136" rtl="0" eaLnBrk="1" latinLnBrk="0" hangingPunct="1">
        <a:spcBef>
          <a:spcPct val="0"/>
        </a:spcBef>
        <a:buNone/>
        <a:defRPr sz="5400" kern="1200">
          <a:solidFill>
            <a:schemeClr val="bg1">
              <a:lumMod val="95000"/>
            </a:schemeClr>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801" indent="-342801" algn="l" defTabSz="914136"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737" indent="-285669" algn="l" defTabSz="914136"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2672" indent="-228534" algn="l" defTabSz="914136"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599741"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6809" indent="-228534" algn="l" defTabSz="914136"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4" y="152400"/>
            <a:ext cx="8740775" cy="1295400"/>
          </a:xfrm>
          <a:prstGeom prst="rect">
            <a:avLst/>
          </a:prstGeom>
        </p:spPr>
        <p:txBody>
          <a:bodyPr vert="horz" lIns="91414" tIns="45707" rIns="91414" bIns="45707"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3"/>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F0F16D-764F-4F3C-943F-E6CEF2282383}"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1447800" cy="365125"/>
          </a:xfrm>
          <a:prstGeom prst="rect">
            <a:avLst/>
          </a:prstGeom>
        </p:spPr>
        <p:txBody>
          <a:bodyPr vert="horz" lIns="91414" tIns="45707" rIns="91414" bIns="45707"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20BEE6-E3E2-4E86-AD6B-C4D05D4013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78045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069" algn="ctr" rtl="0" fontAlgn="base">
        <a:spcBef>
          <a:spcPct val="0"/>
        </a:spcBef>
        <a:spcAft>
          <a:spcPct val="0"/>
        </a:spcAft>
        <a:defRPr sz="5400" b="1">
          <a:solidFill>
            <a:schemeClr val="bg1"/>
          </a:solidFill>
          <a:latin typeface="Adobe Garamond Pro"/>
        </a:defRPr>
      </a:lvl6pPr>
      <a:lvl7pPr marL="914136" algn="ctr" rtl="0" fontAlgn="base">
        <a:spcBef>
          <a:spcPct val="0"/>
        </a:spcBef>
        <a:spcAft>
          <a:spcPct val="0"/>
        </a:spcAft>
        <a:defRPr sz="5400" b="1">
          <a:solidFill>
            <a:schemeClr val="bg1"/>
          </a:solidFill>
          <a:latin typeface="Adobe Garamond Pro"/>
        </a:defRPr>
      </a:lvl7pPr>
      <a:lvl8pPr marL="1371207" algn="ctr" rtl="0" fontAlgn="base">
        <a:spcBef>
          <a:spcPct val="0"/>
        </a:spcBef>
        <a:spcAft>
          <a:spcPct val="0"/>
        </a:spcAft>
        <a:defRPr sz="5400" b="1">
          <a:solidFill>
            <a:schemeClr val="bg1"/>
          </a:solidFill>
          <a:latin typeface="Adobe Garamond Pro"/>
        </a:defRPr>
      </a:lvl8pPr>
      <a:lvl9pPr marL="1828275" algn="ctr" rtl="0" fontAlgn="base">
        <a:spcBef>
          <a:spcPct val="0"/>
        </a:spcBef>
        <a:spcAft>
          <a:spcPct val="0"/>
        </a:spcAft>
        <a:defRPr sz="5400" b="1">
          <a:solidFill>
            <a:schemeClr val="bg1"/>
          </a:solidFill>
          <a:latin typeface="Adobe Garamond Pro"/>
        </a:defRPr>
      </a:lvl9pPr>
    </p:titleStyle>
    <p:bodyStyle>
      <a:lvl1pPr marL="342801" indent="-342801"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737" indent="-285669"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2672" indent="-228534"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599741" indent="-228534"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6809" indent="-228534"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14" tIns="45707" rIns="91414" bIns="45707"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76C57E-025E-4BA2-8ED9-918FDCB95A51}" type="datetimeFigureOut">
              <a:rPr lang="en-US">
                <a:solidFill>
                  <a:prstClr val="black">
                    <a:tint val="75000"/>
                  </a:prstClr>
                </a:solidFill>
              </a:rPr>
              <a:pPr>
                <a:defRPr/>
              </a:pPr>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4" tIns="45707" rIns="91414" bIns="45707"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D379A7-59F6-4D78-82C2-65C78D7C0A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9065635"/>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ctr" rtl="0" eaLnBrk="0" fontAlgn="base" hangingPunct="0">
        <a:spcBef>
          <a:spcPct val="0"/>
        </a:spcBef>
        <a:spcAft>
          <a:spcPct val="0"/>
        </a:spcAft>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4800" b="1">
          <a:solidFill>
            <a:schemeClr val="bg1"/>
          </a:solidFill>
          <a:latin typeface="Adobe Garamond Pro"/>
        </a:defRPr>
      </a:lvl2pPr>
      <a:lvl3pPr algn="ctr" rtl="0" eaLnBrk="0" fontAlgn="base" hangingPunct="0">
        <a:spcBef>
          <a:spcPct val="0"/>
        </a:spcBef>
        <a:spcAft>
          <a:spcPct val="0"/>
        </a:spcAft>
        <a:defRPr sz="4800" b="1">
          <a:solidFill>
            <a:schemeClr val="bg1"/>
          </a:solidFill>
          <a:latin typeface="Adobe Garamond Pro"/>
        </a:defRPr>
      </a:lvl3pPr>
      <a:lvl4pPr algn="ctr" rtl="0" eaLnBrk="0" fontAlgn="base" hangingPunct="0">
        <a:spcBef>
          <a:spcPct val="0"/>
        </a:spcBef>
        <a:spcAft>
          <a:spcPct val="0"/>
        </a:spcAft>
        <a:defRPr sz="4800" b="1">
          <a:solidFill>
            <a:schemeClr val="bg1"/>
          </a:solidFill>
          <a:latin typeface="Adobe Garamond Pro"/>
        </a:defRPr>
      </a:lvl4pPr>
      <a:lvl5pPr algn="ctr" rtl="0" eaLnBrk="0" fontAlgn="base" hangingPunct="0">
        <a:spcBef>
          <a:spcPct val="0"/>
        </a:spcBef>
        <a:spcAft>
          <a:spcPct val="0"/>
        </a:spcAft>
        <a:defRPr sz="4800" b="1">
          <a:solidFill>
            <a:schemeClr val="bg1"/>
          </a:solidFill>
          <a:latin typeface="Adobe Garamond Pro"/>
        </a:defRPr>
      </a:lvl5pPr>
      <a:lvl6pPr marL="457069" algn="ctr" rtl="0" fontAlgn="base">
        <a:spcBef>
          <a:spcPct val="0"/>
        </a:spcBef>
        <a:spcAft>
          <a:spcPct val="0"/>
        </a:spcAft>
        <a:defRPr sz="4800" b="1">
          <a:solidFill>
            <a:schemeClr val="bg1"/>
          </a:solidFill>
          <a:latin typeface="Adobe Garamond Pro"/>
        </a:defRPr>
      </a:lvl6pPr>
      <a:lvl7pPr marL="914136" algn="ctr" rtl="0" fontAlgn="base">
        <a:spcBef>
          <a:spcPct val="0"/>
        </a:spcBef>
        <a:spcAft>
          <a:spcPct val="0"/>
        </a:spcAft>
        <a:defRPr sz="4800" b="1">
          <a:solidFill>
            <a:schemeClr val="bg1"/>
          </a:solidFill>
          <a:latin typeface="Adobe Garamond Pro"/>
        </a:defRPr>
      </a:lvl7pPr>
      <a:lvl8pPr marL="1371207" algn="ctr" rtl="0" fontAlgn="base">
        <a:spcBef>
          <a:spcPct val="0"/>
        </a:spcBef>
        <a:spcAft>
          <a:spcPct val="0"/>
        </a:spcAft>
        <a:defRPr sz="4800" b="1">
          <a:solidFill>
            <a:schemeClr val="bg1"/>
          </a:solidFill>
          <a:latin typeface="Adobe Garamond Pro"/>
        </a:defRPr>
      </a:lvl8pPr>
      <a:lvl9pPr marL="1828275" algn="ctr" rtl="0" fontAlgn="base">
        <a:spcBef>
          <a:spcPct val="0"/>
        </a:spcBef>
        <a:spcAft>
          <a:spcPct val="0"/>
        </a:spcAft>
        <a:defRPr sz="4800" b="1">
          <a:solidFill>
            <a:schemeClr val="bg1"/>
          </a:solidFill>
          <a:latin typeface="Adobe Garamond Pro"/>
        </a:defRPr>
      </a:lvl9pPr>
    </p:titleStyle>
    <p:bodyStyle>
      <a:lvl1pPr marL="342801" indent="-342801"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737" indent="-285669"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2672" indent="-228534"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599741" indent="-228534"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6809" indent="-228534"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387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48"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16"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84" indent="-228534" algn="l" defTabSz="9141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6" rtl="0" eaLnBrk="1" latinLnBrk="0" hangingPunct="1">
        <a:defRPr sz="1800" kern="1200">
          <a:solidFill>
            <a:schemeClr val="tx1"/>
          </a:solidFill>
          <a:latin typeface="+mn-lt"/>
          <a:ea typeface="+mn-ea"/>
          <a:cs typeface="+mn-cs"/>
        </a:defRPr>
      </a:lvl1pPr>
      <a:lvl2pPr marL="457069" algn="l" defTabSz="914136" rtl="0" eaLnBrk="1" latinLnBrk="0" hangingPunct="1">
        <a:defRPr sz="1800" kern="1200">
          <a:solidFill>
            <a:schemeClr val="tx1"/>
          </a:solidFill>
          <a:latin typeface="+mn-lt"/>
          <a:ea typeface="+mn-ea"/>
          <a:cs typeface="+mn-cs"/>
        </a:defRPr>
      </a:lvl2pPr>
      <a:lvl3pPr marL="914136" algn="l" defTabSz="914136" rtl="0" eaLnBrk="1" latinLnBrk="0" hangingPunct="1">
        <a:defRPr sz="1800" kern="1200">
          <a:solidFill>
            <a:schemeClr val="tx1"/>
          </a:solidFill>
          <a:latin typeface="+mn-lt"/>
          <a:ea typeface="+mn-ea"/>
          <a:cs typeface="+mn-cs"/>
        </a:defRPr>
      </a:lvl3pPr>
      <a:lvl4pPr marL="1371207" algn="l" defTabSz="914136" rtl="0" eaLnBrk="1" latinLnBrk="0" hangingPunct="1">
        <a:defRPr sz="1800" kern="1200">
          <a:solidFill>
            <a:schemeClr val="tx1"/>
          </a:solidFill>
          <a:latin typeface="+mn-lt"/>
          <a:ea typeface="+mn-ea"/>
          <a:cs typeface="+mn-cs"/>
        </a:defRPr>
      </a:lvl4pPr>
      <a:lvl5pPr marL="1828275" algn="l" defTabSz="914136" rtl="0" eaLnBrk="1" latinLnBrk="0" hangingPunct="1">
        <a:defRPr sz="1800" kern="1200">
          <a:solidFill>
            <a:schemeClr val="tx1"/>
          </a:solidFill>
          <a:latin typeface="+mn-lt"/>
          <a:ea typeface="+mn-ea"/>
          <a:cs typeface="+mn-cs"/>
        </a:defRPr>
      </a:lvl5pPr>
      <a:lvl6pPr marL="2285345" algn="l" defTabSz="914136" rtl="0" eaLnBrk="1" latinLnBrk="0" hangingPunct="1">
        <a:defRPr sz="1800" kern="1200">
          <a:solidFill>
            <a:schemeClr val="tx1"/>
          </a:solidFill>
          <a:latin typeface="+mn-lt"/>
          <a:ea typeface="+mn-ea"/>
          <a:cs typeface="+mn-cs"/>
        </a:defRPr>
      </a:lvl6pPr>
      <a:lvl7pPr marL="2742412" algn="l" defTabSz="914136" rtl="0" eaLnBrk="1" latinLnBrk="0" hangingPunct="1">
        <a:defRPr sz="1800" kern="1200">
          <a:solidFill>
            <a:schemeClr val="tx1"/>
          </a:solidFill>
          <a:latin typeface="+mn-lt"/>
          <a:ea typeface="+mn-ea"/>
          <a:cs typeface="+mn-cs"/>
        </a:defRPr>
      </a:lvl7pPr>
      <a:lvl8pPr marL="3199481" algn="l" defTabSz="914136" rtl="0" eaLnBrk="1" latinLnBrk="0" hangingPunct="1">
        <a:defRPr sz="1800" kern="1200">
          <a:solidFill>
            <a:schemeClr val="tx1"/>
          </a:solidFill>
          <a:latin typeface="+mn-lt"/>
          <a:ea typeface="+mn-ea"/>
          <a:cs typeface="+mn-cs"/>
        </a:defRPr>
      </a:lvl8pPr>
      <a:lvl9pPr marL="3656550" algn="l" defTabSz="914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8" Type="http://schemas.openxmlformats.org/officeDocument/2006/relationships/hyperlink" Target="https://grants.nih.gov/grants/guide/notice-files/NOT-OD-16-059.html" TargetMode="External"/><Relationship Id="rId3" Type="http://schemas.openxmlformats.org/officeDocument/2006/relationships/hyperlink" Target="http://grants.nih.gov/grants/guide/notice-files/NOT-OD-16-004.html" TargetMode="External"/><Relationship Id="rId7" Type="http://schemas.openxmlformats.org/officeDocument/2006/relationships/hyperlink" Target="http://grants.nih.gov/grants/guide/notice-files/NOT-OD-16-058.html" TargetMode="External"/><Relationship Id="rId2" Type="http://schemas.openxmlformats.org/officeDocument/2006/relationships/hyperlink" Target="https://grants.nih.gov/reproducibility/module_1/presentation.html" TargetMode="External"/><Relationship Id="rId1" Type="http://schemas.openxmlformats.org/officeDocument/2006/relationships/slideLayout" Target="../slideLayouts/slideLayout74.xml"/><Relationship Id="rId6" Type="http://schemas.openxmlformats.org/officeDocument/2006/relationships/hyperlink" Target="http://grants.nih.gov/grants/guide/notice-files/NOT-OD-16-029.html" TargetMode="External"/><Relationship Id="rId5" Type="http://schemas.openxmlformats.org/officeDocument/2006/relationships/hyperlink" Target="http://grants.nih.gov/grants/policy/nihgps/Significant_Changes_NIHGPS_Oct2015.pdf" TargetMode="External"/><Relationship Id="rId4" Type="http://schemas.openxmlformats.org/officeDocument/2006/relationships/hyperlink" Target="http://grants.nih.gov/grants/guide/notice-files/NOT-OD-16-030.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hyperlink" Target="http://grants.nih.gov/grants/forms/biosketch-blankformat-Forms-D.docx" TargetMode="External"/><Relationship Id="rId2" Type="http://schemas.openxmlformats.org/officeDocument/2006/relationships/hyperlink" Target="http://grants.nih.gov/grants/guide/notice-files/NOT-OD-16-080.html" TargetMode="External"/><Relationship Id="rId1" Type="http://schemas.openxmlformats.org/officeDocument/2006/relationships/slideLayout" Target="../slideLayouts/slideLayout74.xml"/><Relationship Id="rId5" Type="http://schemas.openxmlformats.org/officeDocument/2006/relationships/hyperlink" Target="http://grants.nih.gov/grants/forms/biosketch-sample-Forms-D.docx" TargetMode="External"/><Relationship Id="rId4" Type="http://schemas.openxmlformats.org/officeDocument/2006/relationships/hyperlink" Target="http://grants.nih.gov/grants/forms/biosketch-instructions-Forms-D.doc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uth.edu/" TargetMode="External"/><Relationship Id="rId1" Type="http://schemas.openxmlformats.org/officeDocument/2006/relationships/slideLayout" Target="../slideLayouts/slideLayout6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AURA Meeting</a:t>
            </a:r>
            <a:endParaRPr lang="en-US" dirty="0"/>
          </a:p>
        </p:txBody>
      </p:sp>
      <p:sp>
        <p:nvSpPr>
          <p:cNvPr id="3" name="Subtitle 2"/>
          <p:cNvSpPr>
            <a:spLocks noGrp="1"/>
          </p:cNvSpPr>
          <p:nvPr>
            <p:ph type="subTitle" idx="1"/>
          </p:nvPr>
        </p:nvSpPr>
        <p:spPr/>
        <p:txBody>
          <a:bodyPr/>
          <a:lstStyle/>
          <a:p>
            <a:r>
              <a:rPr lang="en-US" dirty="0" smtClean="0"/>
              <a:t>May 25, 2016</a:t>
            </a:r>
            <a:endParaRPr lang="en-US" dirty="0"/>
          </a:p>
        </p:txBody>
      </p:sp>
    </p:spTree>
    <p:extLst>
      <p:ext uri="{BB962C8B-B14F-4D97-AF65-F5344CB8AC3E}">
        <p14:creationId xmlns:p14="http://schemas.microsoft.com/office/powerpoint/2010/main" val="291320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Reporting Resources</a:t>
            </a:r>
            <a:endParaRPr lang="en-US" dirty="0"/>
          </a:p>
        </p:txBody>
      </p:sp>
      <p:sp>
        <p:nvSpPr>
          <p:cNvPr id="3" name="Content Placeholder 2"/>
          <p:cNvSpPr>
            <a:spLocks noGrp="1"/>
          </p:cNvSpPr>
          <p:nvPr>
            <p:ph sz="half" idx="1"/>
          </p:nvPr>
        </p:nvSpPr>
        <p:spPr>
          <a:xfrm>
            <a:off x="16933" y="2514600"/>
            <a:ext cx="4267200" cy="2590800"/>
          </a:xfrm>
        </p:spPr>
        <p:txBody>
          <a:bodyPr/>
          <a:lstStyle/>
          <a:p>
            <a:r>
              <a:rPr lang="en-US" dirty="0" smtClean="0"/>
              <a:t>Reports &amp; Training are available!</a:t>
            </a:r>
          </a:p>
          <a:p>
            <a:r>
              <a:rPr lang="en-US" dirty="0" smtClean="0"/>
              <a:t>Effort </a:t>
            </a:r>
            <a:r>
              <a:rPr lang="en-US" dirty="0"/>
              <a:t>Resources here</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270120" cy="3179082"/>
          </a:xfrm>
          <a:prstGeom prst="rect">
            <a:avLst/>
          </a:prstGeom>
          <a:noFill/>
          <a:ln w="4127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239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NIH Updates</a:t>
            </a:r>
            <a:endParaRPr lang="en-US" dirty="0"/>
          </a:p>
        </p:txBody>
      </p:sp>
      <p:sp>
        <p:nvSpPr>
          <p:cNvPr id="3" name="Text Placeholder 2"/>
          <p:cNvSpPr>
            <a:spLocks noGrp="1"/>
          </p:cNvSpPr>
          <p:nvPr>
            <p:ph type="subTitle" idx="1"/>
          </p:nvPr>
        </p:nvSpPr>
        <p:spPr>
          <a:xfrm>
            <a:off x="609600" y="2743200"/>
            <a:ext cx="7894320" cy="1752600"/>
          </a:xfrm>
        </p:spPr>
        <p:txBody>
          <a:bodyPr/>
          <a:lstStyle/>
          <a:p>
            <a:r>
              <a:rPr lang="en-US" dirty="0" smtClean="0"/>
              <a:t>Silvia Garza</a:t>
            </a:r>
          </a:p>
          <a:p>
            <a:r>
              <a:rPr lang="en-US" dirty="0" smtClean="0"/>
              <a:t>Institutional Wide Grants Specialist</a:t>
            </a:r>
          </a:p>
          <a:p>
            <a:r>
              <a:rPr lang="en-US" dirty="0" smtClean="0"/>
              <a:t>Sponsored Projects Administration</a:t>
            </a:r>
            <a:endParaRPr lang="en-US" dirty="0"/>
          </a:p>
        </p:txBody>
      </p:sp>
    </p:spTree>
    <p:extLst>
      <p:ext uri="{BB962C8B-B14F-4D97-AF65-F5344CB8AC3E}">
        <p14:creationId xmlns:p14="http://schemas.microsoft.com/office/powerpoint/2010/main" val="174527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Reminder Form C to Form </a:t>
            </a:r>
            <a:r>
              <a:rPr lang="en-US" sz="3600" dirty="0" smtClean="0"/>
              <a:t>D</a:t>
            </a:r>
            <a:r>
              <a:rPr lang="en-US" sz="1000" dirty="0" smtClean="0"/>
              <a:t/>
            </a:r>
            <a:br>
              <a:rPr lang="en-US" sz="1000" dirty="0" smtClean="0"/>
            </a:br>
            <a:r>
              <a:rPr lang="en-US" sz="2000" b="0" dirty="0" smtClean="0">
                <a:effectLst/>
              </a:rPr>
              <a:t>Applicants </a:t>
            </a:r>
            <a:r>
              <a:rPr lang="en-US" sz="2000" b="0" dirty="0">
                <a:effectLst/>
              </a:rPr>
              <a:t>must use FORMS-D for due dates on or after May 25, 2016 and must use FORMS-C for due dates on or before May 24, 2016.</a:t>
            </a:r>
            <a:endParaRPr lang="en-US" sz="2000" dirty="0"/>
          </a:p>
        </p:txBody>
      </p:sp>
      <p:sp>
        <p:nvSpPr>
          <p:cNvPr id="15" name="Line Callout 2 (No Border) 14"/>
          <p:cNvSpPr/>
          <p:nvPr/>
        </p:nvSpPr>
        <p:spPr>
          <a:xfrm>
            <a:off x="1046922" y="1752600"/>
            <a:ext cx="2895600" cy="1981200"/>
          </a:xfrm>
          <a:prstGeom prst="callout2">
            <a:avLst>
              <a:gd name="adj1" fmla="val 18750"/>
              <a:gd name="adj2" fmla="val -8333"/>
              <a:gd name="adj3" fmla="val 18750"/>
              <a:gd name="adj4" fmla="val -16667"/>
              <a:gd name="adj5" fmla="val 91430"/>
              <a:gd name="adj6" fmla="val -16460"/>
            </a:avLst>
          </a:prstGeom>
          <a:noFill/>
          <a:ln>
            <a:solidFill>
              <a:schemeClr val="accent6"/>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190806826"/>
              </p:ext>
            </p:extLst>
          </p:nvPr>
        </p:nvGraphicFramePr>
        <p:xfrm>
          <a:off x="914399" y="1507434"/>
          <a:ext cx="8179902" cy="2011680"/>
        </p:xfrm>
        <a:graphic>
          <a:graphicData uri="http://schemas.openxmlformats.org/drawingml/2006/table">
            <a:tbl>
              <a:tblPr>
                <a:effectLst>
                  <a:outerShdw blurRad="50800" dist="38100" dir="18900000" algn="bl" rotWithShape="0">
                    <a:prstClr val="black">
                      <a:alpha val="40000"/>
                    </a:prstClr>
                  </a:outerShdw>
                </a:effectLst>
              </a:tblPr>
              <a:tblGrid>
                <a:gridCol w="1101142">
                  <a:extLst>
                    <a:ext uri="{9D8B030D-6E8A-4147-A177-3AD203B41FA5}">
                      <a16:colId xmlns:a16="http://schemas.microsoft.com/office/drawing/2014/main" val="20000"/>
                    </a:ext>
                  </a:extLst>
                </a:gridCol>
                <a:gridCol w="7078760">
                  <a:extLst>
                    <a:ext uri="{9D8B030D-6E8A-4147-A177-3AD203B41FA5}">
                      <a16:colId xmlns:a16="http://schemas.microsoft.com/office/drawing/2014/main" val="20001"/>
                    </a:ext>
                  </a:extLst>
                </a:gridCol>
              </a:tblGrid>
              <a:tr h="0">
                <a:tc>
                  <a:txBody>
                    <a:bodyPr/>
                    <a:lstStyle/>
                    <a:p>
                      <a:r>
                        <a:rPr lang="en-US" sz="1200" b="1" dirty="0" smtClean="0">
                          <a:effectLst/>
                        </a:rPr>
                        <a:t>October 2015</a:t>
                      </a:r>
                      <a:endParaRPr lang="en-US" sz="1200" b="1" dirty="0">
                        <a:effectLst/>
                      </a:endParaRPr>
                    </a:p>
                  </a:txBody>
                  <a:tcPr marL="15240" marR="15240" marT="15240" marB="15240">
                    <a:lnL w="19050" cap="flat" cmpd="sng" algn="ctr">
                      <a:solidFill>
                        <a:schemeClr val="bg1">
                          <a:lumMod val="50000"/>
                        </a:schemeClr>
                      </a:solid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a:noFill/>
                    </a:lnB>
                    <a:noFill/>
                  </a:tcPr>
                </a:tc>
                <a:tc>
                  <a:txBody>
                    <a:bodyPr/>
                    <a:lstStyle/>
                    <a:p>
                      <a:pPr algn="l"/>
                      <a:r>
                        <a:rPr lang="en-US" sz="1200" b="0" i="0" kern="1200" dirty="0" smtClean="0">
                          <a:solidFill>
                            <a:schemeClr val="tx1"/>
                          </a:solidFill>
                          <a:effectLst/>
                          <a:latin typeface="+mn-lt"/>
                          <a:ea typeface="+mn-ea"/>
                          <a:cs typeface="+mn-cs"/>
                        </a:rPr>
                        <a:t>Implementing Rigor and Transparency in NIH &amp; AHRQ Research Grant Applications   [</a:t>
                      </a:r>
                      <a:r>
                        <a:rPr lang="en-US" sz="1200" b="0" i="0" u="none" strike="noStrike" kern="1200" dirty="0" smtClean="0">
                          <a:solidFill>
                            <a:schemeClr val="tx1"/>
                          </a:solidFill>
                          <a:effectLst/>
                          <a:latin typeface="+mn-lt"/>
                          <a:ea typeface="+mn-ea"/>
                          <a:cs typeface="+mn-cs"/>
                        </a:rPr>
                        <a:t>NOT-OD-16-011]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
                        </a:rPr>
                        <a:t>NIH Staff Training Module</a:t>
                      </a:r>
                      <a:r>
                        <a:rPr lang="en-US" sz="1200" b="0" i="0" u="none" strike="noStrike" kern="1200" dirty="0" smtClean="0">
                          <a:solidFill>
                            <a:schemeClr val="tx1"/>
                          </a:solidFill>
                          <a:effectLst/>
                          <a:latin typeface="+mn-lt"/>
                          <a:ea typeface="+mn-ea"/>
                          <a:cs typeface="+mn-cs"/>
                        </a:rPr>
                        <a:t>]</a:t>
                      </a:r>
                    </a:p>
                  </a:txBody>
                  <a:tcPr marL="15240" marR="15240" marT="15240" marB="15240">
                    <a:lnL>
                      <a:noFill/>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a:noFill/>
                    </a:lnB>
                    <a:noFill/>
                  </a:tcPr>
                </a:tc>
                <a:extLst>
                  <a:ext uri="{0D108BD9-81ED-4DB2-BD59-A6C34878D82A}">
                    <a16:rowId xmlns:a16="http://schemas.microsoft.com/office/drawing/2014/main" val="10000"/>
                  </a:ext>
                </a:extLst>
              </a:tr>
              <a:tr h="0">
                <a:tc>
                  <a:txBody>
                    <a:bodyPr/>
                    <a:lstStyle/>
                    <a:p>
                      <a:endParaRPr lang="en-US" sz="1200" b="1" dirty="0">
                        <a:effectLst/>
                      </a:endParaRPr>
                    </a:p>
                  </a:txBody>
                  <a:tcPr marL="15240" marR="15240" marT="15240" marB="15240">
                    <a:lnL w="19050" cap="flat" cmpd="sng" algn="ctr">
                      <a:solidFill>
                        <a:schemeClr val="bg1">
                          <a:lumMod val="50000"/>
                        </a:schemeClr>
                      </a:solidFill>
                      <a:prstDash val="solid"/>
                      <a:round/>
                      <a:headEnd type="none" w="med" len="med"/>
                      <a:tailEnd type="none" w="med" len="med"/>
                    </a:lnL>
                    <a:lnR>
                      <a:noFill/>
                    </a:lnR>
                    <a:lnT w="19050" cap="flat" cmpd="sng" algn="ctr">
                      <a:noFill/>
                      <a:prstDash val="solid"/>
                      <a:round/>
                      <a:headEnd type="none" w="med" len="med"/>
                      <a:tailEnd type="none" w="med" len="med"/>
                    </a:lnT>
                    <a:lnB>
                      <a:noFill/>
                    </a:lnB>
                    <a:noFill/>
                  </a:tcPr>
                </a:tc>
                <a:tc>
                  <a:txBody>
                    <a:bodyPr/>
                    <a:lstStyle/>
                    <a:p>
                      <a:r>
                        <a:rPr lang="en-US" sz="1200" b="0" i="0" u="none" strike="noStrike" kern="1200" dirty="0" smtClean="0">
                          <a:solidFill>
                            <a:schemeClr val="tx1"/>
                          </a:solidFill>
                          <a:effectLst/>
                          <a:latin typeface="+mn-lt"/>
                          <a:ea typeface="+mn-ea"/>
                          <a:cs typeface="+mn-cs"/>
                        </a:rPr>
                        <a:t>NIH &amp; AHRQ Announce Upcoming Changes to Policies, Instructions and Forms for 2016 Grant Applications [</a:t>
                      </a:r>
                      <a:r>
                        <a:rPr lang="en-US" sz="1200" b="1" u="sng" kern="1200" dirty="0" smtClean="0">
                          <a:solidFill>
                            <a:schemeClr val="tx1"/>
                          </a:solidFill>
                          <a:effectLst/>
                          <a:latin typeface="+mn-lt"/>
                          <a:ea typeface="+mn-ea"/>
                          <a:cs typeface="+mn-cs"/>
                          <a:hlinkClick r:id="rId3"/>
                        </a:rPr>
                        <a:t>NOT-OD-16-004</a:t>
                      </a:r>
                      <a:r>
                        <a:rPr lang="en-US" sz="1200" b="1" u="sng"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txBody>
                  <a:tcPr marL="15240" marR="15240" marT="15240" marB="15240">
                    <a:lnL>
                      <a:noFill/>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a:noFill/>
                    </a:lnB>
                    <a:noFill/>
                  </a:tcPr>
                </a:tc>
                <a:extLst>
                  <a:ext uri="{0D108BD9-81ED-4DB2-BD59-A6C34878D82A}">
                    <a16:rowId xmlns:a16="http://schemas.microsoft.com/office/drawing/2014/main" val="10001"/>
                  </a:ext>
                </a:extLst>
              </a:tr>
              <a:tr h="0">
                <a:tc>
                  <a:txBody>
                    <a:bodyPr/>
                    <a:lstStyle/>
                    <a:p>
                      <a:r>
                        <a:rPr lang="en-US" sz="1200" b="1" dirty="0">
                          <a:effectLst/>
                        </a:rPr>
                        <a:t>November </a:t>
                      </a:r>
                      <a:r>
                        <a:rPr lang="en-US" sz="1200" b="1" dirty="0" smtClean="0">
                          <a:effectLst/>
                        </a:rPr>
                        <a:t>2015</a:t>
                      </a:r>
                      <a:endParaRPr lang="en-US" sz="1200" b="1" dirty="0">
                        <a:effectLst/>
                      </a:endParaRPr>
                    </a:p>
                  </a:txBody>
                  <a:tcPr marL="15240" marR="15240" marT="15240" marB="15240">
                    <a:lnL w="19050" cap="flat" cmpd="sng" algn="ctr">
                      <a:solidFill>
                        <a:schemeClr val="bg1">
                          <a:lumMod val="50000"/>
                        </a:schemeClr>
                      </a:solidFill>
                      <a:prstDash val="solid"/>
                      <a:round/>
                      <a:headEnd type="none" w="med" len="med"/>
                      <a:tailEnd type="none" w="med" len="med"/>
                    </a:lnL>
                    <a:lnR>
                      <a:noFill/>
                    </a:lnR>
                    <a:lnT>
                      <a:noFill/>
                    </a:lnT>
                    <a:lnB>
                      <a:noFill/>
                    </a:lnB>
                    <a:noFill/>
                  </a:tcPr>
                </a:tc>
                <a:tc>
                  <a:txBody>
                    <a:bodyPr/>
                    <a:lstStyle/>
                    <a:p>
                      <a:pPr algn="l"/>
                      <a:r>
                        <a:rPr lang="en-US" sz="1200" b="0" i="0" kern="1200" dirty="0" smtClean="0">
                          <a:solidFill>
                            <a:schemeClr val="tx1"/>
                          </a:solidFill>
                          <a:effectLst/>
                          <a:latin typeface="+mn-lt"/>
                          <a:ea typeface="+mn-ea"/>
                          <a:cs typeface="+mn-cs"/>
                        </a:rPr>
                        <a:t>Publication of the Revised NIH Grants Policy Statement (Rev. 11/2015) for FY 2016 [</a:t>
                      </a:r>
                      <a:r>
                        <a:rPr lang="en-US" sz="1200" b="0" u="none" strike="noStrike" dirty="0" smtClean="0">
                          <a:solidFill>
                            <a:schemeClr val="tx1"/>
                          </a:solidFill>
                          <a:effectLst/>
                          <a:latin typeface="+mn-lt"/>
                          <a:hlinkClick r:id="rId4"/>
                        </a:rPr>
                        <a:t>NOT-OD-16-030</a:t>
                      </a:r>
                      <a:r>
                        <a:rPr lang="en-US" sz="1200" b="0" u="none" strike="noStrike" dirty="0" smtClean="0">
                          <a:solidFill>
                            <a:schemeClr val="tx1"/>
                          </a:solidFill>
                          <a:effectLst/>
                          <a:latin typeface="+mn-lt"/>
                        </a:rPr>
                        <a:t>]</a:t>
                      </a:r>
                      <a:r>
                        <a:rPr lang="en-US" sz="1200" b="0" u="none" strike="noStrike" baseline="0" dirty="0" smtClean="0">
                          <a:solidFill>
                            <a:schemeClr val="tx1"/>
                          </a:solidFill>
                          <a:effectLst/>
                          <a:latin typeface="+mn-lt"/>
                        </a:rPr>
                        <a:t>    [</a:t>
                      </a:r>
                      <a:r>
                        <a:rPr lang="en-US" sz="1200" b="0" u="none" strike="noStrike" dirty="0" smtClean="0">
                          <a:solidFill>
                            <a:schemeClr val="tx1"/>
                          </a:solidFill>
                          <a:effectLst/>
                          <a:latin typeface="+mn-lt"/>
                          <a:hlinkClick r:id="rId5"/>
                        </a:rPr>
                        <a:t>Summary of Significant Changes</a:t>
                      </a:r>
                      <a:r>
                        <a:rPr lang="en-US" sz="1200" b="0" u="none" strike="noStrike" dirty="0" smtClean="0">
                          <a:solidFill>
                            <a:schemeClr val="tx1"/>
                          </a:solidFill>
                          <a:effectLst/>
                          <a:latin typeface="+mn-lt"/>
                        </a:rPr>
                        <a:t>] </a:t>
                      </a:r>
                      <a:endParaRPr lang="en-US" sz="1200" b="0" dirty="0">
                        <a:solidFill>
                          <a:schemeClr val="tx1"/>
                        </a:solidFill>
                        <a:latin typeface="+mn-lt"/>
                      </a:endParaRPr>
                    </a:p>
                  </a:txBody>
                  <a:tcPr marL="15240" marR="15240" marT="15240" marB="15240">
                    <a:lnL>
                      <a:noFill/>
                    </a:lnL>
                    <a:lnR w="19050" cap="flat" cmpd="sng" algn="ctr">
                      <a:solidFill>
                        <a:schemeClr val="bg1">
                          <a:lumMod val="50000"/>
                        </a:schemeClr>
                      </a:solidFill>
                      <a:prstDash val="solid"/>
                      <a:round/>
                      <a:headEnd type="none" w="med" len="med"/>
                      <a:tailEnd type="none" w="med" len="med"/>
                    </a:lnR>
                    <a:lnT>
                      <a:noFill/>
                    </a:lnT>
                    <a:lnB>
                      <a:noFill/>
                    </a:lnB>
                    <a:noFill/>
                  </a:tcPr>
                </a:tc>
                <a:extLst>
                  <a:ext uri="{0D108BD9-81ED-4DB2-BD59-A6C34878D82A}">
                    <a16:rowId xmlns:a16="http://schemas.microsoft.com/office/drawing/2014/main" val="10002"/>
                  </a:ext>
                </a:extLst>
              </a:tr>
              <a:tr h="0">
                <a:tc>
                  <a:txBody>
                    <a:bodyPr/>
                    <a:lstStyle/>
                    <a:p>
                      <a:endParaRPr lang="en-US" sz="1200" dirty="0">
                        <a:effectLst/>
                      </a:endParaRPr>
                    </a:p>
                  </a:txBody>
                  <a:tcPr marL="15240" marR="15240" marT="15240" marB="15240">
                    <a:lnL w="19050" cap="flat" cmpd="sng" algn="ctr">
                      <a:solidFill>
                        <a:schemeClr val="bg1">
                          <a:lumMod val="50000"/>
                        </a:schemeClr>
                      </a:solidFill>
                      <a:prstDash val="solid"/>
                      <a:round/>
                      <a:headEnd type="none" w="med" len="med"/>
                      <a:tailEnd type="none" w="med" len="med"/>
                    </a:lnL>
                    <a:lnR>
                      <a:noFill/>
                    </a:lnR>
                    <a:lnT>
                      <a:noFill/>
                    </a:lnT>
                    <a:lnB>
                      <a:noFill/>
                    </a:lnB>
                    <a:noFill/>
                  </a:tcPr>
                </a:tc>
                <a:tc>
                  <a:txBody>
                    <a:bodyPr/>
                    <a:lstStyle/>
                    <a:p>
                      <a:pPr algn="l"/>
                      <a:r>
                        <a:rPr lang="en-US" sz="1200" b="0" i="0" kern="1200" dirty="0" smtClean="0">
                          <a:solidFill>
                            <a:schemeClr val="tx1"/>
                          </a:solidFill>
                          <a:effectLst/>
                          <a:latin typeface="+mn-lt"/>
                          <a:ea typeface="+mn-ea"/>
                          <a:cs typeface="+mn-cs"/>
                        </a:rPr>
                        <a:t>Revised SF424 (R&amp;R) Application Guides and Supplemental Instructions Available for Application Due Dates On and Between January 25, 2016 and May 24, 2016   [</a:t>
                      </a:r>
                      <a:r>
                        <a:rPr lang="en-US" sz="1200" b="0" u="none" strike="noStrike" dirty="0" smtClean="0">
                          <a:solidFill>
                            <a:schemeClr val="tx1"/>
                          </a:solidFill>
                          <a:effectLst/>
                          <a:hlinkClick r:id="rId6"/>
                        </a:rPr>
                        <a:t>NOT-OD-16-029</a:t>
                      </a:r>
                      <a:r>
                        <a:rPr lang="en-US" sz="1200" b="0" u="none" strike="noStrike" dirty="0" smtClean="0">
                          <a:solidFill>
                            <a:schemeClr val="tx1"/>
                          </a:solidFill>
                          <a:effectLst/>
                        </a:rPr>
                        <a:t>]   </a:t>
                      </a:r>
                      <a:r>
                        <a:rPr lang="en-US" sz="1200" b="0" u="none" strike="noStrike" baseline="0" dirty="0" smtClean="0">
                          <a:solidFill>
                            <a:schemeClr val="tx1"/>
                          </a:solidFill>
                          <a:effectLst/>
                        </a:rPr>
                        <a:t>[</a:t>
                      </a:r>
                      <a:r>
                        <a:rPr lang="en-US" sz="1200" b="0" dirty="0" smtClean="0">
                          <a:solidFill>
                            <a:schemeClr val="tx1"/>
                          </a:solidFill>
                          <a:hlinkClick r:id="rId3"/>
                        </a:rPr>
                        <a:t>Summary of Significant Changes</a:t>
                      </a:r>
                      <a:r>
                        <a:rPr lang="en-US" sz="1200" b="0" dirty="0" smtClean="0">
                          <a:solidFill>
                            <a:schemeClr val="tx1"/>
                          </a:solidFill>
                        </a:rPr>
                        <a:t>] </a:t>
                      </a:r>
                      <a:endParaRPr lang="en-US" sz="1200" b="0" dirty="0">
                        <a:solidFill>
                          <a:schemeClr val="tx1"/>
                        </a:solidFill>
                      </a:endParaRPr>
                    </a:p>
                  </a:txBody>
                  <a:tcPr marL="15240" marR="15240" marT="15240" marB="15240">
                    <a:lnL>
                      <a:noFill/>
                    </a:lnL>
                    <a:lnR w="19050" cap="flat" cmpd="sng" algn="ctr">
                      <a:solidFill>
                        <a:schemeClr val="bg1">
                          <a:lumMod val="50000"/>
                        </a:schemeClr>
                      </a:solidFill>
                      <a:prstDash val="solid"/>
                      <a:round/>
                      <a:headEnd type="none" w="med" len="med"/>
                      <a:tailEnd type="none" w="med" len="med"/>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lang="en-US" sz="1200" b="1" dirty="0" smtClean="0">
                          <a:effectLst/>
                        </a:rPr>
                        <a:t>January 2016</a:t>
                      </a:r>
                      <a:endParaRPr lang="en-US" sz="1200" b="1" dirty="0">
                        <a:effectLst/>
                      </a:endParaRPr>
                    </a:p>
                  </a:txBody>
                  <a:tcPr marL="15240" marR="15240" marT="15240" marB="1524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noFill/>
                  </a:tcPr>
                </a:tc>
                <a:tc>
                  <a:txBody>
                    <a:bodyPr/>
                    <a:lstStyle/>
                    <a:p>
                      <a:pPr marL="0" lvl="1" indent="0" algn="l"/>
                      <a:r>
                        <a:rPr lang="en-US" sz="1200" b="0" i="0" kern="1200" dirty="0" smtClean="0">
                          <a:solidFill>
                            <a:schemeClr val="tx1"/>
                          </a:solidFill>
                          <a:effectLst/>
                          <a:latin typeface="+mn-lt"/>
                          <a:ea typeface="+mn-ea"/>
                          <a:cs typeface="+mn-cs"/>
                        </a:rPr>
                        <a:t>Reminder: NIH &amp; AHRQ Grant Application Changes for Due Dates On or After January 25, 2016 [</a:t>
                      </a:r>
                      <a:r>
                        <a:rPr lang="en-US" sz="1200" b="0" i="0" u="none" strike="noStrike" kern="1200" dirty="0" smtClean="0">
                          <a:solidFill>
                            <a:schemeClr val="tx1"/>
                          </a:solidFill>
                          <a:effectLst/>
                          <a:latin typeface="+mn-lt"/>
                          <a:ea typeface="+mn-ea"/>
                          <a:cs typeface="+mn-cs"/>
                          <a:hlinkClick r:id="rId7"/>
                        </a:rPr>
                        <a:t>NOT-OD-16-058</a:t>
                      </a:r>
                      <a:r>
                        <a:rPr lang="en-US" sz="1200" b="0" i="0" u="none" strike="noStrike" kern="1200" dirty="0" smtClean="0">
                          <a:solidFill>
                            <a:schemeClr val="tx1"/>
                          </a:solidFill>
                          <a:effectLst/>
                          <a:latin typeface="+mn-lt"/>
                          <a:ea typeface="+mn-ea"/>
                          <a:cs typeface="+mn-cs"/>
                        </a:rPr>
                        <a:t>]</a:t>
                      </a:r>
                      <a:endParaRPr lang="en-US" sz="1200" dirty="0">
                        <a:solidFill>
                          <a:schemeClr val="tx1"/>
                        </a:solidFill>
                      </a:endParaRPr>
                    </a:p>
                  </a:txBody>
                  <a:tcPr marL="15240" marR="15240" marT="15240" marB="1524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endParaRPr lang="en-US" sz="1200" dirty="0">
                        <a:effectLst/>
                      </a:endParaRPr>
                    </a:p>
                  </a:txBody>
                  <a:tcPr marL="15240" marR="15240" marT="15240" marB="1524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noFill/>
                  </a:tcPr>
                </a:tc>
                <a:tc>
                  <a:txBody>
                    <a:bodyPr/>
                    <a:lstStyle/>
                    <a:p>
                      <a:pPr marL="0" marR="0" lvl="1" indent="0" algn="l" defTabSz="914136" rtl="0" eaLnBrk="1" fontAlgn="auto" latinLnBrk="0" hangingPunct="1">
                        <a:lnSpc>
                          <a:spcPct val="100000"/>
                        </a:lnSpc>
                        <a:spcBef>
                          <a:spcPts val="0"/>
                        </a:spcBef>
                        <a:spcAft>
                          <a:spcPts val="0"/>
                        </a:spcAft>
                        <a:buClrTx/>
                        <a:buSzTx/>
                        <a:buFontTx/>
                        <a:buNone/>
                        <a:tabLst/>
                        <a:defRPr/>
                      </a:pPr>
                      <a:r>
                        <a:rPr lang="en-US" sz="1200" dirty="0" smtClean="0">
                          <a:effectLst/>
                        </a:rPr>
                        <a:t>Notice of Correction to Salary Limitation on NIH Grants, and Cooperative Agreements [</a:t>
                      </a:r>
                      <a:r>
                        <a:rPr lang="en-US" sz="1200" b="0" i="0" u="none" strike="noStrike" kern="1200" dirty="0" smtClean="0">
                          <a:solidFill>
                            <a:schemeClr val="tx1"/>
                          </a:solidFill>
                          <a:effectLst/>
                          <a:latin typeface="+mn-lt"/>
                          <a:ea typeface="+mn-ea"/>
                          <a:cs typeface="+mn-cs"/>
                          <a:hlinkClick r:id="rId8"/>
                        </a:rPr>
                        <a:t>NOT-OD-16-059</a:t>
                      </a:r>
                      <a:r>
                        <a:rPr lang="en-US" sz="1200" b="0" i="0" u="none" strike="noStrike" kern="1200" dirty="0" smtClean="0">
                          <a:solidFill>
                            <a:schemeClr val="tx1"/>
                          </a:solidFill>
                          <a:effectLst/>
                          <a:latin typeface="+mn-lt"/>
                          <a:ea typeface="+mn-ea"/>
                          <a:cs typeface="+mn-cs"/>
                        </a:rPr>
                        <a:t>]</a:t>
                      </a:r>
                      <a:endParaRPr lang="en-US" sz="1200" dirty="0">
                        <a:solidFill>
                          <a:schemeClr val="tx1"/>
                        </a:solidFill>
                      </a:endParaRPr>
                    </a:p>
                  </a:txBody>
                  <a:tcPr marL="15240" marR="15240" marT="15240" marB="1524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34" name="Straight Arrow Connector 33"/>
          <p:cNvCxnSpPr/>
          <p:nvPr/>
        </p:nvCxnSpPr>
        <p:spPr>
          <a:xfrm>
            <a:off x="474178" y="3612873"/>
            <a:ext cx="848056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Oval 24"/>
          <p:cNvSpPr/>
          <p:nvPr/>
        </p:nvSpPr>
        <p:spPr>
          <a:xfrm>
            <a:off x="434837" y="3505200"/>
            <a:ext cx="266700" cy="228600"/>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9" name="Oval 28"/>
          <p:cNvSpPr/>
          <p:nvPr/>
        </p:nvSpPr>
        <p:spPr>
          <a:xfrm>
            <a:off x="4561646" y="3516795"/>
            <a:ext cx="266700" cy="228600"/>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1" name="Oval 30"/>
          <p:cNvSpPr/>
          <p:nvPr/>
        </p:nvSpPr>
        <p:spPr>
          <a:xfrm>
            <a:off x="8153400" y="3505200"/>
            <a:ext cx="266700" cy="228600"/>
          </a:xfrm>
          <a:prstGeom prst="ellipse">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9" name="Elbow Connector 8"/>
          <p:cNvCxnSpPr/>
          <p:nvPr/>
        </p:nvCxnSpPr>
        <p:spPr>
          <a:xfrm rot="10800000" flipV="1">
            <a:off x="2418523" y="3601278"/>
            <a:ext cx="2143127" cy="1219200"/>
          </a:xfrm>
          <a:prstGeom prst="bentConnector3">
            <a:avLst>
              <a:gd name="adj1" fmla="val 118638"/>
            </a:avLst>
          </a:prstGeom>
        </p:spPr>
        <p:style>
          <a:lnRef idx="3">
            <a:schemeClr val="accent6"/>
          </a:lnRef>
          <a:fillRef idx="0">
            <a:schemeClr val="accent6"/>
          </a:fillRef>
          <a:effectRef idx="2">
            <a:schemeClr val="accent6"/>
          </a:effectRef>
          <a:fontRef idx="minor">
            <a:schemeClr val="tx1"/>
          </a:fontRef>
        </p:style>
      </p:cxnSp>
      <p:sp>
        <p:nvSpPr>
          <p:cNvPr id="37" name="TextBox 36"/>
          <p:cNvSpPr txBox="1"/>
          <p:nvPr/>
        </p:nvSpPr>
        <p:spPr>
          <a:xfrm>
            <a:off x="7550424" y="3733800"/>
            <a:ext cx="1543877" cy="338554"/>
          </a:xfrm>
          <a:prstGeom prst="rect">
            <a:avLst/>
          </a:prstGeom>
          <a:noFill/>
        </p:spPr>
        <p:txBody>
          <a:bodyPr wrap="square" rtlCol="0">
            <a:spAutoFit/>
          </a:bodyPr>
          <a:lstStyle/>
          <a:p>
            <a:pPr algn="ctr"/>
            <a:r>
              <a:rPr lang="en-US" sz="1600" b="1" dirty="0" smtClean="0"/>
              <a:t>May 25, 2016</a:t>
            </a:r>
            <a:endParaRPr lang="en-US" sz="1600" b="1" dirty="0"/>
          </a:p>
        </p:txBody>
      </p:sp>
      <p:graphicFrame>
        <p:nvGraphicFramePr>
          <p:cNvPr id="38" name="Table 37"/>
          <p:cNvGraphicFramePr>
            <a:graphicFrameLocks noGrp="1"/>
          </p:cNvGraphicFramePr>
          <p:nvPr>
            <p:extLst>
              <p:ext uri="{D42A27DB-BD31-4B8C-83A1-F6EECF244321}">
                <p14:modId xmlns:p14="http://schemas.microsoft.com/office/powerpoint/2010/main" val="2829237434"/>
              </p:ext>
            </p:extLst>
          </p:nvPr>
        </p:nvGraphicFramePr>
        <p:xfrm>
          <a:off x="2438400" y="4038600"/>
          <a:ext cx="6477000" cy="2057400"/>
        </p:xfrm>
        <a:graphic>
          <a:graphicData uri="http://schemas.openxmlformats.org/drawingml/2006/table">
            <a:tbl>
              <a:tblPr>
                <a:effectLst>
                  <a:outerShdw blurRad="50800" dist="38100" dir="18900000" algn="bl" rotWithShape="0">
                    <a:prstClr val="black">
                      <a:alpha val="40000"/>
                    </a:prstClr>
                  </a:outerShdw>
                </a:effectLst>
              </a:tblPr>
              <a:tblGrid>
                <a:gridCol w="1066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72440">
                <a:tc>
                  <a:txBody>
                    <a:bodyPr/>
                    <a:lstStyle/>
                    <a:p>
                      <a:r>
                        <a:rPr lang="en-US" sz="1200" b="1" dirty="0" smtClean="0">
                          <a:effectLst/>
                        </a:rPr>
                        <a:t>January 2016</a:t>
                      </a:r>
                      <a:endParaRPr lang="en-US" sz="1200" b="1" dirty="0">
                        <a:effectLst/>
                      </a:endParaRPr>
                    </a:p>
                  </a:txBody>
                  <a:tcPr marL="15240" marR="15240" marT="15240" marB="15240">
                    <a:lnL w="12700" cap="flat" cmpd="sng" algn="ctr">
                      <a:solidFill>
                        <a:schemeClr val="tx1">
                          <a:lumMod val="95000"/>
                          <a:lumOff val="5000"/>
                        </a:schemeClr>
                      </a:solidFill>
                      <a:prstDash val="solid"/>
                      <a:round/>
                      <a:headEnd type="none" w="med" len="med"/>
                      <a:tailEnd type="none" w="med" len="med"/>
                    </a:lnL>
                    <a:lnR>
                      <a:noFill/>
                    </a:lnR>
                    <a:lnT w="12700" cap="flat" cmpd="sng" algn="ctr">
                      <a:solidFill>
                        <a:schemeClr val="tx1">
                          <a:lumMod val="95000"/>
                          <a:lumOff val="5000"/>
                        </a:schemeClr>
                      </a:solidFill>
                      <a:prstDash val="solid"/>
                      <a:round/>
                      <a:headEnd type="none" w="med" len="med"/>
                      <a:tailEnd type="none" w="med" len="med"/>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tc>
                  <a:txBody>
                    <a:bodyPr/>
                    <a:lstStyle/>
                    <a:p>
                      <a:pPr marL="0" marR="0" lvl="1" indent="0" algn="l" defTabSz="914136" rtl="0" eaLnBrk="1" fontAlgn="auto" latinLnBrk="0" hangingPunct="1">
                        <a:lnSpc>
                          <a:spcPct val="100000"/>
                        </a:lnSpc>
                        <a:spcBef>
                          <a:spcPts val="0"/>
                        </a:spcBef>
                        <a:spcAft>
                          <a:spcPts val="0"/>
                        </a:spcAft>
                        <a:buClrTx/>
                        <a:buSzTx/>
                        <a:buFontTx/>
                        <a:buNone/>
                        <a:tabLst/>
                        <a:defRPr/>
                      </a:pPr>
                      <a:r>
                        <a:rPr lang="en-US" sz="1200" dirty="0" smtClean="0">
                          <a:effectLst/>
                        </a:rPr>
                        <a:t>NIH &amp; AHRQ Announce New Form for PHS Awarding Component and Peer Review Requests [</a:t>
                      </a:r>
                      <a:r>
                        <a:rPr lang="en-US" sz="1200" b="0" i="0" u="none" strike="noStrike" kern="1200" dirty="0" smtClean="0">
                          <a:solidFill>
                            <a:schemeClr val="tx1"/>
                          </a:solidFill>
                          <a:effectLst/>
                          <a:latin typeface="+mn-lt"/>
                          <a:ea typeface="+mn-ea"/>
                          <a:cs typeface="+mn-cs"/>
                        </a:rPr>
                        <a:t>NOT-OD-16-008]</a:t>
                      </a:r>
                      <a:endParaRPr lang="en-US" sz="1200" dirty="0">
                        <a:solidFill>
                          <a:schemeClr val="tx1"/>
                        </a:solidFill>
                      </a:endParaRPr>
                    </a:p>
                  </a:txBody>
                  <a:tcPr marL="15240" marR="15240" marT="15240" marB="15240">
                    <a:lnL>
                      <a:noFill/>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extLst>
                  <a:ext uri="{0D108BD9-81ED-4DB2-BD59-A6C34878D82A}">
                    <a16:rowId xmlns:a16="http://schemas.microsoft.com/office/drawing/2014/main" val="10000"/>
                  </a:ext>
                </a:extLst>
              </a:tr>
              <a:tr h="0">
                <a:tc>
                  <a:txBody>
                    <a:bodyPr/>
                    <a:lstStyle/>
                    <a:p>
                      <a:endParaRPr lang="en-US" sz="1200" dirty="0">
                        <a:effectLst/>
                      </a:endParaRPr>
                    </a:p>
                  </a:txBody>
                  <a:tcPr marL="15240" marR="15240" marT="15240" marB="15240">
                    <a:lnL w="12700" cap="flat" cmpd="sng" algn="ctr">
                      <a:solidFill>
                        <a:schemeClr val="tx1">
                          <a:lumMod val="95000"/>
                          <a:lumOff val="5000"/>
                        </a:schemeClr>
                      </a:solidFill>
                      <a:prstDash val="solid"/>
                      <a:round/>
                      <a:headEnd type="none" w="med" len="med"/>
                      <a:tailEnd type="none" w="med" len="med"/>
                    </a:lnL>
                    <a:lnR>
                      <a:noFill/>
                    </a:lnR>
                    <a:lnT>
                      <a:noFill/>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tc>
                  <a:txBody>
                    <a:bodyPr/>
                    <a:lstStyle/>
                    <a:p>
                      <a:pPr marL="0" marR="0" lvl="1" indent="0" algn="l" defTabSz="914136" rtl="0" eaLnBrk="1" fontAlgn="auto" latinLnBrk="0" hangingPunct="1">
                        <a:lnSpc>
                          <a:spcPct val="100000"/>
                        </a:lnSpc>
                        <a:spcBef>
                          <a:spcPts val="0"/>
                        </a:spcBef>
                        <a:spcAft>
                          <a:spcPts val="0"/>
                        </a:spcAft>
                        <a:buClrTx/>
                        <a:buSzTx/>
                        <a:buFontTx/>
                        <a:buNone/>
                        <a:tabLst/>
                        <a:defRPr/>
                      </a:pPr>
                      <a:r>
                        <a:rPr lang="en-US" sz="1200" dirty="0" smtClean="0">
                          <a:effectLst/>
                        </a:rPr>
                        <a:t>NIH &amp; AHRQ Change Font Guidelines for Applications to Due Dates On or After May 25, 2016 [</a:t>
                      </a:r>
                      <a:r>
                        <a:rPr lang="en-US" sz="1200" b="0" i="0" u="none" strike="noStrike" kern="1200" dirty="0" smtClean="0">
                          <a:solidFill>
                            <a:schemeClr val="tx1"/>
                          </a:solidFill>
                          <a:effectLst/>
                          <a:latin typeface="+mn-lt"/>
                          <a:ea typeface="+mn-ea"/>
                          <a:cs typeface="+mn-cs"/>
                        </a:rPr>
                        <a:t>NOT-OD-16-009]</a:t>
                      </a:r>
                      <a:endParaRPr lang="en-US" sz="1200" dirty="0">
                        <a:solidFill>
                          <a:schemeClr val="tx1"/>
                        </a:solidFill>
                      </a:endParaRPr>
                    </a:p>
                  </a:txBody>
                  <a:tcPr marL="15240" marR="15240" marT="15240" marB="15240">
                    <a:lnL>
                      <a:noFill/>
                    </a:lnL>
                    <a:lnR w="12700" cap="flat" cmpd="sng" algn="ctr">
                      <a:solidFill>
                        <a:schemeClr val="tx1">
                          <a:lumMod val="95000"/>
                          <a:lumOff val="5000"/>
                        </a:schemeClr>
                      </a:solidFill>
                      <a:prstDash val="solid"/>
                      <a:round/>
                      <a:headEnd type="none" w="med" len="med"/>
                      <a:tailEnd type="none" w="med" len="med"/>
                    </a:lnR>
                    <a:lnT>
                      <a:noFill/>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extLst>
                  <a:ext uri="{0D108BD9-81ED-4DB2-BD59-A6C34878D82A}">
                    <a16:rowId xmlns:a16="http://schemas.microsoft.com/office/drawing/2014/main" val="10001"/>
                  </a:ext>
                </a:extLst>
              </a:tr>
              <a:tr h="0">
                <a:tc>
                  <a:txBody>
                    <a:bodyPr/>
                    <a:lstStyle/>
                    <a:p>
                      <a:r>
                        <a:rPr lang="en-US" sz="1200" b="1" dirty="0" smtClean="0">
                          <a:effectLst/>
                        </a:rPr>
                        <a:t>February 2016</a:t>
                      </a:r>
                      <a:endParaRPr lang="en-US" sz="1200" b="1" dirty="0">
                        <a:effectLst/>
                      </a:endParaRPr>
                    </a:p>
                  </a:txBody>
                  <a:tcPr marL="15240" marR="15240" marT="15240" marB="15240">
                    <a:lnL w="12700" cap="flat" cmpd="sng" algn="ctr">
                      <a:solidFill>
                        <a:schemeClr val="tx1">
                          <a:lumMod val="95000"/>
                          <a:lumOff val="5000"/>
                        </a:schemeClr>
                      </a:solidFill>
                      <a:prstDash val="solid"/>
                      <a:round/>
                      <a:headEnd type="none" w="med" len="med"/>
                      <a:tailEnd type="none" w="med" len="med"/>
                    </a:lnL>
                    <a:lnR>
                      <a:noFill/>
                    </a:lnR>
                    <a:lnT>
                      <a:noFill/>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tc>
                  <a:txBody>
                    <a:bodyPr/>
                    <a:lstStyle/>
                    <a:p>
                      <a:pPr marL="0" marR="0" indent="0" algn="l" defTabSz="914136" rtl="0" eaLnBrk="1" fontAlgn="auto" latinLnBrk="0" hangingPunct="1">
                        <a:lnSpc>
                          <a:spcPct val="100000"/>
                        </a:lnSpc>
                        <a:spcBef>
                          <a:spcPts val="0"/>
                        </a:spcBef>
                        <a:spcAft>
                          <a:spcPts val="0"/>
                        </a:spcAft>
                        <a:buClrTx/>
                        <a:buSzTx/>
                        <a:buFontTx/>
                        <a:buNone/>
                        <a:tabLst/>
                        <a:defRPr/>
                      </a:pPr>
                      <a:r>
                        <a:rPr lang="en-US" sz="1200" dirty="0" smtClean="0">
                          <a:effectLst/>
                        </a:rPr>
                        <a:t>Impact of Grant Application Form Update (FORMS-D) on Late and Continuous Submission Applications [</a:t>
                      </a:r>
                      <a:r>
                        <a:rPr lang="en-US" sz="1200" b="0" i="0" u="none" strike="noStrike" kern="1200" dirty="0" smtClean="0">
                          <a:solidFill>
                            <a:schemeClr val="tx1"/>
                          </a:solidFill>
                          <a:effectLst/>
                          <a:latin typeface="+mn-lt"/>
                          <a:ea typeface="+mn-ea"/>
                          <a:cs typeface="+mn-cs"/>
                        </a:rPr>
                        <a:t>NOT-OD-16-064]</a:t>
                      </a:r>
                      <a:endParaRPr lang="en-US" sz="1200" dirty="0">
                        <a:solidFill>
                          <a:schemeClr val="tx1"/>
                        </a:solidFill>
                      </a:endParaRPr>
                    </a:p>
                  </a:txBody>
                  <a:tcPr marL="15240" marR="15240" marT="15240" marB="15240">
                    <a:lnL>
                      <a:noFill/>
                    </a:lnL>
                    <a:lnR w="12700" cap="flat" cmpd="sng" algn="ctr">
                      <a:solidFill>
                        <a:schemeClr val="tx1">
                          <a:lumMod val="95000"/>
                          <a:lumOff val="5000"/>
                        </a:schemeClr>
                      </a:solidFill>
                      <a:prstDash val="solid"/>
                      <a:round/>
                      <a:headEnd type="none" w="med" len="med"/>
                      <a:tailEnd type="none" w="med" len="med"/>
                    </a:lnR>
                    <a:lnT>
                      <a:noFill/>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extLst>
                  <a:ext uri="{0D108BD9-81ED-4DB2-BD59-A6C34878D82A}">
                    <a16:rowId xmlns:a16="http://schemas.microsoft.com/office/drawing/2014/main" val="10002"/>
                  </a:ext>
                </a:extLst>
              </a:tr>
              <a:tr h="0">
                <a:tc>
                  <a:txBody>
                    <a:bodyPr/>
                    <a:lstStyle/>
                    <a:p>
                      <a:endParaRPr lang="en-US" sz="1200" dirty="0">
                        <a:effectLst/>
                      </a:endParaRPr>
                    </a:p>
                  </a:txBody>
                  <a:tcPr marL="15240" marR="15240" marT="15240" marB="15240">
                    <a:lnL w="12700" cap="flat" cmpd="sng" algn="ctr">
                      <a:solidFill>
                        <a:schemeClr val="tx1">
                          <a:lumMod val="95000"/>
                          <a:lumOff val="5000"/>
                        </a:schemeClr>
                      </a:solidFill>
                      <a:prstDash val="solid"/>
                      <a:round/>
                      <a:headEnd type="none" w="med" len="med"/>
                      <a:tailEnd type="none" w="med" len="med"/>
                    </a:lnL>
                    <a:lnR>
                      <a:noFill/>
                    </a:lnR>
                    <a:lnT>
                      <a:noFill/>
                    </a:lnT>
                    <a:lnB w="12700" cap="flat" cmpd="sng" algn="ctr">
                      <a:solidFill>
                        <a:schemeClr val="tx1">
                          <a:lumMod val="95000"/>
                          <a:lumOff val="5000"/>
                        </a:schemeClr>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tc>
                  <a:txBody>
                    <a:bodyPr/>
                    <a:lstStyle/>
                    <a:p>
                      <a:pPr marL="0" marR="0" indent="0" algn="l" defTabSz="914136" rtl="0" eaLnBrk="1" fontAlgn="auto" latinLnBrk="0" hangingPunct="1">
                        <a:lnSpc>
                          <a:spcPct val="100000"/>
                        </a:lnSpc>
                        <a:spcBef>
                          <a:spcPts val="0"/>
                        </a:spcBef>
                        <a:spcAft>
                          <a:spcPts val="0"/>
                        </a:spcAft>
                        <a:buClrTx/>
                        <a:buSzTx/>
                        <a:buFontTx/>
                        <a:buNone/>
                        <a:tabLst/>
                        <a:defRPr/>
                      </a:pPr>
                      <a:r>
                        <a:rPr lang="en-US" sz="1200" dirty="0" smtClean="0">
                          <a:effectLst/>
                        </a:rPr>
                        <a:t>Plan to Move to Updated Forms (FORMS-D) for Administrative Supplement, Successor-In-Interest and Change of Institution Opportunities</a:t>
                      </a:r>
                      <a:r>
                        <a:rPr lang="en-US" sz="1200" baseline="0" dirty="0" smtClean="0">
                          <a:effectLst/>
                        </a:rPr>
                        <a:t> [</a:t>
                      </a:r>
                      <a:r>
                        <a:rPr lang="en-US" sz="1200" u="none" strike="noStrike" dirty="0" smtClean="0">
                          <a:solidFill>
                            <a:srgbClr val="481073"/>
                          </a:solidFill>
                          <a:effectLst/>
                        </a:rPr>
                        <a:t>NOT-OD-16-068]</a:t>
                      </a:r>
                      <a:endParaRPr lang="en-US" sz="1200" dirty="0"/>
                    </a:p>
                  </a:txBody>
                  <a:tcPr marL="15240" marR="15240" marT="15240" marB="15240">
                    <a:lnL>
                      <a:noFill/>
                    </a:lnL>
                    <a:lnR w="12700" cap="flat" cmpd="sng" algn="ctr">
                      <a:solidFill>
                        <a:schemeClr val="tx1">
                          <a:lumMod val="95000"/>
                          <a:lumOff val="5000"/>
                        </a:schemeClr>
                      </a:solidFill>
                      <a:prstDash val="solid"/>
                      <a:round/>
                      <a:headEnd type="none" w="med" len="med"/>
                      <a:tailEnd type="none" w="med" len="med"/>
                    </a:lnR>
                    <a:lnT>
                      <a:noFill/>
                    </a:lnT>
                    <a:lnB w="12700" cap="flat" cmpd="sng" algn="ctr">
                      <a:solidFill>
                        <a:schemeClr val="tx1">
                          <a:lumMod val="95000"/>
                          <a:lumOff val="5000"/>
                        </a:schemeClr>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extLst>
                  <a:ext uri="{0D108BD9-81ED-4DB2-BD59-A6C34878D82A}">
                    <a16:rowId xmlns:a16="http://schemas.microsoft.com/office/drawing/2014/main" val="10003"/>
                  </a:ext>
                </a:extLst>
              </a:tr>
              <a:tr h="0">
                <a:tc>
                  <a:txBody>
                    <a:bodyPr/>
                    <a:lstStyle/>
                    <a:p>
                      <a:r>
                        <a:rPr lang="en-US" sz="1200" b="1" dirty="0" smtClean="0">
                          <a:effectLst/>
                        </a:rPr>
                        <a:t>March 2016</a:t>
                      </a:r>
                      <a:endParaRPr lang="en-US" sz="1200" b="1" dirty="0">
                        <a:effectLst/>
                      </a:endParaRPr>
                    </a:p>
                  </a:txBody>
                  <a:tcPr marL="15240" marR="15240" marT="15240" marB="15240">
                    <a:lnL>
                      <a:noFill/>
                    </a:lnL>
                    <a:lnR>
                      <a:noFill/>
                    </a:lnR>
                    <a:lnT w="12700" cap="flat" cmpd="sng" algn="ctr">
                      <a:solidFill>
                        <a:schemeClr val="tx1">
                          <a:lumMod val="95000"/>
                          <a:lumOff val="5000"/>
                        </a:schemeClr>
                      </a:solidFill>
                      <a:prstDash val="solid"/>
                      <a:round/>
                      <a:headEnd type="none" w="med" len="med"/>
                      <a:tailEnd type="none" w="med" len="med"/>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tc>
                  <a:txBody>
                    <a:bodyPr/>
                    <a:lstStyle/>
                    <a:p>
                      <a:r>
                        <a:rPr lang="en-US" sz="1200" b="0" i="0" u="none" strike="noStrike" kern="1200" dirty="0" smtClean="0">
                          <a:solidFill>
                            <a:schemeClr val="tx1"/>
                          </a:solidFill>
                          <a:effectLst/>
                          <a:latin typeface="+mn-lt"/>
                          <a:ea typeface="+mn-ea"/>
                          <a:cs typeface="+mn-cs"/>
                        </a:rPr>
                        <a:t>Reminder: NIH &amp; AHRQ Grant Application Changes for Due Dates On or After May 25, 2016 [NOT-OD-16-081] </a:t>
                      </a:r>
                    </a:p>
                  </a:txBody>
                  <a:tcPr marL="15240" marR="15240" marT="15240" marB="15240">
                    <a:lnL>
                      <a:noFill/>
                    </a:lnL>
                    <a:lnR>
                      <a:noFill/>
                    </a:lnR>
                    <a:lnT w="12700" cap="flat" cmpd="sng" algn="ctr">
                      <a:solidFill>
                        <a:schemeClr val="tx1">
                          <a:lumMod val="95000"/>
                          <a:lumOff val="5000"/>
                        </a:schemeClr>
                      </a:solidFill>
                      <a:prstDash val="solid"/>
                      <a:round/>
                      <a:headEnd type="none" w="med" len="med"/>
                      <a:tailEnd type="none" w="med" len="med"/>
                    </a:lnT>
                    <a:lnB>
                      <a:noFill/>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tcPr>
                </a:tc>
                <a:extLst>
                  <a:ext uri="{0D108BD9-81ED-4DB2-BD59-A6C34878D82A}">
                    <a16:rowId xmlns:a16="http://schemas.microsoft.com/office/drawing/2014/main" val="10004"/>
                  </a:ext>
                </a:extLst>
              </a:tr>
            </a:tbl>
          </a:graphicData>
        </a:graphic>
      </p:graphicFrame>
      <p:sp>
        <p:nvSpPr>
          <p:cNvPr id="8" name="TextBox 7"/>
          <p:cNvSpPr txBox="1"/>
          <p:nvPr/>
        </p:nvSpPr>
        <p:spPr>
          <a:xfrm>
            <a:off x="0" y="3657600"/>
            <a:ext cx="1527313" cy="338554"/>
          </a:xfrm>
          <a:prstGeom prst="rect">
            <a:avLst/>
          </a:prstGeom>
          <a:noFill/>
        </p:spPr>
        <p:txBody>
          <a:bodyPr wrap="square" rtlCol="0">
            <a:spAutoFit/>
          </a:bodyPr>
          <a:lstStyle/>
          <a:p>
            <a:r>
              <a:rPr lang="en-US" sz="1600" b="1" dirty="0" smtClean="0"/>
              <a:t>October 2015</a:t>
            </a:r>
            <a:endParaRPr lang="en-US" sz="1600" b="1" dirty="0"/>
          </a:p>
        </p:txBody>
      </p:sp>
      <p:sp>
        <p:nvSpPr>
          <p:cNvPr id="46" name="TextBox 45"/>
          <p:cNvSpPr txBox="1"/>
          <p:nvPr/>
        </p:nvSpPr>
        <p:spPr>
          <a:xfrm>
            <a:off x="320122" y="1845677"/>
            <a:ext cx="630306" cy="338554"/>
          </a:xfrm>
          <a:prstGeom prst="rect">
            <a:avLst/>
          </a:prstGeom>
          <a:noFill/>
        </p:spPr>
        <p:txBody>
          <a:bodyPr wrap="square" rtlCol="0">
            <a:spAutoFit/>
          </a:bodyPr>
          <a:lstStyle/>
          <a:p>
            <a:r>
              <a:rPr lang="en-US" sz="1600" b="1" dirty="0" smtClean="0"/>
              <a:t>Now</a:t>
            </a:r>
            <a:endParaRPr lang="en-US" sz="1600" b="1" dirty="0"/>
          </a:p>
        </p:txBody>
      </p:sp>
      <p:sp>
        <p:nvSpPr>
          <p:cNvPr id="47" name="TextBox 46"/>
          <p:cNvSpPr txBox="1"/>
          <p:nvPr/>
        </p:nvSpPr>
        <p:spPr>
          <a:xfrm>
            <a:off x="1812461" y="4880264"/>
            <a:ext cx="630306" cy="338554"/>
          </a:xfrm>
          <a:prstGeom prst="rect">
            <a:avLst/>
          </a:prstGeom>
          <a:noFill/>
        </p:spPr>
        <p:txBody>
          <a:bodyPr wrap="square" rtlCol="0">
            <a:spAutoFit/>
          </a:bodyPr>
          <a:lstStyle/>
          <a:p>
            <a:r>
              <a:rPr lang="en-US" sz="1600" b="1" dirty="0" smtClean="0"/>
              <a:t>Soon</a:t>
            </a:r>
            <a:endParaRPr lang="en-US" sz="1600" b="1" dirty="0"/>
          </a:p>
        </p:txBody>
      </p:sp>
    </p:spTree>
    <p:extLst>
      <p:ext uri="{BB962C8B-B14F-4D97-AF65-F5344CB8AC3E}">
        <p14:creationId xmlns:p14="http://schemas.microsoft.com/office/powerpoint/2010/main" val="3940770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FOAs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077361"/>
              </p:ext>
            </p:extLst>
          </p:nvPr>
        </p:nvGraphicFramePr>
        <p:xfrm>
          <a:off x="457200" y="1676400"/>
          <a:ext cx="8229600" cy="2768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Old </a:t>
                      </a:r>
                    </a:p>
                    <a:p>
                      <a:r>
                        <a:rPr lang="en-US" dirty="0" smtClean="0"/>
                        <a:t>Announcement</a:t>
                      </a:r>
                      <a:r>
                        <a:rPr lang="en-US" baseline="0" dirty="0" smtClean="0"/>
                        <a:t> Number</a:t>
                      </a:r>
                      <a:endParaRPr lang="en-US" dirty="0"/>
                    </a:p>
                  </a:txBody>
                  <a:tcPr/>
                </a:tc>
                <a:tc>
                  <a:txBody>
                    <a:bodyPr/>
                    <a:lstStyle/>
                    <a:p>
                      <a:pPr marL="0" marR="0" indent="0" algn="l" defTabSz="914136" rtl="0" eaLnBrk="1" fontAlgn="auto" latinLnBrk="0" hangingPunct="1">
                        <a:lnSpc>
                          <a:spcPct val="100000"/>
                        </a:lnSpc>
                        <a:spcBef>
                          <a:spcPts val="0"/>
                        </a:spcBef>
                        <a:spcAft>
                          <a:spcPts val="0"/>
                        </a:spcAft>
                        <a:buClrTx/>
                        <a:buSzTx/>
                        <a:buFontTx/>
                        <a:buNone/>
                        <a:tabLst/>
                        <a:defRPr/>
                      </a:pPr>
                      <a:r>
                        <a:rPr lang="en-US" dirty="0" smtClean="0"/>
                        <a:t>New</a:t>
                      </a:r>
                    </a:p>
                    <a:p>
                      <a:pPr marL="0" marR="0" indent="0" algn="l" defTabSz="914136" rtl="0" eaLnBrk="1" fontAlgn="auto" latinLnBrk="0" hangingPunct="1">
                        <a:lnSpc>
                          <a:spcPct val="100000"/>
                        </a:lnSpc>
                        <a:spcBef>
                          <a:spcPts val="0"/>
                        </a:spcBef>
                        <a:spcAft>
                          <a:spcPts val="0"/>
                        </a:spcAft>
                        <a:buClrTx/>
                        <a:buSzTx/>
                        <a:buFontTx/>
                        <a:buNone/>
                        <a:tabLst/>
                        <a:defRPr/>
                      </a:pPr>
                      <a:r>
                        <a:rPr lang="en-US" dirty="0" smtClean="0"/>
                        <a:t>Announcement</a:t>
                      </a:r>
                      <a:r>
                        <a:rPr lang="en-US" baseline="0" dirty="0" smtClean="0"/>
                        <a:t> Number</a:t>
                      </a:r>
                      <a:endParaRPr lang="en-US" dirty="0" smtClean="0"/>
                    </a:p>
                    <a:p>
                      <a:endParaRPr lang="en-US" dirty="0"/>
                    </a:p>
                  </a:txBody>
                  <a:tcPr/>
                </a:tc>
                <a:extLst>
                  <a:ext uri="{0D108BD9-81ED-4DB2-BD59-A6C34878D82A}">
                    <a16:rowId xmlns:a16="http://schemas.microsoft.com/office/drawing/2014/main" val="10000"/>
                  </a:ext>
                </a:extLst>
              </a:tr>
              <a:tr h="370840">
                <a:tc>
                  <a:txBody>
                    <a:bodyPr/>
                    <a:lstStyle/>
                    <a:p>
                      <a:r>
                        <a:rPr lang="en-US" dirty="0" smtClean="0"/>
                        <a:t>Parent R01</a:t>
                      </a:r>
                      <a:endParaRPr lang="en-US" dirty="0"/>
                    </a:p>
                  </a:txBody>
                  <a:tcPr/>
                </a:tc>
                <a:tc>
                  <a:txBody>
                    <a:bodyPr/>
                    <a:lstStyle/>
                    <a:p>
                      <a:r>
                        <a:rPr lang="en-US" sz="1800" b="0" i="0" u="none" strike="noStrike" kern="1200" dirty="0" smtClean="0">
                          <a:solidFill>
                            <a:schemeClr val="dk1"/>
                          </a:solidFill>
                          <a:effectLst/>
                          <a:latin typeface="+mn-lt"/>
                          <a:ea typeface="+mn-ea"/>
                          <a:cs typeface="+mn-cs"/>
                        </a:rPr>
                        <a:t>PA-13-302</a:t>
                      </a:r>
                      <a:endParaRPr lang="en-US" b="0" dirty="0"/>
                    </a:p>
                  </a:txBody>
                  <a:tcPr/>
                </a:tc>
                <a:tc>
                  <a:txBody>
                    <a:bodyPr/>
                    <a:lstStyle/>
                    <a:p>
                      <a:r>
                        <a:rPr lang="en-US" sz="1800" b="0" i="0" u="none" strike="noStrike" kern="1200" dirty="0" smtClean="0">
                          <a:solidFill>
                            <a:schemeClr val="dk1"/>
                          </a:solidFill>
                          <a:effectLst/>
                          <a:latin typeface="+mn-lt"/>
                          <a:ea typeface="+mn-ea"/>
                          <a:cs typeface="+mn-cs"/>
                        </a:rPr>
                        <a:t>PA-16-160</a:t>
                      </a:r>
                      <a:endParaRPr lang="en-US" dirty="0"/>
                    </a:p>
                  </a:txBody>
                  <a:tcPr/>
                </a:tc>
                <a:extLst>
                  <a:ext uri="{0D108BD9-81ED-4DB2-BD59-A6C34878D82A}">
                    <a16:rowId xmlns:a16="http://schemas.microsoft.com/office/drawing/2014/main" val="10001"/>
                  </a:ext>
                </a:extLst>
              </a:tr>
              <a:tr h="370840">
                <a:tc>
                  <a:txBody>
                    <a:bodyPr/>
                    <a:lstStyle/>
                    <a:p>
                      <a:r>
                        <a:rPr lang="en-US" dirty="0" smtClean="0"/>
                        <a:t>Parent</a:t>
                      </a:r>
                      <a:r>
                        <a:rPr lang="en-US" baseline="0" dirty="0" smtClean="0"/>
                        <a:t> R03</a:t>
                      </a:r>
                      <a:endParaRPr lang="en-US" dirty="0"/>
                    </a:p>
                  </a:txBody>
                  <a:tcPr/>
                </a:tc>
                <a:tc>
                  <a:txBody>
                    <a:bodyPr/>
                    <a:lstStyle/>
                    <a:p>
                      <a:r>
                        <a:rPr lang="en-US" sz="1800" b="0" i="0" u="none" strike="noStrike" kern="1200" dirty="0" smtClean="0">
                          <a:solidFill>
                            <a:schemeClr val="dk1"/>
                          </a:solidFill>
                          <a:effectLst/>
                          <a:latin typeface="+mn-lt"/>
                          <a:ea typeface="+mn-ea"/>
                          <a:cs typeface="+mn-cs"/>
                        </a:rPr>
                        <a:t>PA-13-304</a:t>
                      </a:r>
                      <a:endParaRPr lang="en-US" dirty="0"/>
                    </a:p>
                  </a:txBody>
                  <a:tcPr/>
                </a:tc>
                <a:tc>
                  <a:txBody>
                    <a:bodyPr/>
                    <a:lstStyle/>
                    <a:p>
                      <a:r>
                        <a:rPr lang="en-US" sz="1800" b="0" i="0" u="none" strike="noStrike" kern="1200" dirty="0" smtClean="0">
                          <a:solidFill>
                            <a:schemeClr val="dk1"/>
                          </a:solidFill>
                          <a:effectLst/>
                          <a:latin typeface="+mn-lt"/>
                          <a:ea typeface="+mn-ea"/>
                          <a:cs typeface="+mn-cs"/>
                        </a:rPr>
                        <a:t>PA-16-162</a:t>
                      </a:r>
                      <a:endParaRPr lang="en-US" dirty="0"/>
                    </a:p>
                  </a:txBody>
                  <a:tcPr/>
                </a:tc>
                <a:extLst>
                  <a:ext uri="{0D108BD9-81ED-4DB2-BD59-A6C34878D82A}">
                    <a16:rowId xmlns:a16="http://schemas.microsoft.com/office/drawing/2014/main" val="10002"/>
                  </a:ext>
                </a:extLst>
              </a:tr>
              <a:tr h="370840">
                <a:tc>
                  <a:txBody>
                    <a:bodyPr/>
                    <a:lstStyle/>
                    <a:p>
                      <a:r>
                        <a:rPr lang="en-US" dirty="0" smtClean="0"/>
                        <a:t>Parent R21</a:t>
                      </a:r>
                      <a:endParaRPr lang="en-US" dirty="0"/>
                    </a:p>
                  </a:txBody>
                  <a:tcPr/>
                </a:tc>
                <a:tc>
                  <a:txBody>
                    <a:bodyPr/>
                    <a:lstStyle/>
                    <a:p>
                      <a:r>
                        <a:rPr lang="en-US" sz="1800" b="0" i="0" u="none" strike="noStrike" kern="1200" dirty="0" smtClean="0">
                          <a:solidFill>
                            <a:schemeClr val="dk1"/>
                          </a:solidFill>
                          <a:effectLst/>
                          <a:latin typeface="+mn-lt"/>
                          <a:ea typeface="+mn-ea"/>
                          <a:cs typeface="+mn-cs"/>
                        </a:rPr>
                        <a:t>PA-13-303</a:t>
                      </a:r>
                      <a:endParaRPr lang="en-US" dirty="0"/>
                    </a:p>
                  </a:txBody>
                  <a:tcPr/>
                </a:tc>
                <a:tc>
                  <a:txBody>
                    <a:bodyPr/>
                    <a:lstStyle/>
                    <a:p>
                      <a:r>
                        <a:rPr lang="en-US" sz="1800" b="0" i="0" u="none" strike="noStrike" kern="1200" dirty="0" smtClean="0">
                          <a:solidFill>
                            <a:schemeClr val="dk1"/>
                          </a:solidFill>
                          <a:effectLst/>
                          <a:latin typeface="+mn-lt"/>
                          <a:ea typeface="+mn-ea"/>
                          <a:cs typeface="+mn-cs"/>
                        </a:rPr>
                        <a:t>PA-16-161</a:t>
                      </a: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1219200" y="4648200"/>
            <a:ext cx="6477000" cy="369332"/>
          </a:xfrm>
          <a:prstGeom prst="rect">
            <a:avLst/>
          </a:prstGeom>
        </p:spPr>
        <p:txBody>
          <a:bodyPr wrap="square">
            <a:spAutoFit/>
          </a:bodyPr>
          <a:lstStyle/>
          <a:p>
            <a:r>
              <a:rPr lang="en-US" dirty="0"/>
              <a:t>http://</a:t>
            </a:r>
            <a:r>
              <a:rPr lang="en-US" dirty="0" smtClean="0"/>
              <a:t>grants.nih.gov/grants/guide/parent_announcements.htm </a:t>
            </a:r>
            <a:endParaRPr lang="en-US" dirty="0"/>
          </a:p>
        </p:txBody>
      </p:sp>
    </p:spTree>
    <p:extLst>
      <p:ext uri="{BB962C8B-B14F-4D97-AF65-F5344CB8AC3E}">
        <p14:creationId xmlns:p14="http://schemas.microsoft.com/office/powerpoint/2010/main" val="409354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Cayuse/Form Updates</a:t>
            </a:r>
            <a:endParaRPr lang="en-US" dirty="0"/>
          </a:p>
        </p:txBody>
      </p:sp>
      <p:sp>
        <p:nvSpPr>
          <p:cNvPr id="3" name="Content Placeholder 2"/>
          <p:cNvSpPr>
            <a:spLocks noGrp="1"/>
          </p:cNvSpPr>
          <p:nvPr>
            <p:ph idx="1"/>
          </p:nvPr>
        </p:nvSpPr>
        <p:spPr>
          <a:xfrm>
            <a:off x="457200" y="1447801"/>
            <a:ext cx="8229600" cy="4525966"/>
          </a:xfrm>
        </p:spPr>
        <p:txBody>
          <a:bodyPr>
            <a:normAutofit/>
          </a:bodyPr>
          <a:lstStyle/>
          <a:p>
            <a:r>
              <a:rPr lang="en-US" sz="2000" dirty="0" smtClean="0"/>
              <a:t>Adding </a:t>
            </a:r>
            <a:r>
              <a:rPr lang="en-US" sz="2000" dirty="0"/>
              <a:t>a new "Authentication of Key Biological and/or Chemical Resources" attachment </a:t>
            </a:r>
            <a:r>
              <a:rPr lang="en-US" sz="2000" dirty="0" smtClean="0"/>
              <a:t>and “ Data Safety Monitoring Plan”:</a:t>
            </a:r>
          </a:p>
          <a:p>
            <a:endParaRPr lang="en-US" sz="2000" dirty="0" smtClean="0"/>
          </a:p>
          <a:p>
            <a:endParaRPr lang="en-US" sz="2000" dirty="0" smtClean="0"/>
          </a:p>
          <a:p>
            <a:endParaRPr lang="en-US" sz="2000" dirty="0"/>
          </a:p>
          <a:p>
            <a:endParaRPr lang="en-US" sz="2000" dirty="0" smtClean="0"/>
          </a:p>
          <a:p>
            <a:r>
              <a:rPr lang="en-US" sz="2000" dirty="0" smtClean="0"/>
              <a:t>We </a:t>
            </a:r>
            <a:r>
              <a:rPr lang="en-US" sz="2000" dirty="0"/>
              <a:t>are adding new questions regarding euthanasia to the following forms in FORMS-D application packages to replace the euthanasia criteria in the vertebrate animals section:</a:t>
            </a:r>
            <a:endParaRPr lang="en-US" sz="2000" dirty="0" smtClean="0"/>
          </a:p>
          <a:p>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7056437"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106" y="4838700"/>
            <a:ext cx="6172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531" y="4566805"/>
            <a:ext cx="2674937"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800" y="2176172"/>
            <a:ext cx="1928813" cy="25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162" y="2438400"/>
            <a:ext cx="5375275" cy="85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0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Cayuse/Form Updates cont..</a:t>
            </a:r>
            <a:endParaRPr lang="en-US" dirty="0"/>
          </a:p>
        </p:txBody>
      </p:sp>
      <p:sp>
        <p:nvSpPr>
          <p:cNvPr id="3" name="Content Placeholder 2"/>
          <p:cNvSpPr>
            <a:spLocks noGrp="1"/>
          </p:cNvSpPr>
          <p:nvPr>
            <p:ph idx="1"/>
          </p:nvPr>
        </p:nvSpPr>
        <p:spPr/>
        <p:txBody>
          <a:bodyPr>
            <a:normAutofit/>
          </a:bodyPr>
          <a:lstStyle/>
          <a:p>
            <a:r>
              <a:rPr lang="en-US" sz="2000" dirty="0" smtClean="0"/>
              <a:t>We </a:t>
            </a:r>
            <a:r>
              <a:rPr lang="en-US" sz="2000" dirty="0"/>
              <a:t>are adding an optional PHS Inclusion Enrollment Report form to FORMS-D application packages.</a:t>
            </a:r>
            <a:endParaRPr lang="en-US" sz="2000" dirty="0" smtClean="0"/>
          </a:p>
          <a:p>
            <a:endParaRPr lang="en-US" sz="2000" dirty="0"/>
          </a:p>
          <a:p>
            <a:pPr marL="0" indent="0">
              <a:buNone/>
            </a:pPr>
            <a:endParaRPr lang="en-US" sz="200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5575" cy="35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Cayuse/Form Updates cont..</a:t>
            </a:r>
            <a:endParaRPr lang="en-US" dirty="0"/>
          </a:p>
        </p:txBody>
      </p:sp>
      <p:sp>
        <p:nvSpPr>
          <p:cNvPr id="3" name="Content Placeholder 2"/>
          <p:cNvSpPr>
            <a:spLocks noGrp="1"/>
          </p:cNvSpPr>
          <p:nvPr>
            <p:ph idx="1"/>
          </p:nvPr>
        </p:nvSpPr>
        <p:spPr/>
        <p:txBody>
          <a:bodyPr>
            <a:normAutofit/>
          </a:bodyPr>
          <a:lstStyle/>
          <a:p>
            <a:r>
              <a:rPr lang="en-US" sz="2000" dirty="0"/>
              <a:t>We are adding an optional PHS Assignment Request Form to FORMS-D application packages to provide a consistent way to collect application referral information, including:</a:t>
            </a:r>
          </a:p>
          <a:p>
            <a:pPr marL="0" indent="0">
              <a:buNone/>
            </a:pP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9400"/>
            <a:ext cx="5170488" cy="313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158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Cayuse/Form Updates cont..</a:t>
            </a:r>
            <a:endParaRPr lang="en-US" dirty="0"/>
          </a:p>
        </p:txBody>
      </p:sp>
      <p:sp>
        <p:nvSpPr>
          <p:cNvPr id="3" name="Content Placeholder 2"/>
          <p:cNvSpPr>
            <a:spLocks noGrp="1"/>
          </p:cNvSpPr>
          <p:nvPr>
            <p:ph idx="1"/>
          </p:nvPr>
        </p:nvSpPr>
        <p:spPr/>
        <p:txBody>
          <a:bodyPr>
            <a:normAutofit/>
          </a:bodyPr>
          <a:lstStyle/>
          <a:p>
            <a:r>
              <a:rPr lang="en-US" sz="2000" dirty="0"/>
              <a:t>New Font </a:t>
            </a:r>
            <a:r>
              <a:rPr lang="en-US" sz="2000" dirty="0" smtClean="0"/>
              <a:t>Guidelines</a:t>
            </a:r>
          </a:p>
          <a:p>
            <a:pPr marL="0" indent="0">
              <a:buNone/>
            </a:pPr>
            <a:r>
              <a:rPr lang="en-US" sz="2000" dirty="0"/>
              <a:t>	</a:t>
            </a:r>
          </a:p>
          <a:p>
            <a:pPr marL="0" indent="0">
              <a:buNone/>
            </a:pPr>
            <a:r>
              <a:rPr lang="en-US" sz="2000" dirty="0"/>
              <a:t>We are providing additional flexibility regarding the fonts allowed in PDF attachments included in grant applications</a:t>
            </a:r>
            <a:r>
              <a:rPr lang="en-US" sz="2000" dirty="0" smtClean="0"/>
              <a:t>.</a:t>
            </a:r>
          </a:p>
          <a:p>
            <a:pPr marL="0" indent="0">
              <a:buNone/>
            </a:pPr>
            <a:endParaRPr lang="en-US" sz="2000" dirty="0"/>
          </a:p>
          <a:p>
            <a:pPr marL="0" indent="0">
              <a:buNone/>
            </a:pPr>
            <a:r>
              <a:rPr lang="en-US" sz="2000" dirty="0" smtClean="0"/>
              <a:t>Although </a:t>
            </a:r>
            <a:r>
              <a:rPr lang="en-US" sz="2000" dirty="0"/>
              <a:t>we will continue to recommend specific fonts, we will also allow other fonts (both serif and non-serif) as long as they comply with specific type density and line spacing guidelines.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48" y="4419601"/>
            <a:ext cx="81311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972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Cayuse/Form Updates cont..</a:t>
            </a:r>
            <a:endParaRPr lang="en-US" dirty="0"/>
          </a:p>
        </p:txBody>
      </p:sp>
      <p:sp>
        <p:nvSpPr>
          <p:cNvPr id="3" name="Content Placeholder 2"/>
          <p:cNvSpPr>
            <a:spLocks noGrp="1"/>
          </p:cNvSpPr>
          <p:nvPr>
            <p:ph idx="1"/>
          </p:nvPr>
        </p:nvSpPr>
        <p:spPr/>
        <p:txBody>
          <a:bodyPr>
            <a:normAutofit fontScale="62500" lnSpcReduction="20000"/>
          </a:bodyPr>
          <a:lstStyle/>
          <a:p>
            <a:r>
              <a:rPr lang="en-US" sz="2000" dirty="0" err="1"/>
              <a:t>Biosketch</a:t>
            </a:r>
            <a:r>
              <a:rPr lang="en-US" sz="2000" dirty="0"/>
              <a:t> </a:t>
            </a:r>
            <a:r>
              <a:rPr lang="en-US" sz="2000" dirty="0" smtClean="0"/>
              <a:t>Clarifications</a:t>
            </a:r>
          </a:p>
          <a:p>
            <a:pPr marL="0" indent="0">
              <a:buNone/>
            </a:pPr>
            <a:r>
              <a:rPr lang="en-US" sz="2000" dirty="0" smtClean="0">
                <a:hlinkClick r:id="rId2"/>
              </a:rPr>
              <a:t>http</a:t>
            </a:r>
            <a:r>
              <a:rPr lang="en-US" sz="2000" dirty="0">
                <a:hlinkClick r:id="rId2"/>
              </a:rPr>
              <a:t>://</a:t>
            </a:r>
            <a:r>
              <a:rPr lang="en-US" sz="2000" dirty="0" smtClean="0">
                <a:hlinkClick r:id="rId2"/>
              </a:rPr>
              <a:t>grants.nih.gov/grants/guide/notice-files/NOT-OD-16-080.html</a:t>
            </a:r>
            <a:r>
              <a:rPr lang="en-US" sz="2000" dirty="0" smtClean="0"/>
              <a:t> </a:t>
            </a: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We </a:t>
            </a:r>
            <a:r>
              <a:rPr lang="en-US" sz="2000" dirty="0"/>
              <a:t>are clarifying </a:t>
            </a:r>
            <a:r>
              <a:rPr lang="en-US" sz="2000" dirty="0" err="1"/>
              <a:t>biosketch</a:t>
            </a:r>
            <a:r>
              <a:rPr lang="en-US" sz="2000" dirty="0"/>
              <a:t> instructions.</a:t>
            </a:r>
          </a:p>
          <a:p>
            <a:pPr marL="0" indent="0">
              <a:buNone/>
            </a:pPr>
            <a:r>
              <a:rPr lang="en-US" sz="2000" dirty="0" smtClean="0"/>
              <a:t>Clarifications </a:t>
            </a:r>
            <a:r>
              <a:rPr lang="en-US" sz="2000" dirty="0"/>
              <a:t>include</a:t>
            </a:r>
            <a:r>
              <a:rPr lang="en-US" sz="2000" dirty="0" smtClean="0"/>
              <a:t>:</a:t>
            </a:r>
          </a:p>
          <a:p>
            <a:r>
              <a:rPr lang="en-US" sz="2000" dirty="0"/>
              <a:t>Indicate that a URL for a publication list is optional and, if provided, must be to a government website (.</a:t>
            </a:r>
            <a:r>
              <a:rPr lang="en-US" sz="2000" dirty="0" err="1"/>
              <a:t>gov</a:t>
            </a:r>
            <a:r>
              <a:rPr lang="en-US" sz="2000" dirty="0"/>
              <a:t>) like My Bibliography.</a:t>
            </a:r>
          </a:p>
          <a:p>
            <a:r>
              <a:rPr lang="en-US" sz="2000" dirty="0"/>
              <a:t>Allow publications (peer-reviewed and non-peer-reviewed) and research products to be cited in both the personal statement and the contributions to science sections</a:t>
            </a:r>
          </a:p>
          <a:p>
            <a:r>
              <a:rPr lang="en-US" sz="2000" dirty="0"/>
              <a:t>State that graphics, figures and tables are not allowed.</a:t>
            </a:r>
          </a:p>
          <a:p>
            <a:r>
              <a:rPr lang="en-US" sz="2000" dirty="0"/>
              <a:t>Remove the requirement that the past 3 years of research support are listed in order of relevance.</a:t>
            </a:r>
          </a:p>
          <a:p>
            <a:r>
              <a:rPr lang="en-US" sz="2000" dirty="0"/>
              <a:t>Option to add other names used to author research products in section A.</a:t>
            </a:r>
          </a:p>
          <a:p>
            <a:r>
              <a:rPr lang="en-US" sz="2000" dirty="0"/>
              <a:t>Research products can include conference proceedings such as meeting abstracts, posters, or other presentations.</a:t>
            </a:r>
          </a:p>
          <a:p>
            <a:r>
              <a:rPr lang="en-US" sz="2000" dirty="0"/>
              <a:t>Research products that are under development, such as manuscripts that have not yet been accepted for publication, can be mentioned in the narrative sections. However, they cannot be cited as one of their citations.</a:t>
            </a:r>
          </a:p>
          <a:p>
            <a:pPr marL="0" indent="0">
              <a:buNone/>
            </a:pP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804427573"/>
              </p:ext>
            </p:extLst>
          </p:nvPr>
        </p:nvGraphicFramePr>
        <p:xfrm>
          <a:off x="457200" y="2286000"/>
          <a:ext cx="8229600" cy="71628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pPr algn="l" fontAlgn="t"/>
                      <a:r>
                        <a:rPr lang="en-US" sz="1100" dirty="0">
                          <a:effectLst/>
                        </a:rPr>
                        <a:t>Biographical Sketch Format Page – Forms Version D</a:t>
                      </a:r>
                    </a:p>
                  </a:txBody>
                  <a:tcPr marL="106680" marR="106680" marT="106680" marB="106680">
                    <a:lnL>
                      <a:noFill/>
                    </a:lnL>
                    <a:lnR>
                      <a:noFill/>
                    </a:lnR>
                    <a:lnT>
                      <a:noFill/>
                    </a:lnT>
                    <a:lnB>
                      <a:noFill/>
                    </a:lnB>
                    <a:solidFill>
                      <a:srgbClr val="FFFFFF"/>
                    </a:solidFill>
                  </a:tcPr>
                </a:tc>
                <a:tc>
                  <a:txBody>
                    <a:bodyPr/>
                    <a:lstStyle/>
                    <a:p>
                      <a:pPr algn="l" fontAlgn="t"/>
                      <a:r>
                        <a:rPr lang="en-US" sz="1100" dirty="0">
                          <a:effectLst/>
                        </a:rPr>
                        <a:t>March 25, 2016</a:t>
                      </a:r>
                    </a:p>
                  </a:txBody>
                  <a:tcPr marL="106680" marR="106680" marT="106680" marB="106680">
                    <a:lnL>
                      <a:noFill/>
                    </a:lnL>
                    <a:lnR>
                      <a:noFill/>
                    </a:lnR>
                    <a:lnT>
                      <a:noFill/>
                    </a:lnT>
                    <a:lnB>
                      <a:noFill/>
                    </a:lnB>
                    <a:solidFill>
                      <a:srgbClr val="FFFFFF"/>
                    </a:solidFill>
                  </a:tcPr>
                </a:tc>
                <a:tc>
                  <a:txBody>
                    <a:bodyPr/>
                    <a:lstStyle/>
                    <a:p>
                      <a:pPr algn="l" fontAlgn="t"/>
                      <a:r>
                        <a:rPr lang="en-US" sz="1100" u="none" strike="noStrike" dirty="0">
                          <a:solidFill>
                            <a:srgbClr val="004FBA"/>
                          </a:solidFill>
                          <a:effectLst/>
                          <a:hlinkClick r:id="rId3"/>
                        </a:rPr>
                        <a:t>MS WORD</a:t>
                      </a:r>
                      <a:endParaRPr lang="en-US" sz="1100" dirty="0">
                        <a:effectLst/>
                      </a:endParaRPr>
                    </a:p>
                  </a:txBody>
                  <a:tcPr marL="106680" marR="106680" marT="106680" marB="106680">
                    <a:lnL>
                      <a:noFill/>
                    </a:lnL>
                    <a:lnR>
                      <a:noFill/>
                    </a:lnR>
                    <a:lnT>
                      <a:noFill/>
                    </a:lnT>
                    <a:lnB>
                      <a:noFill/>
                    </a:lnB>
                    <a:solidFill>
                      <a:srgbClr val="FFFFFF"/>
                    </a:solidFill>
                  </a:tcPr>
                </a:tc>
                <a:tc>
                  <a:txBody>
                    <a:bodyPr/>
                    <a:lstStyle/>
                    <a:p>
                      <a:pPr algn="l" fontAlgn="t"/>
                      <a:r>
                        <a:rPr lang="en-US" sz="1100" u="none" strike="noStrike" dirty="0">
                          <a:solidFill>
                            <a:srgbClr val="004FBA"/>
                          </a:solidFill>
                          <a:effectLst/>
                          <a:hlinkClick r:id="rId4"/>
                        </a:rPr>
                        <a:t>MS WORD</a:t>
                      </a:r>
                      <a:endParaRPr lang="en-US" sz="1100" dirty="0">
                        <a:effectLst/>
                      </a:endParaRPr>
                    </a:p>
                  </a:txBody>
                  <a:tcPr marL="106680" marR="106680" marT="106680" marB="106680">
                    <a:lnL>
                      <a:noFill/>
                    </a:lnL>
                    <a:lnR>
                      <a:noFill/>
                    </a:lnR>
                    <a:lnT>
                      <a:noFill/>
                    </a:lnT>
                    <a:lnB>
                      <a:noFill/>
                    </a:lnB>
                    <a:solidFill>
                      <a:srgbClr val="FFFFFF"/>
                    </a:solidFill>
                  </a:tcPr>
                </a:tc>
                <a:tc>
                  <a:txBody>
                    <a:bodyPr/>
                    <a:lstStyle/>
                    <a:p>
                      <a:pPr algn="l" fontAlgn="t"/>
                      <a:r>
                        <a:rPr lang="en-US" sz="1100" u="none" strike="noStrike" dirty="0">
                          <a:solidFill>
                            <a:srgbClr val="004FBA"/>
                          </a:solidFill>
                          <a:effectLst/>
                          <a:hlinkClick r:id="rId5"/>
                        </a:rPr>
                        <a:t>MS WORD</a:t>
                      </a:r>
                      <a:endParaRPr lang="en-US" sz="1100" dirty="0">
                        <a:effectLst/>
                      </a:endParaRPr>
                    </a:p>
                  </a:txBody>
                  <a:tcPr marL="106680" marR="106680" marT="106680" marB="10668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4521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Clinical Research Finance (CRF)</a:t>
            </a:r>
          </a:p>
        </p:txBody>
      </p:sp>
      <p:sp>
        <p:nvSpPr>
          <p:cNvPr id="11267" name="Content Placeholder 2"/>
          <p:cNvSpPr>
            <a:spLocks noGrp="1"/>
          </p:cNvSpPr>
          <p:nvPr>
            <p:ph idx="1"/>
          </p:nvPr>
        </p:nvSpPr>
        <p:spPr/>
        <p:txBody>
          <a:bodyPr/>
          <a:lstStyle/>
          <a:p>
            <a:pPr marL="0" indent="0">
              <a:buNone/>
              <a:defRPr/>
            </a:pPr>
            <a:endParaRPr lang="en-US" altLang="en-US" dirty="0"/>
          </a:p>
          <a:p>
            <a:pPr marL="0" indent="0">
              <a:buNone/>
              <a:defRPr/>
            </a:pPr>
            <a:endParaRPr lang="en-US" altLang="en-US" dirty="0" smtClean="0"/>
          </a:p>
          <a:p>
            <a:pPr marL="0" indent="0" algn="ctr">
              <a:buNone/>
              <a:defRPr/>
            </a:pPr>
            <a:r>
              <a:rPr lang="en-US" altLang="en-US" dirty="0" smtClean="0"/>
              <a:t>Heather Cody, MHA</a:t>
            </a:r>
          </a:p>
          <a:p>
            <a:pPr marL="0" indent="0" algn="ctr">
              <a:buNone/>
              <a:defRPr/>
            </a:pPr>
            <a:r>
              <a:rPr lang="en-US" altLang="en-US" dirty="0" smtClean="0"/>
              <a:t>Assistant Director,</a:t>
            </a:r>
          </a:p>
          <a:p>
            <a:pPr marL="0" indent="0" algn="ctr">
              <a:buNone/>
              <a:defRPr/>
            </a:pPr>
            <a:r>
              <a:rPr lang="en-US" altLang="en-US" dirty="0" smtClean="0"/>
              <a:t>Clinical Research Finance</a:t>
            </a:r>
          </a:p>
        </p:txBody>
      </p:sp>
    </p:spTree>
    <p:extLst>
      <p:ext uri="{BB962C8B-B14F-4D97-AF65-F5344CB8AC3E}">
        <p14:creationId xmlns:p14="http://schemas.microsoft.com/office/powerpoint/2010/main" val="359687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Text Placeholder 2"/>
          <p:cNvSpPr>
            <a:spLocks noGrp="1"/>
          </p:cNvSpPr>
          <p:nvPr>
            <p:ph type="subTitle" idx="1"/>
          </p:nvPr>
        </p:nvSpPr>
        <p:spPr/>
        <p:txBody>
          <a:bodyPr/>
          <a:lstStyle/>
          <a:p>
            <a:r>
              <a:rPr lang="en-US" dirty="0" smtClean="0"/>
              <a:t>Heather Cody, MHA</a:t>
            </a:r>
          </a:p>
          <a:p>
            <a:r>
              <a:rPr lang="en-US" dirty="0" smtClean="0"/>
              <a:t>Assistant Director, </a:t>
            </a:r>
          </a:p>
          <a:p>
            <a:r>
              <a:rPr lang="en-US" dirty="0" smtClean="0"/>
              <a:t>Clinical Research Finance</a:t>
            </a:r>
            <a:endParaRPr lang="en-US" dirty="0"/>
          </a:p>
        </p:txBody>
      </p:sp>
    </p:spTree>
    <p:extLst>
      <p:ext uri="{BB962C8B-B14F-4D97-AF65-F5344CB8AC3E}">
        <p14:creationId xmlns:p14="http://schemas.microsoft.com/office/powerpoint/2010/main" val="3968295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Clinical Trial?</a:t>
            </a:r>
            <a:endParaRPr lang="en-US" dirty="0"/>
          </a:p>
        </p:txBody>
      </p:sp>
      <p:sp>
        <p:nvSpPr>
          <p:cNvPr id="3" name="Content Placeholder 2"/>
          <p:cNvSpPr>
            <a:spLocks noGrp="1"/>
          </p:cNvSpPr>
          <p:nvPr>
            <p:ph idx="1"/>
          </p:nvPr>
        </p:nvSpPr>
        <p:spPr/>
        <p:txBody>
          <a:bodyPr/>
          <a:lstStyle/>
          <a:p>
            <a:pPr>
              <a:lnSpc>
                <a:spcPct val="150000"/>
              </a:lnSpc>
            </a:pPr>
            <a:r>
              <a:rPr lang="en-US" dirty="0" smtClean="0"/>
              <a:t>Has Human </a:t>
            </a:r>
            <a:r>
              <a:rPr lang="en-US" dirty="0"/>
              <a:t>S</a:t>
            </a:r>
            <a:r>
              <a:rPr lang="en-US" dirty="0" smtClean="0"/>
              <a:t>ubjects</a:t>
            </a:r>
          </a:p>
          <a:p>
            <a:pPr>
              <a:lnSpc>
                <a:spcPct val="150000"/>
              </a:lnSpc>
            </a:pPr>
            <a:r>
              <a:rPr lang="en-US" dirty="0" smtClean="0"/>
              <a:t>Prospectively Assigned</a:t>
            </a:r>
          </a:p>
          <a:p>
            <a:pPr>
              <a:lnSpc>
                <a:spcPct val="150000"/>
              </a:lnSpc>
            </a:pPr>
            <a:r>
              <a:rPr lang="en-US" dirty="0" smtClean="0"/>
              <a:t>To One or More Interventions</a:t>
            </a:r>
          </a:p>
          <a:p>
            <a:pPr>
              <a:lnSpc>
                <a:spcPct val="150000"/>
              </a:lnSpc>
            </a:pPr>
            <a:r>
              <a:rPr lang="en-US" dirty="0" smtClean="0"/>
              <a:t>On Health Related Biomedical</a:t>
            </a:r>
          </a:p>
          <a:p>
            <a:pPr lvl="1">
              <a:lnSpc>
                <a:spcPct val="150000"/>
              </a:lnSpc>
            </a:pPr>
            <a:r>
              <a:rPr lang="en-US" dirty="0" smtClean="0"/>
              <a:t>Or Behavioral Outcomes</a:t>
            </a:r>
            <a:endParaRPr lang="en-US" dirty="0"/>
          </a:p>
        </p:txBody>
      </p:sp>
    </p:spTree>
    <p:extLst>
      <p:ext uri="{BB962C8B-B14F-4D97-AF65-F5344CB8AC3E}">
        <p14:creationId xmlns:p14="http://schemas.microsoft.com/office/powerpoint/2010/main" val="17478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 R&amp;A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495800"/>
            <a:ext cx="7680960" cy="74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77268"/>
            <a:ext cx="2058475"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95400" y="2545783"/>
            <a:ext cx="3429000" cy="1323439"/>
          </a:xfrm>
          <a:prstGeom prst="rect">
            <a:avLst/>
          </a:prstGeom>
          <a:noFill/>
        </p:spPr>
        <p:txBody>
          <a:bodyPr wrap="square" rtlCol="0">
            <a:spAutoFit/>
          </a:bodyPr>
          <a:lstStyle/>
          <a:p>
            <a:r>
              <a:rPr lang="en-US" sz="2000" dirty="0" smtClean="0"/>
              <a:t>If the previously outlined criteria is met then check “Clinical Trial” on the R&amp;A. </a:t>
            </a:r>
            <a:r>
              <a:rPr lang="en-US" sz="2000" b="1" i="1" dirty="0" smtClean="0"/>
              <a:t>Regardless</a:t>
            </a:r>
            <a:r>
              <a:rPr lang="en-US" sz="2000" dirty="0" smtClean="0"/>
              <a:t> of funding source. </a:t>
            </a:r>
            <a:endParaRPr lang="en-US" sz="2000" dirty="0"/>
          </a:p>
        </p:txBody>
      </p:sp>
      <p:sp>
        <p:nvSpPr>
          <p:cNvPr id="7" name="TextBox 6"/>
          <p:cNvSpPr txBox="1"/>
          <p:nvPr/>
        </p:nvSpPr>
        <p:spPr>
          <a:xfrm>
            <a:off x="1295400" y="5638800"/>
            <a:ext cx="6477000" cy="646331"/>
          </a:xfrm>
          <a:prstGeom prst="rect">
            <a:avLst/>
          </a:prstGeom>
          <a:noFill/>
        </p:spPr>
        <p:txBody>
          <a:bodyPr wrap="square" rtlCol="0">
            <a:spAutoFit/>
          </a:bodyPr>
          <a:lstStyle/>
          <a:p>
            <a:r>
              <a:rPr lang="en-US" dirty="0" smtClean="0"/>
              <a:t>Clinical costs are services or procedures that generate a patient bill. Think “Would I get a bill from the doctor for this service?”</a:t>
            </a:r>
            <a:endParaRPr lang="en-US" dirty="0"/>
          </a:p>
        </p:txBody>
      </p:sp>
    </p:spTree>
    <p:extLst>
      <p:ext uri="{BB962C8B-B14F-4D97-AF65-F5344CB8AC3E}">
        <p14:creationId xmlns:p14="http://schemas.microsoft.com/office/powerpoint/2010/main" val="2191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PAF Updates</a:t>
            </a:r>
            <a:endParaRPr lang="en-US" dirty="0"/>
          </a:p>
        </p:txBody>
      </p:sp>
      <p:sp>
        <p:nvSpPr>
          <p:cNvPr id="5" name="Text Placeholder 2"/>
          <p:cNvSpPr txBox="1">
            <a:spLocks/>
          </p:cNvSpPr>
          <p:nvPr/>
        </p:nvSpPr>
        <p:spPr>
          <a:xfrm>
            <a:off x="31173" y="2819400"/>
            <a:ext cx="9144000" cy="1752600"/>
          </a:xfrm>
          <a:prstGeom prst="rect">
            <a:avLst/>
          </a:prstGeom>
        </p:spPr>
        <p:txBody>
          <a:bodyPr vert="horz" lIns="91379" tIns="45691" rIns="91379" bIns="45691" rtlCol="0">
            <a:normAutofit/>
          </a:bodyPr>
          <a:lstStyle>
            <a:lvl1pPr marL="342900" indent="-342900" algn="l" defTabSz="914400" rtl="0" eaLnBrk="1" latinLnBrk="0" hangingPunct="1">
              <a:spcBef>
                <a:spcPct val="20000"/>
              </a:spcBef>
              <a:buFont typeface="Wingdings" panose="05000000000000000000" pitchFamily="2" charset="2"/>
              <a:buChar char="v"/>
              <a:defRPr sz="28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0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Victoria Briscoe</a:t>
            </a:r>
          </a:p>
          <a:p>
            <a:pPr marL="0" indent="0" algn="ctr">
              <a:buNone/>
            </a:pPr>
            <a:r>
              <a:rPr lang="en-US" sz="3200" dirty="0"/>
              <a:t>Asst. Director, Post Award Finance</a:t>
            </a:r>
          </a:p>
          <a:p>
            <a:pPr marL="0" indent="0" algn="ctr">
              <a:buNone/>
            </a:pPr>
            <a:r>
              <a:rPr lang="en-US" sz="3200" dirty="0"/>
              <a:t>Sponsored Projects Administration</a:t>
            </a:r>
          </a:p>
          <a:p>
            <a:endParaRPr lang="en-US" dirty="0"/>
          </a:p>
        </p:txBody>
      </p:sp>
    </p:spTree>
    <p:extLst>
      <p:ext uri="{BB962C8B-B14F-4D97-AF65-F5344CB8AC3E}">
        <p14:creationId xmlns:p14="http://schemas.microsoft.com/office/powerpoint/2010/main" val="222624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09800"/>
            <a:ext cx="7894320" cy="2743200"/>
          </a:xfrm>
        </p:spPr>
        <p:txBody>
          <a:bodyPr>
            <a:normAutofit lnSpcReduction="10000"/>
          </a:bodyPr>
          <a:lstStyle/>
          <a:p>
            <a:r>
              <a:rPr lang="en-US" dirty="0" smtClean="0"/>
              <a:t>Next Meeting:</a:t>
            </a:r>
          </a:p>
          <a:p>
            <a:r>
              <a:rPr lang="en-US" dirty="0" smtClean="0"/>
              <a:t>August 24, 2016</a:t>
            </a:r>
          </a:p>
          <a:p>
            <a:endParaRPr lang="en-US" dirty="0"/>
          </a:p>
          <a:p>
            <a:r>
              <a:rPr lang="en-US" dirty="0" smtClean="0"/>
              <a:t>Presentations &amp; Schedule </a:t>
            </a:r>
            <a:r>
              <a:rPr lang="en-US" dirty="0"/>
              <a:t>P</a:t>
            </a:r>
            <a:r>
              <a:rPr lang="en-US" dirty="0" smtClean="0"/>
              <a:t>osted at:</a:t>
            </a:r>
          </a:p>
          <a:p>
            <a:r>
              <a:rPr lang="en-US" dirty="0" smtClean="0"/>
              <a:t>go.uth.edu/AURA</a:t>
            </a:r>
            <a:endParaRPr lang="en-US" dirty="0"/>
          </a:p>
        </p:txBody>
      </p:sp>
    </p:spTree>
    <p:extLst>
      <p:ext uri="{BB962C8B-B14F-4D97-AF65-F5344CB8AC3E}">
        <p14:creationId xmlns:p14="http://schemas.microsoft.com/office/powerpoint/2010/main" val="389551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Items</a:t>
            </a:r>
            <a:endParaRPr lang="en-US" dirty="0"/>
          </a:p>
        </p:txBody>
      </p:sp>
      <p:sp>
        <p:nvSpPr>
          <p:cNvPr id="4" name="Content Placeholder 3"/>
          <p:cNvSpPr>
            <a:spLocks noGrp="1"/>
          </p:cNvSpPr>
          <p:nvPr>
            <p:ph idx="1"/>
          </p:nvPr>
        </p:nvSpPr>
        <p:spPr>
          <a:xfrm>
            <a:off x="2590800" y="2057400"/>
            <a:ext cx="6324600" cy="3124200"/>
          </a:xfrm>
        </p:spPr>
        <p:txBody>
          <a:bodyPr/>
          <a:lstStyle/>
          <a:p>
            <a:pPr marL="0" indent="0">
              <a:buNone/>
            </a:pPr>
            <a:r>
              <a:rPr lang="en-US" b="1" dirty="0" smtClean="0"/>
              <a:t>ITV Groups</a:t>
            </a:r>
          </a:p>
          <a:p>
            <a:pPr marL="0" indent="0" algn="ctr">
              <a:buNone/>
            </a:pPr>
            <a:r>
              <a:rPr lang="en-US" dirty="0" smtClean="0"/>
              <a:t>Please mute microphones</a:t>
            </a:r>
          </a:p>
          <a:p>
            <a:pPr marL="0" indent="0">
              <a:buNone/>
            </a:pPr>
            <a:endParaRPr lang="en-US" sz="2000" b="1" dirty="0"/>
          </a:p>
          <a:p>
            <a:pPr marL="0" indent="0">
              <a:buNone/>
            </a:pPr>
            <a:endParaRPr lang="en-US" sz="800" b="1" dirty="0"/>
          </a:p>
          <a:p>
            <a:pPr marL="0" indent="0">
              <a:buNone/>
            </a:pPr>
            <a:r>
              <a:rPr lang="en-US" b="1" dirty="0" smtClean="0"/>
              <a:t>Presenters</a:t>
            </a:r>
            <a:endParaRPr lang="en-US" b="1" dirty="0"/>
          </a:p>
          <a:p>
            <a:pPr marL="0" indent="0" algn="ctr">
              <a:buNone/>
            </a:pPr>
            <a:r>
              <a:rPr lang="en-US" dirty="0" smtClean="0"/>
              <a:t>Repeat questions in mic</a:t>
            </a:r>
            <a:endParaRPr lang="en-US" dirty="0"/>
          </a:p>
        </p:txBody>
      </p:sp>
      <p:pic>
        <p:nvPicPr>
          <p:cNvPr id="1029" name="Picture 5" descr="C:\Users\ktoups\AppData\Local\Microsoft\Windows\Temporary Internet Files\Content.IE5\1J7W9CQE\MC900439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1905000" cy="1659596"/>
          </a:xfrm>
          <a:prstGeom prst="rect">
            <a:avLst/>
          </a:prstGeom>
          <a:noFill/>
          <a:extLst>
            <a:ext uri="{909E8E84-426E-40DD-AFC4-6F175D3DCCD1}">
              <a14:hiddenFill xmlns:a14="http://schemas.microsoft.com/office/drawing/2010/main">
                <a:solidFill>
                  <a:srgbClr val="FFFFFF"/>
                </a:solidFill>
              </a14:hiddenFill>
            </a:ext>
          </a:extLst>
        </p:spPr>
      </p:pic>
      <p:grpSp>
        <p:nvGrpSpPr>
          <p:cNvPr id="1268" name="Group 1267"/>
          <p:cNvGrpSpPr/>
          <p:nvPr/>
        </p:nvGrpSpPr>
        <p:grpSpPr>
          <a:xfrm>
            <a:off x="1082054" y="3886201"/>
            <a:ext cx="1280146" cy="1168808"/>
            <a:chOff x="843515" y="3505201"/>
            <a:chExt cx="1280146" cy="1168808"/>
          </a:xfrm>
          <a:effectLst>
            <a:outerShdw blurRad="50800" dist="38100" dir="5400000" sx="103000" sy="103000" algn="t" rotWithShape="0">
              <a:prstClr val="black">
                <a:alpha val="40000"/>
              </a:prstClr>
            </a:outerShdw>
          </a:effectLst>
        </p:grpSpPr>
        <p:pic>
          <p:nvPicPr>
            <p:cNvPr id="1032" name="Picture 8" descr="C:\Users\ktoups\AppData\Local\Microsoft\Windows\Temporary Internet Files\Content.IE5\G3AFT4RY\MC900442000[1].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3515" y="3505201"/>
              <a:ext cx="1280146" cy="1168808"/>
            </a:xfrm>
            <a:prstGeom prst="roundRect">
              <a:avLst>
                <a:gd name="adj" fmla="val 4167"/>
              </a:avLst>
            </a:prstGeom>
            <a:solidFill>
              <a:schemeClr val="accent6">
                <a:lumMod val="40000"/>
                <a:lumOff val="60000"/>
                <a:alpha val="47000"/>
              </a:schemeClr>
            </a:solidFill>
            <a:ln w="76200" cap="sq">
              <a:solidFill>
                <a:schemeClr val="accent6">
                  <a:lumMod val="50000"/>
                </a:schemeClr>
              </a:solidFill>
              <a:miter lim="800000"/>
            </a:ln>
            <a:effectLst>
              <a:softEdge rad="31750"/>
            </a:effectLst>
            <a:scene3d>
              <a:camera prst="orthographicFront"/>
              <a:lightRig rig="threePt" dir="t">
                <a:rot lat="0" lon="0" rev="2700000"/>
              </a:lightRig>
            </a:scene3d>
            <a:sp3d contourW="6350">
              <a:bevelT h="38100"/>
              <a:contourClr>
                <a:srgbClr val="C0C0C0"/>
              </a:contourClr>
            </a:sp3d>
          </p:spPr>
        </p:pic>
        <p:sp>
          <p:nvSpPr>
            <p:cNvPr id="351" name="Freeform 311"/>
            <p:cNvSpPr>
              <a:spLocks/>
            </p:cNvSpPr>
            <p:nvPr/>
          </p:nvSpPr>
          <p:spPr bwMode="auto">
            <a:xfrm>
              <a:off x="1361905" y="4045798"/>
              <a:ext cx="166201" cy="69551"/>
            </a:xfrm>
            <a:custGeom>
              <a:avLst/>
              <a:gdLst>
                <a:gd name="T0" fmla="*/ 7 w 337"/>
                <a:gd name="T1" fmla="*/ 17 h 154"/>
                <a:gd name="T2" fmla="*/ 20 w 337"/>
                <a:gd name="T3" fmla="*/ 20 h 154"/>
                <a:gd name="T4" fmla="*/ 36 w 337"/>
                <a:gd name="T5" fmla="*/ 25 h 154"/>
                <a:gd name="T6" fmla="*/ 54 w 337"/>
                <a:gd name="T7" fmla="*/ 32 h 154"/>
                <a:gd name="T8" fmla="*/ 75 w 337"/>
                <a:gd name="T9" fmla="*/ 38 h 154"/>
                <a:gd name="T10" fmla="*/ 97 w 337"/>
                <a:gd name="T11" fmla="*/ 46 h 154"/>
                <a:gd name="T12" fmla="*/ 120 w 337"/>
                <a:gd name="T13" fmla="*/ 56 h 154"/>
                <a:gd name="T14" fmla="*/ 144 w 337"/>
                <a:gd name="T15" fmla="*/ 66 h 154"/>
                <a:gd name="T16" fmla="*/ 169 w 337"/>
                <a:gd name="T17" fmla="*/ 76 h 154"/>
                <a:gd name="T18" fmla="*/ 193 w 337"/>
                <a:gd name="T19" fmla="*/ 87 h 154"/>
                <a:gd name="T20" fmla="*/ 216 w 337"/>
                <a:gd name="T21" fmla="*/ 96 h 154"/>
                <a:gd name="T22" fmla="*/ 238 w 337"/>
                <a:gd name="T23" fmla="*/ 106 h 154"/>
                <a:gd name="T24" fmla="*/ 258 w 337"/>
                <a:gd name="T25" fmla="*/ 116 h 154"/>
                <a:gd name="T26" fmla="*/ 277 w 337"/>
                <a:gd name="T27" fmla="*/ 124 h 154"/>
                <a:gd name="T28" fmla="*/ 293 w 337"/>
                <a:gd name="T29" fmla="*/ 132 h 154"/>
                <a:gd name="T30" fmla="*/ 307 w 337"/>
                <a:gd name="T31" fmla="*/ 139 h 154"/>
                <a:gd name="T32" fmla="*/ 317 w 337"/>
                <a:gd name="T33" fmla="*/ 143 h 154"/>
                <a:gd name="T34" fmla="*/ 318 w 337"/>
                <a:gd name="T35" fmla="*/ 144 h 154"/>
                <a:gd name="T36" fmla="*/ 321 w 337"/>
                <a:gd name="T37" fmla="*/ 146 h 154"/>
                <a:gd name="T38" fmla="*/ 322 w 337"/>
                <a:gd name="T39" fmla="*/ 148 h 154"/>
                <a:gd name="T40" fmla="*/ 323 w 337"/>
                <a:gd name="T41" fmla="*/ 150 h 154"/>
                <a:gd name="T42" fmla="*/ 325 w 337"/>
                <a:gd name="T43" fmla="*/ 153 h 154"/>
                <a:gd name="T44" fmla="*/ 328 w 337"/>
                <a:gd name="T45" fmla="*/ 154 h 154"/>
                <a:gd name="T46" fmla="*/ 331 w 337"/>
                <a:gd name="T47" fmla="*/ 154 h 154"/>
                <a:gd name="T48" fmla="*/ 333 w 337"/>
                <a:gd name="T49" fmla="*/ 151 h 154"/>
                <a:gd name="T50" fmla="*/ 336 w 337"/>
                <a:gd name="T51" fmla="*/ 149 h 154"/>
                <a:gd name="T52" fmla="*/ 337 w 337"/>
                <a:gd name="T53" fmla="*/ 147 h 154"/>
                <a:gd name="T54" fmla="*/ 337 w 337"/>
                <a:gd name="T55" fmla="*/ 143 h 154"/>
                <a:gd name="T56" fmla="*/ 336 w 337"/>
                <a:gd name="T57" fmla="*/ 141 h 154"/>
                <a:gd name="T58" fmla="*/ 333 w 337"/>
                <a:gd name="T59" fmla="*/ 138 h 154"/>
                <a:gd name="T60" fmla="*/ 332 w 337"/>
                <a:gd name="T61" fmla="*/ 135 h 154"/>
                <a:gd name="T62" fmla="*/ 330 w 337"/>
                <a:gd name="T63" fmla="*/ 133 h 154"/>
                <a:gd name="T64" fmla="*/ 328 w 337"/>
                <a:gd name="T65" fmla="*/ 131 h 154"/>
                <a:gd name="T66" fmla="*/ 317 w 337"/>
                <a:gd name="T67" fmla="*/ 125 h 154"/>
                <a:gd name="T68" fmla="*/ 303 w 337"/>
                <a:gd name="T69" fmla="*/ 119 h 154"/>
                <a:gd name="T70" fmla="*/ 287 w 337"/>
                <a:gd name="T71" fmla="*/ 111 h 154"/>
                <a:gd name="T72" fmla="*/ 268 w 337"/>
                <a:gd name="T73" fmla="*/ 102 h 154"/>
                <a:gd name="T74" fmla="*/ 247 w 337"/>
                <a:gd name="T75" fmla="*/ 93 h 154"/>
                <a:gd name="T76" fmla="*/ 224 w 337"/>
                <a:gd name="T77" fmla="*/ 82 h 154"/>
                <a:gd name="T78" fmla="*/ 200 w 337"/>
                <a:gd name="T79" fmla="*/ 72 h 154"/>
                <a:gd name="T80" fmla="*/ 175 w 337"/>
                <a:gd name="T81" fmla="*/ 61 h 154"/>
                <a:gd name="T82" fmla="*/ 151 w 337"/>
                <a:gd name="T83" fmla="*/ 51 h 154"/>
                <a:gd name="T84" fmla="*/ 126 w 337"/>
                <a:gd name="T85" fmla="*/ 41 h 154"/>
                <a:gd name="T86" fmla="*/ 103 w 337"/>
                <a:gd name="T87" fmla="*/ 32 h 154"/>
                <a:gd name="T88" fmla="*/ 80 w 337"/>
                <a:gd name="T89" fmla="*/ 22 h 154"/>
                <a:gd name="T90" fmla="*/ 59 w 337"/>
                <a:gd name="T91" fmla="*/ 15 h 154"/>
                <a:gd name="T92" fmla="*/ 39 w 337"/>
                <a:gd name="T93" fmla="*/ 8 h 154"/>
                <a:gd name="T94" fmla="*/ 23 w 337"/>
                <a:gd name="T95" fmla="*/ 4 h 154"/>
                <a:gd name="T96" fmla="*/ 10 w 337"/>
                <a:gd name="T97" fmla="*/ 0 h 154"/>
                <a:gd name="T98" fmla="*/ 6 w 337"/>
                <a:gd name="T99" fmla="*/ 0 h 154"/>
                <a:gd name="T100" fmla="*/ 4 w 337"/>
                <a:gd name="T101" fmla="*/ 2 h 154"/>
                <a:gd name="T102" fmla="*/ 1 w 337"/>
                <a:gd name="T103" fmla="*/ 4 h 154"/>
                <a:gd name="T104" fmla="*/ 0 w 337"/>
                <a:gd name="T105" fmla="*/ 7 h 154"/>
                <a:gd name="T106" fmla="*/ 0 w 337"/>
                <a:gd name="T107" fmla="*/ 11 h 154"/>
                <a:gd name="T108" fmla="*/ 1 w 337"/>
                <a:gd name="T109" fmla="*/ 13 h 154"/>
                <a:gd name="T110" fmla="*/ 4 w 337"/>
                <a:gd name="T111" fmla="*/ 15 h 154"/>
                <a:gd name="T112" fmla="*/ 7 w 337"/>
                <a:gd name="T113" fmla="*/ 17 h 154"/>
                <a:gd name="T114" fmla="*/ 7 w 337"/>
                <a:gd name="T115" fmla="*/ 1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154">
                  <a:moveTo>
                    <a:pt x="7" y="17"/>
                  </a:moveTo>
                  <a:lnTo>
                    <a:pt x="20" y="20"/>
                  </a:lnTo>
                  <a:lnTo>
                    <a:pt x="36" y="25"/>
                  </a:lnTo>
                  <a:lnTo>
                    <a:pt x="54" y="32"/>
                  </a:lnTo>
                  <a:lnTo>
                    <a:pt x="75" y="38"/>
                  </a:lnTo>
                  <a:lnTo>
                    <a:pt x="97" y="46"/>
                  </a:lnTo>
                  <a:lnTo>
                    <a:pt x="120" y="56"/>
                  </a:lnTo>
                  <a:lnTo>
                    <a:pt x="144" y="66"/>
                  </a:lnTo>
                  <a:lnTo>
                    <a:pt x="169" y="76"/>
                  </a:lnTo>
                  <a:lnTo>
                    <a:pt x="193" y="87"/>
                  </a:lnTo>
                  <a:lnTo>
                    <a:pt x="216" y="96"/>
                  </a:lnTo>
                  <a:lnTo>
                    <a:pt x="238" y="106"/>
                  </a:lnTo>
                  <a:lnTo>
                    <a:pt x="258" y="116"/>
                  </a:lnTo>
                  <a:lnTo>
                    <a:pt x="277" y="124"/>
                  </a:lnTo>
                  <a:lnTo>
                    <a:pt x="293" y="132"/>
                  </a:lnTo>
                  <a:lnTo>
                    <a:pt x="307" y="139"/>
                  </a:lnTo>
                  <a:lnTo>
                    <a:pt x="317" y="143"/>
                  </a:lnTo>
                  <a:lnTo>
                    <a:pt x="318" y="144"/>
                  </a:lnTo>
                  <a:lnTo>
                    <a:pt x="321" y="146"/>
                  </a:lnTo>
                  <a:lnTo>
                    <a:pt x="322" y="148"/>
                  </a:lnTo>
                  <a:lnTo>
                    <a:pt x="323" y="150"/>
                  </a:lnTo>
                  <a:lnTo>
                    <a:pt x="325" y="153"/>
                  </a:lnTo>
                  <a:lnTo>
                    <a:pt x="328" y="154"/>
                  </a:lnTo>
                  <a:lnTo>
                    <a:pt x="331" y="154"/>
                  </a:lnTo>
                  <a:lnTo>
                    <a:pt x="333" y="151"/>
                  </a:lnTo>
                  <a:lnTo>
                    <a:pt x="336" y="149"/>
                  </a:lnTo>
                  <a:lnTo>
                    <a:pt x="337" y="147"/>
                  </a:lnTo>
                  <a:lnTo>
                    <a:pt x="337" y="143"/>
                  </a:lnTo>
                  <a:lnTo>
                    <a:pt x="336" y="141"/>
                  </a:lnTo>
                  <a:lnTo>
                    <a:pt x="333" y="138"/>
                  </a:lnTo>
                  <a:lnTo>
                    <a:pt x="332" y="135"/>
                  </a:lnTo>
                  <a:lnTo>
                    <a:pt x="330" y="133"/>
                  </a:lnTo>
                  <a:lnTo>
                    <a:pt x="328" y="131"/>
                  </a:lnTo>
                  <a:lnTo>
                    <a:pt x="317" y="125"/>
                  </a:lnTo>
                  <a:lnTo>
                    <a:pt x="303" y="119"/>
                  </a:lnTo>
                  <a:lnTo>
                    <a:pt x="287" y="111"/>
                  </a:lnTo>
                  <a:lnTo>
                    <a:pt x="268" y="102"/>
                  </a:lnTo>
                  <a:lnTo>
                    <a:pt x="247" y="93"/>
                  </a:lnTo>
                  <a:lnTo>
                    <a:pt x="224" y="82"/>
                  </a:lnTo>
                  <a:lnTo>
                    <a:pt x="200" y="72"/>
                  </a:lnTo>
                  <a:lnTo>
                    <a:pt x="175" y="61"/>
                  </a:lnTo>
                  <a:lnTo>
                    <a:pt x="151" y="51"/>
                  </a:lnTo>
                  <a:lnTo>
                    <a:pt x="126" y="41"/>
                  </a:lnTo>
                  <a:lnTo>
                    <a:pt x="103" y="32"/>
                  </a:lnTo>
                  <a:lnTo>
                    <a:pt x="80" y="22"/>
                  </a:lnTo>
                  <a:lnTo>
                    <a:pt x="59" y="15"/>
                  </a:lnTo>
                  <a:lnTo>
                    <a:pt x="39" y="8"/>
                  </a:lnTo>
                  <a:lnTo>
                    <a:pt x="23" y="4"/>
                  </a:lnTo>
                  <a:lnTo>
                    <a:pt x="10" y="0"/>
                  </a:lnTo>
                  <a:lnTo>
                    <a:pt x="6" y="0"/>
                  </a:lnTo>
                  <a:lnTo>
                    <a:pt x="4" y="2"/>
                  </a:lnTo>
                  <a:lnTo>
                    <a:pt x="1" y="4"/>
                  </a:lnTo>
                  <a:lnTo>
                    <a:pt x="0" y="7"/>
                  </a:lnTo>
                  <a:lnTo>
                    <a:pt x="0" y="11"/>
                  </a:lnTo>
                  <a:lnTo>
                    <a:pt x="1" y="13"/>
                  </a:lnTo>
                  <a:lnTo>
                    <a:pt x="4" y="15"/>
                  </a:lnTo>
                  <a:lnTo>
                    <a:pt x="7" y="17"/>
                  </a:lnTo>
                  <a:lnTo>
                    <a:pt x="7"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13"/>
            <p:cNvSpPr>
              <a:spLocks/>
            </p:cNvSpPr>
            <p:nvPr/>
          </p:nvSpPr>
          <p:spPr bwMode="auto">
            <a:xfrm>
              <a:off x="1299579" y="4138832"/>
              <a:ext cx="238420" cy="377108"/>
            </a:xfrm>
            <a:custGeom>
              <a:avLst/>
              <a:gdLst>
                <a:gd name="T0" fmla="*/ 0 w 480"/>
                <a:gd name="T1" fmla="*/ 215 h 1151"/>
                <a:gd name="T2" fmla="*/ 0 w 480"/>
                <a:gd name="T3" fmla="*/ 1151 h 1151"/>
                <a:gd name="T4" fmla="*/ 336 w 480"/>
                <a:gd name="T5" fmla="*/ 1151 h 1151"/>
                <a:gd name="T6" fmla="*/ 480 w 480"/>
                <a:gd name="T7" fmla="*/ 942 h 1151"/>
                <a:gd name="T8" fmla="*/ 480 w 480"/>
                <a:gd name="T9" fmla="*/ 0 h 1151"/>
                <a:gd name="T10" fmla="*/ 0 w 480"/>
                <a:gd name="T11" fmla="*/ 215 h 1151"/>
              </a:gdLst>
              <a:ahLst/>
              <a:cxnLst>
                <a:cxn ang="0">
                  <a:pos x="T0" y="T1"/>
                </a:cxn>
                <a:cxn ang="0">
                  <a:pos x="T2" y="T3"/>
                </a:cxn>
                <a:cxn ang="0">
                  <a:pos x="T4" y="T5"/>
                </a:cxn>
                <a:cxn ang="0">
                  <a:pos x="T6" y="T7"/>
                </a:cxn>
                <a:cxn ang="0">
                  <a:pos x="T8" y="T9"/>
                </a:cxn>
                <a:cxn ang="0">
                  <a:pos x="T10" y="T11"/>
                </a:cxn>
              </a:cxnLst>
              <a:rect l="0" t="0" r="r" b="b"/>
              <a:pathLst>
                <a:path w="480" h="1151">
                  <a:moveTo>
                    <a:pt x="0" y="215"/>
                  </a:moveTo>
                  <a:lnTo>
                    <a:pt x="0" y="1151"/>
                  </a:lnTo>
                  <a:lnTo>
                    <a:pt x="336" y="1151"/>
                  </a:lnTo>
                  <a:lnTo>
                    <a:pt x="480" y="942"/>
                  </a:lnTo>
                  <a:lnTo>
                    <a:pt x="480" y="0"/>
                  </a:lnTo>
                  <a:lnTo>
                    <a:pt x="0" y="21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16"/>
            <p:cNvSpPr>
              <a:spLocks/>
            </p:cNvSpPr>
            <p:nvPr/>
          </p:nvSpPr>
          <p:spPr bwMode="auto">
            <a:xfrm>
              <a:off x="1332226" y="4033152"/>
              <a:ext cx="40561" cy="24388"/>
            </a:xfrm>
            <a:custGeom>
              <a:avLst/>
              <a:gdLst>
                <a:gd name="T0" fmla="*/ 82 w 82"/>
                <a:gd name="T1" fmla="*/ 27 h 54"/>
                <a:gd name="T2" fmla="*/ 79 w 82"/>
                <a:gd name="T3" fmla="*/ 25 h 54"/>
                <a:gd name="T4" fmla="*/ 69 w 82"/>
                <a:gd name="T5" fmla="*/ 19 h 54"/>
                <a:gd name="T6" fmla="*/ 58 w 82"/>
                <a:gd name="T7" fmla="*/ 12 h 54"/>
                <a:gd name="T8" fmla="*/ 43 w 82"/>
                <a:gd name="T9" fmla="*/ 5 h 54"/>
                <a:gd name="T10" fmla="*/ 28 w 82"/>
                <a:gd name="T11" fmla="*/ 1 h 54"/>
                <a:gd name="T12" fmla="*/ 15 w 82"/>
                <a:gd name="T13" fmla="*/ 0 h 54"/>
                <a:gd name="T14" fmla="*/ 6 w 82"/>
                <a:gd name="T15" fmla="*/ 5 h 54"/>
                <a:gd name="T16" fmla="*/ 1 w 82"/>
                <a:gd name="T17" fmla="*/ 19 h 54"/>
                <a:gd name="T18" fmla="*/ 0 w 82"/>
                <a:gd name="T19" fmla="*/ 33 h 54"/>
                <a:gd name="T20" fmla="*/ 3 w 82"/>
                <a:gd name="T21" fmla="*/ 44 h 54"/>
                <a:gd name="T22" fmla="*/ 6 w 82"/>
                <a:gd name="T23" fmla="*/ 49 h 54"/>
                <a:gd name="T24" fmla="*/ 13 w 82"/>
                <a:gd name="T25" fmla="*/ 53 h 54"/>
                <a:gd name="T26" fmla="*/ 23 w 82"/>
                <a:gd name="T27" fmla="*/ 54 h 54"/>
                <a:gd name="T28" fmla="*/ 38 w 82"/>
                <a:gd name="T29" fmla="*/ 53 h 54"/>
                <a:gd name="T30" fmla="*/ 56 w 82"/>
                <a:gd name="T31" fmla="*/ 50 h 54"/>
                <a:gd name="T32" fmla="*/ 79 w 82"/>
                <a:gd name="T33" fmla="*/ 47 h 54"/>
                <a:gd name="T34" fmla="*/ 82 w 82"/>
                <a:gd name="T3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
                  <a:moveTo>
                    <a:pt x="82" y="27"/>
                  </a:moveTo>
                  <a:lnTo>
                    <a:pt x="79" y="25"/>
                  </a:lnTo>
                  <a:lnTo>
                    <a:pt x="69" y="19"/>
                  </a:lnTo>
                  <a:lnTo>
                    <a:pt x="58" y="12"/>
                  </a:lnTo>
                  <a:lnTo>
                    <a:pt x="43" y="5"/>
                  </a:lnTo>
                  <a:lnTo>
                    <a:pt x="28" y="1"/>
                  </a:lnTo>
                  <a:lnTo>
                    <a:pt x="15" y="0"/>
                  </a:lnTo>
                  <a:lnTo>
                    <a:pt x="6" y="5"/>
                  </a:lnTo>
                  <a:lnTo>
                    <a:pt x="1" y="19"/>
                  </a:lnTo>
                  <a:lnTo>
                    <a:pt x="0" y="33"/>
                  </a:lnTo>
                  <a:lnTo>
                    <a:pt x="3" y="44"/>
                  </a:lnTo>
                  <a:lnTo>
                    <a:pt x="6" y="49"/>
                  </a:lnTo>
                  <a:lnTo>
                    <a:pt x="13" y="53"/>
                  </a:lnTo>
                  <a:lnTo>
                    <a:pt x="23" y="54"/>
                  </a:lnTo>
                  <a:lnTo>
                    <a:pt x="38" y="53"/>
                  </a:lnTo>
                  <a:lnTo>
                    <a:pt x="56" y="50"/>
                  </a:lnTo>
                  <a:lnTo>
                    <a:pt x="79" y="47"/>
                  </a:lnTo>
                  <a:lnTo>
                    <a:pt x="8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17"/>
            <p:cNvSpPr>
              <a:spLocks/>
            </p:cNvSpPr>
            <p:nvPr/>
          </p:nvSpPr>
          <p:spPr bwMode="auto">
            <a:xfrm>
              <a:off x="1532063" y="4134316"/>
              <a:ext cx="33636" cy="198715"/>
            </a:xfrm>
            <a:custGeom>
              <a:avLst/>
              <a:gdLst>
                <a:gd name="T0" fmla="*/ 10 w 68"/>
                <a:gd name="T1" fmla="*/ 430 h 440"/>
                <a:gd name="T2" fmla="*/ 23 w 68"/>
                <a:gd name="T3" fmla="*/ 423 h 440"/>
                <a:gd name="T4" fmla="*/ 36 w 68"/>
                <a:gd name="T5" fmla="*/ 415 h 440"/>
                <a:gd name="T6" fmla="*/ 46 w 68"/>
                <a:gd name="T7" fmla="*/ 405 h 440"/>
                <a:gd name="T8" fmla="*/ 56 w 68"/>
                <a:gd name="T9" fmla="*/ 379 h 440"/>
                <a:gd name="T10" fmla="*/ 59 w 68"/>
                <a:gd name="T11" fmla="*/ 345 h 440"/>
                <a:gd name="T12" fmla="*/ 48 w 68"/>
                <a:gd name="T13" fmla="*/ 312 h 440"/>
                <a:gd name="T14" fmla="*/ 32 w 68"/>
                <a:gd name="T15" fmla="*/ 283 h 440"/>
                <a:gd name="T16" fmla="*/ 17 w 68"/>
                <a:gd name="T17" fmla="*/ 257 h 440"/>
                <a:gd name="T18" fmla="*/ 17 w 68"/>
                <a:gd name="T19" fmla="*/ 231 h 440"/>
                <a:gd name="T20" fmla="*/ 26 w 68"/>
                <a:gd name="T21" fmla="*/ 204 h 440"/>
                <a:gd name="T22" fmla="*/ 41 w 68"/>
                <a:gd name="T23" fmla="*/ 178 h 440"/>
                <a:gd name="T24" fmla="*/ 56 w 68"/>
                <a:gd name="T25" fmla="*/ 151 h 440"/>
                <a:gd name="T26" fmla="*/ 56 w 68"/>
                <a:gd name="T27" fmla="*/ 125 h 440"/>
                <a:gd name="T28" fmla="*/ 45 w 68"/>
                <a:gd name="T29" fmla="*/ 102 h 440"/>
                <a:gd name="T30" fmla="*/ 29 w 68"/>
                <a:gd name="T31" fmla="*/ 80 h 440"/>
                <a:gd name="T32" fmla="*/ 17 w 68"/>
                <a:gd name="T33" fmla="*/ 54 h 440"/>
                <a:gd name="T34" fmla="*/ 21 w 68"/>
                <a:gd name="T35" fmla="*/ 21 h 440"/>
                <a:gd name="T36" fmla="*/ 23 w 68"/>
                <a:gd name="T37" fmla="*/ 2 h 440"/>
                <a:gd name="T38" fmla="*/ 26 w 68"/>
                <a:gd name="T39" fmla="*/ 0 h 440"/>
                <a:gd name="T40" fmla="*/ 29 w 68"/>
                <a:gd name="T41" fmla="*/ 0 h 440"/>
                <a:gd name="T42" fmla="*/ 31 w 68"/>
                <a:gd name="T43" fmla="*/ 2 h 440"/>
                <a:gd name="T44" fmla="*/ 29 w 68"/>
                <a:gd name="T45" fmla="*/ 19 h 440"/>
                <a:gd name="T46" fmla="*/ 25 w 68"/>
                <a:gd name="T47" fmla="*/ 50 h 440"/>
                <a:gd name="T48" fmla="*/ 34 w 68"/>
                <a:gd name="T49" fmla="*/ 74 h 440"/>
                <a:gd name="T50" fmla="*/ 50 w 68"/>
                <a:gd name="T51" fmla="*/ 92 h 440"/>
                <a:gd name="T52" fmla="*/ 63 w 68"/>
                <a:gd name="T53" fmla="*/ 114 h 440"/>
                <a:gd name="T54" fmla="*/ 67 w 68"/>
                <a:gd name="T55" fmla="*/ 138 h 440"/>
                <a:gd name="T56" fmla="*/ 57 w 68"/>
                <a:gd name="T57" fmla="*/ 166 h 440"/>
                <a:gd name="T58" fmla="*/ 41 w 68"/>
                <a:gd name="T59" fmla="*/ 194 h 440"/>
                <a:gd name="T60" fmla="*/ 29 w 68"/>
                <a:gd name="T61" fmla="*/ 221 h 440"/>
                <a:gd name="T62" fmla="*/ 24 w 68"/>
                <a:gd name="T63" fmla="*/ 249 h 440"/>
                <a:gd name="T64" fmla="*/ 37 w 68"/>
                <a:gd name="T65" fmla="*/ 273 h 440"/>
                <a:gd name="T66" fmla="*/ 52 w 68"/>
                <a:gd name="T67" fmla="*/ 296 h 440"/>
                <a:gd name="T68" fmla="*/ 62 w 68"/>
                <a:gd name="T69" fmla="*/ 322 h 440"/>
                <a:gd name="T70" fmla="*/ 67 w 68"/>
                <a:gd name="T71" fmla="*/ 348 h 440"/>
                <a:gd name="T72" fmla="*/ 67 w 68"/>
                <a:gd name="T73" fmla="*/ 377 h 440"/>
                <a:gd name="T74" fmla="*/ 56 w 68"/>
                <a:gd name="T75" fmla="*/ 401 h 440"/>
                <a:gd name="T76" fmla="*/ 39 w 68"/>
                <a:gd name="T77" fmla="*/ 421 h 440"/>
                <a:gd name="T78" fmla="*/ 17 w 68"/>
                <a:gd name="T79" fmla="*/ 436 h 440"/>
                <a:gd name="T80" fmla="*/ 3 w 68"/>
                <a:gd name="T81" fmla="*/ 440 h 440"/>
                <a:gd name="T82" fmla="*/ 0 w 68"/>
                <a:gd name="T83" fmla="*/ 439 h 440"/>
                <a:gd name="T84" fmla="*/ 0 w 68"/>
                <a:gd name="T85" fmla="*/ 437 h 440"/>
                <a:gd name="T86" fmla="*/ 2 w 68"/>
                <a:gd name="T87" fmla="*/ 433 h 440"/>
                <a:gd name="T88" fmla="*/ 3 w 68"/>
                <a:gd name="T89" fmla="*/ 43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440">
                  <a:moveTo>
                    <a:pt x="3" y="432"/>
                  </a:moveTo>
                  <a:lnTo>
                    <a:pt x="10" y="430"/>
                  </a:lnTo>
                  <a:lnTo>
                    <a:pt x="16" y="427"/>
                  </a:lnTo>
                  <a:lnTo>
                    <a:pt x="23" y="423"/>
                  </a:lnTo>
                  <a:lnTo>
                    <a:pt x="30" y="420"/>
                  </a:lnTo>
                  <a:lnTo>
                    <a:pt x="36" y="415"/>
                  </a:lnTo>
                  <a:lnTo>
                    <a:pt x="40" y="410"/>
                  </a:lnTo>
                  <a:lnTo>
                    <a:pt x="46" y="405"/>
                  </a:lnTo>
                  <a:lnTo>
                    <a:pt x="49" y="398"/>
                  </a:lnTo>
                  <a:lnTo>
                    <a:pt x="56" y="379"/>
                  </a:lnTo>
                  <a:lnTo>
                    <a:pt x="60" y="362"/>
                  </a:lnTo>
                  <a:lnTo>
                    <a:pt x="59" y="345"/>
                  </a:lnTo>
                  <a:lnTo>
                    <a:pt x="55" y="327"/>
                  </a:lnTo>
                  <a:lnTo>
                    <a:pt x="48" y="312"/>
                  </a:lnTo>
                  <a:lnTo>
                    <a:pt x="41" y="296"/>
                  </a:lnTo>
                  <a:lnTo>
                    <a:pt x="32" y="283"/>
                  </a:lnTo>
                  <a:lnTo>
                    <a:pt x="23" y="269"/>
                  </a:lnTo>
                  <a:lnTo>
                    <a:pt x="17" y="257"/>
                  </a:lnTo>
                  <a:lnTo>
                    <a:pt x="15" y="243"/>
                  </a:lnTo>
                  <a:lnTo>
                    <a:pt x="17" y="231"/>
                  </a:lnTo>
                  <a:lnTo>
                    <a:pt x="21" y="217"/>
                  </a:lnTo>
                  <a:lnTo>
                    <a:pt x="26" y="204"/>
                  </a:lnTo>
                  <a:lnTo>
                    <a:pt x="33" y="190"/>
                  </a:lnTo>
                  <a:lnTo>
                    <a:pt x="41" y="178"/>
                  </a:lnTo>
                  <a:lnTo>
                    <a:pt x="49" y="165"/>
                  </a:lnTo>
                  <a:lnTo>
                    <a:pt x="56" y="151"/>
                  </a:lnTo>
                  <a:lnTo>
                    <a:pt x="59" y="137"/>
                  </a:lnTo>
                  <a:lnTo>
                    <a:pt x="56" y="125"/>
                  </a:lnTo>
                  <a:lnTo>
                    <a:pt x="52" y="113"/>
                  </a:lnTo>
                  <a:lnTo>
                    <a:pt x="45" y="102"/>
                  </a:lnTo>
                  <a:lnTo>
                    <a:pt x="37" y="90"/>
                  </a:lnTo>
                  <a:lnTo>
                    <a:pt x="29" y="80"/>
                  </a:lnTo>
                  <a:lnTo>
                    <a:pt x="22" y="69"/>
                  </a:lnTo>
                  <a:lnTo>
                    <a:pt x="17" y="54"/>
                  </a:lnTo>
                  <a:lnTo>
                    <a:pt x="17" y="38"/>
                  </a:lnTo>
                  <a:lnTo>
                    <a:pt x="21" y="21"/>
                  </a:lnTo>
                  <a:lnTo>
                    <a:pt x="23" y="4"/>
                  </a:lnTo>
                  <a:lnTo>
                    <a:pt x="23" y="2"/>
                  </a:lnTo>
                  <a:lnTo>
                    <a:pt x="24" y="1"/>
                  </a:lnTo>
                  <a:lnTo>
                    <a:pt x="26" y="0"/>
                  </a:lnTo>
                  <a:lnTo>
                    <a:pt x="27" y="0"/>
                  </a:lnTo>
                  <a:lnTo>
                    <a:pt x="29" y="0"/>
                  </a:lnTo>
                  <a:lnTo>
                    <a:pt x="30" y="0"/>
                  </a:lnTo>
                  <a:lnTo>
                    <a:pt x="31" y="2"/>
                  </a:lnTo>
                  <a:lnTo>
                    <a:pt x="31" y="4"/>
                  </a:lnTo>
                  <a:lnTo>
                    <a:pt x="29" y="19"/>
                  </a:lnTo>
                  <a:lnTo>
                    <a:pt x="26" y="35"/>
                  </a:lnTo>
                  <a:lnTo>
                    <a:pt x="25" y="50"/>
                  </a:lnTo>
                  <a:lnTo>
                    <a:pt x="27" y="65"/>
                  </a:lnTo>
                  <a:lnTo>
                    <a:pt x="34" y="74"/>
                  </a:lnTo>
                  <a:lnTo>
                    <a:pt x="42" y="83"/>
                  </a:lnTo>
                  <a:lnTo>
                    <a:pt x="50" y="92"/>
                  </a:lnTo>
                  <a:lnTo>
                    <a:pt x="57" y="103"/>
                  </a:lnTo>
                  <a:lnTo>
                    <a:pt x="63" y="114"/>
                  </a:lnTo>
                  <a:lnTo>
                    <a:pt x="65" y="126"/>
                  </a:lnTo>
                  <a:lnTo>
                    <a:pt x="67" y="138"/>
                  </a:lnTo>
                  <a:lnTo>
                    <a:pt x="63" y="152"/>
                  </a:lnTo>
                  <a:lnTo>
                    <a:pt x="57" y="166"/>
                  </a:lnTo>
                  <a:lnTo>
                    <a:pt x="49" y="180"/>
                  </a:lnTo>
                  <a:lnTo>
                    <a:pt x="41" y="194"/>
                  </a:lnTo>
                  <a:lnTo>
                    <a:pt x="34" y="208"/>
                  </a:lnTo>
                  <a:lnTo>
                    <a:pt x="29" y="221"/>
                  </a:lnTo>
                  <a:lnTo>
                    <a:pt x="24" y="235"/>
                  </a:lnTo>
                  <a:lnTo>
                    <a:pt x="24" y="249"/>
                  </a:lnTo>
                  <a:lnTo>
                    <a:pt x="29" y="263"/>
                  </a:lnTo>
                  <a:lnTo>
                    <a:pt x="37" y="273"/>
                  </a:lnTo>
                  <a:lnTo>
                    <a:pt x="45" y="285"/>
                  </a:lnTo>
                  <a:lnTo>
                    <a:pt x="52" y="296"/>
                  </a:lnTo>
                  <a:lnTo>
                    <a:pt x="57" y="308"/>
                  </a:lnTo>
                  <a:lnTo>
                    <a:pt x="62" y="322"/>
                  </a:lnTo>
                  <a:lnTo>
                    <a:pt x="65" y="334"/>
                  </a:lnTo>
                  <a:lnTo>
                    <a:pt x="67" y="348"/>
                  </a:lnTo>
                  <a:lnTo>
                    <a:pt x="68" y="363"/>
                  </a:lnTo>
                  <a:lnTo>
                    <a:pt x="67" y="377"/>
                  </a:lnTo>
                  <a:lnTo>
                    <a:pt x="62" y="390"/>
                  </a:lnTo>
                  <a:lnTo>
                    <a:pt x="56" y="401"/>
                  </a:lnTo>
                  <a:lnTo>
                    <a:pt x="48" y="412"/>
                  </a:lnTo>
                  <a:lnTo>
                    <a:pt x="39" y="421"/>
                  </a:lnTo>
                  <a:lnTo>
                    <a:pt x="29" y="429"/>
                  </a:lnTo>
                  <a:lnTo>
                    <a:pt x="17" y="436"/>
                  </a:lnTo>
                  <a:lnTo>
                    <a:pt x="4" y="440"/>
                  </a:lnTo>
                  <a:lnTo>
                    <a:pt x="3" y="440"/>
                  </a:lnTo>
                  <a:lnTo>
                    <a:pt x="1" y="440"/>
                  </a:lnTo>
                  <a:lnTo>
                    <a:pt x="0" y="439"/>
                  </a:lnTo>
                  <a:lnTo>
                    <a:pt x="0" y="438"/>
                  </a:lnTo>
                  <a:lnTo>
                    <a:pt x="0" y="437"/>
                  </a:lnTo>
                  <a:lnTo>
                    <a:pt x="1" y="435"/>
                  </a:lnTo>
                  <a:lnTo>
                    <a:pt x="2" y="433"/>
                  </a:lnTo>
                  <a:lnTo>
                    <a:pt x="3" y="432"/>
                  </a:lnTo>
                  <a:lnTo>
                    <a:pt x="3" y="4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9247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 Spotlight</a:t>
            </a:r>
            <a:endParaRPr lang="en-US" dirty="0"/>
          </a:p>
        </p:txBody>
      </p:sp>
      <p:sp>
        <p:nvSpPr>
          <p:cNvPr id="4" name="Subtitle 3"/>
          <p:cNvSpPr>
            <a:spLocks noGrp="1"/>
          </p:cNvSpPr>
          <p:nvPr>
            <p:ph type="subTitle" idx="1"/>
          </p:nvPr>
        </p:nvSpPr>
        <p:spPr>
          <a:xfrm>
            <a:off x="609600" y="2819400"/>
            <a:ext cx="7894320" cy="1752600"/>
          </a:xfrm>
        </p:spPr>
        <p:txBody>
          <a:bodyPr/>
          <a:lstStyle/>
          <a:p>
            <a:r>
              <a:rPr lang="en-US" dirty="0" smtClean="0"/>
              <a:t>Troy Roberson</a:t>
            </a:r>
            <a:endParaRPr lang="en-US" dirty="0"/>
          </a:p>
          <a:p>
            <a:r>
              <a:rPr lang="en-US" dirty="0" smtClean="0"/>
              <a:t>Systems &amp; Reporting Specialist</a:t>
            </a:r>
          </a:p>
          <a:p>
            <a:endParaRPr lang="en-US" dirty="0"/>
          </a:p>
        </p:txBody>
      </p:sp>
    </p:spTree>
    <p:extLst>
      <p:ext uri="{BB962C8B-B14F-4D97-AF65-F5344CB8AC3E}">
        <p14:creationId xmlns:p14="http://schemas.microsoft.com/office/powerpoint/2010/main" val="1635696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 Spotlight</a:t>
            </a:r>
            <a:endParaRPr lang="en-US" dirty="0"/>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246" y="3048003"/>
            <a:ext cx="4237865" cy="289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63111" y="1295400"/>
            <a:ext cx="4380888" cy="304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91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t>Effort Certification</a:t>
            </a:r>
            <a:endParaRPr lang="en-US" sz="4800" dirty="0"/>
          </a:p>
        </p:txBody>
      </p:sp>
      <p:sp>
        <p:nvSpPr>
          <p:cNvPr id="11267" name="Content Placeholder 2"/>
          <p:cNvSpPr>
            <a:spLocks noGrp="1"/>
          </p:cNvSpPr>
          <p:nvPr>
            <p:ph idx="1"/>
          </p:nvPr>
        </p:nvSpPr>
        <p:spPr>
          <a:xfrm>
            <a:off x="0" y="1447802"/>
            <a:ext cx="9144000" cy="4525963"/>
          </a:xfrm>
        </p:spPr>
        <p:txBody>
          <a:bodyPr anchor="ctr"/>
          <a:lstStyle/>
          <a:p>
            <a:pPr marL="0" indent="0" algn="ctr">
              <a:buNone/>
              <a:defRPr/>
            </a:pPr>
            <a:r>
              <a:rPr lang="en-US" altLang="en-US" b="1" dirty="0" smtClean="0">
                <a:effectLst>
                  <a:outerShdw blurRad="38100" dist="38100" dir="2700000" algn="tl">
                    <a:srgbClr val="000000">
                      <a:alpha val="43137"/>
                    </a:srgbClr>
                  </a:outerShdw>
                </a:effectLst>
              </a:rPr>
              <a:t>Amaris Ogu, MBA</a:t>
            </a:r>
          </a:p>
          <a:p>
            <a:pPr marL="0" indent="0" algn="ctr">
              <a:buNone/>
              <a:defRPr/>
            </a:pPr>
            <a:r>
              <a:rPr lang="en-US" altLang="en-US" b="1" dirty="0" smtClean="0">
                <a:effectLst>
                  <a:outerShdw blurRad="38100" dist="38100" dir="2700000" algn="tl">
                    <a:srgbClr val="000000">
                      <a:alpha val="43137"/>
                    </a:srgbClr>
                  </a:outerShdw>
                </a:effectLst>
              </a:rPr>
              <a:t>Supervisor, Systems &amp; Reporting</a:t>
            </a:r>
          </a:p>
        </p:txBody>
      </p:sp>
    </p:spTree>
    <p:extLst>
      <p:ext uri="{BB962C8B-B14F-4D97-AF65-F5344CB8AC3E}">
        <p14:creationId xmlns:p14="http://schemas.microsoft.com/office/powerpoint/2010/main" val="352073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dirty="0" smtClean="0"/>
              <a:t>Effort Reporting Dates</a:t>
            </a:r>
            <a:endParaRPr lang="en-US" dirty="0"/>
          </a:p>
        </p:txBody>
      </p:sp>
      <p:sp>
        <p:nvSpPr>
          <p:cNvPr id="3" name="Content Placeholder 2"/>
          <p:cNvSpPr>
            <a:spLocks noGrp="1"/>
          </p:cNvSpPr>
          <p:nvPr>
            <p:ph sz="half" idx="1"/>
          </p:nvPr>
        </p:nvSpPr>
        <p:spPr>
          <a:xfrm>
            <a:off x="381000" y="2438401"/>
            <a:ext cx="4038600" cy="3352800"/>
          </a:xfrm>
        </p:spPr>
        <p:txBody>
          <a:bodyPr>
            <a:noAutofit/>
          </a:bodyPr>
          <a:lstStyle/>
          <a:p>
            <a:pPr marL="0" indent="0" algn="ctr">
              <a:buNone/>
            </a:pPr>
            <a:r>
              <a:rPr lang="en-US" sz="2000" u="sng" dirty="0"/>
              <a:t>Pre-Review Begins:</a:t>
            </a:r>
          </a:p>
          <a:p>
            <a:pPr marL="0" indent="0" algn="ctr">
              <a:buNone/>
            </a:pPr>
            <a:r>
              <a:rPr lang="en-US" sz="2000" dirty="0">
                <a:effectLst>
                  <a:outerShdw blurRad="38100" dist="38100" dir="2700000" algn="tl">
                    <a:srgbClr val="000000">
                      <a:alpha val="43137"/>
                    </a:srgbClr>
                  </a:outerShdw>
                </a:effectLst>
              </a:rPr>
              <a:t>Tuesday, July 5</a:t>
            </a:r>
            <a:r>
              <a:rPr lang="en-US" sz="2000" baseline="30000" dirty="0">
                <a:effectLst>
                  <a:outerShdw blurRad="38100" dist="38100" dir="2700000" algn="tl">
                    <a:srgbClr val="000000">
                      <a:alpha val="43137"/>
                    </a:srgbClr>
                  </a:outerShdw>
                </a:effectLst>
              </a:rPr>
              <a:t>th</a:t>
            </a:r>
            <a:endParaRPr lang="en-US" sz="2000" dirty="0">
              <a:effectLst>
                <a:outerShdw blurRad="38100" dist="38100" dir="2700000" algn="tl">
                  <a:srgbClr val="000000">
                    <a:alpha val="43137"/>
                  </a:srgbClr>
                </a:outerShdw>
              </a:effectLst>
            </a:endParaRPr>
          </a:p>
          <a:p>
            <a:pPr marL="0" indent="0" algn="ctr">
              <a:buNone/>
            </a:pPr>
            <a:r>
              <a:rPr lang="en-US" sz="2000" u="sng" dirty="0"/>
              <a:t>Certification Period:</a:t>
            </a:r>
          </a:p>
          <a:p>
            <a:pPr marL="0" indent="0" algn="ctr">
              <a:buNone/>
            </a:pPr>
            <a:r>
              <a:rPr lang="en-US" sz="2400" dirty="0">
                <a:effectLst>
                  <a:outerShdw blurRad="38100" dist="38100" dir="2700000" algn="tl">
                    <a:srgbClr val="000000">
                      <a:alpha val="43137"/>
                    </a:srgbClr>
                  </a:outerShdw>
                </a:effectLst>
              </a:rPr>
              <a:t>Tuesday, July 19</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 </a:t>
            </a:r>
          </a:p>
          <a:p>
            <a:pPr marL="0" indent="0" algn="ctr">
              <a:buNone/>
            </a:pPr>
            <a:r>
              <a:rPr lang="en-US" sz="2400" dirty="0" smtClean="0">
                <a:effectLst>
                  <a:outerShdw blurRad="38100" dist="38100" dir="2700000" algn="tl">
                    <a:srgbClr val="000000">
                      <a:alpha val="43137"/>
                    </a:srgbClr>
                  </a:outerShdw>
                </a:effectLst>
              </a:rPr>
              <a:t>Friday</a:t>
            </a:r>
            <a:r>
              <a:rPr lang="en-US" sz="2400" dirty="0">
                <a:effectLst>
                  <a:outerShdw blurRad="38100" dist="38100" dir="2700000" algn="tl">
                    <a:srgbClr val="000000">
                      <a:alpha val="43137"/>
                    </a:srgbClr>
                  </a:outerShdw>
                </a:effectLst>
              </a:rPr>
              <a:t>, August 19</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a:t>
            </a:r>
          </a:p>
          <a:p>
            <a:pPr marL="0" indent="0" algn="ctr">
              <a:buNone/>
            </a:pPr>
            <a:r>
              <a:rPr lang="en-US" sz="2000" u="sng" dirty="0"/>
              <a:t>Travel restrictions on uncertified cards:</a:t>
            </a:r>
          </a:p>
          <a:p>
            <a:pPr marL="0" indent="0" algn="ctr">
              <a:buNone/>
            </a:pPr>
            <a:r>
              <a:rPr lang="en-US" sz="2000" dirty="0">
                <a:effectLst>
                  <a:outerShdw blurRad="38100" dist="38100" dir="2700000" algn="tl">
                    <a:srgbClr val="000000">
                      <a:alpha val="43137"/>
                    </a:srgbClr>
                  </a:outerShdw>
                </a:effectLst>
              </a:rPr>
              <a:t>Monday, August 22</a:t>
            </a:r>
            <a:r>
              <a:rPr lang="en-US" sz="2000" baseline="30000" dirty="0">
                <a:effectLst>
                  <a:outerShdw blurRad="38100" dist="38100" dir="2700000" algn="tl">
                    <a:srgbClr val="000000">
                      <a:alpha val="43137"/>
                    </a:srgbClr>
                  </a:outerShdw>
                </a:effectLst>
              </a:rPr>
              <a:t>nd</a:t>
            </a:r>
            <a:r>
              <a:rPr lang="en-US" sz="2000" dirty="0">
                <a:effectLst>
                  <a:outerShdw blurRad="38100" dist="38100" dir="2700000" algn="tl">
                    <a:srgbClr val="000000">
                      <a:alpha val="43137"/>
                    </a:srgbClr>
                  </a:outerShdw>
                </a:effectLst>
              </a:rPr>
              <a:t> </a:t>
            </a:r>
          </a:p>
          <a:p>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438400"/>
            <a:ext cx="4038600" cy="2853880"/>
          </a:xfrm>
        </p:spPr>
      </p:pic>
      <p:sp>
        <p:nvSpPr>
          <p:cNvPr id="6" name="Oval 5"/>
          <p:cNvSpPr/>
          <p:nvPr/>
        </p:nvSpPr>
        <p:spPr>
          <a:xfrm>
            <a:off x="54102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4953000" y="3505200"/>
            <a:ext cx="3733800" cy="1143000"/>
            <a:chOff x="4953000" y="3505200"/>
            <a:chExt cx="3733800" cy="1143000"/>
          </a:xfrm>
          <a:noFill/>
        </p:grpSpPr>
        <p:sp>
          <p:nvSpPr>
            <p:cNvPr id="7" name="Rectangle 6"/>
            <p:cNvSpPr/>
            <p:nvPr/>
          </p:nvSpPr>
          <p:spPr>
            <a:xfrm>
              <a:off x="5410200" y="3505200"/>
              <a:ext cx="3276600" cy="2286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3733800"/>
              <a:ext cx="3733800" cy="2286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3962400"/>
              <a:ext cx="3733800" cy="2286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4191000"/>
              <a:ext cx="3733800" cy="2286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4419600"/>
              <a:ext cx="2667000" cy="2286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4876800" y="4572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400" y="1524000"/>
            <a:ext cx="6096000" cy="646331"/>
          </a:xfrm>
          <a:prstGeom prst="rect">
            <a:avLst/>
          </a:prstGeom>
          <a:ln w="38100">
            <a:solidFill>
              <a:schemeClr val="accent6">
                <a:lumMod val="50000"/>
              </a:schemeClr>
            </a:solidFill>
          </a:ln>
        </p:spPr>
        <p:txBody>
          <a:bodyPr wrap="square">
            <a:spAutoFit/>
          </a:bodyPr>
          <a:lstStyle/>
          <a:p>
            <a:pPr algn="ctr"/>
            <a:r>
              <a:rPr lang="en-US" i="1" dirty="0">
                <a:solidFill>
                  <a:schemeClr val="bg1"/>
                </a:solidFill>
              </a:rPr>
              <a:t>Upcoming Reporting Period:</a:t>
            </a:r>
          </a:p>
          <a:p>
            <a:pPr algn="ctr"/>
            <a:r>
              <a:rPr lang="en-US" i="1" dirty="0">
                <a:solidFill>
                  <a:schemeClr val="bg1"/>
                </a:solidFill>
              </a:rPr>
              <a:t>January 1, 2016 to June 30,2016 </a:t>
            </a:r>
          </a:p>
        </p:txBody>
      </p:sp>
    </p:spTree>
    <p:extLst>
      <p:ext uri="{BB962C8B-B14F-4D97-AF65-F5344CB8AC3E}">
        <p14:creationId xmlns:p14="http://schemas.microsoft.com/office/powerpoint/2010/main" val="275599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90600"/>
          </a:xfrm>
        </p:spPr>
        <p:txBody>
          <a:bodyPr/>
          <a:lstStyle/>
          <a:p>
            <a:r>
              <a:rPr lang="en-US" sz="4400" dirty="0"/>
              <a:t>Effort Reporting </a:t>
            </a:r>
            <a:r>
              <a:rPr lang="en-US" sz="4400" dirty="0" smtClean="0"/>
              <a:t>Reminders &amp; Tips</a:t>
            </a:r>
            <a:endParaRPr lang="en-US" sz="4400" dirty="0"/>
          </a:p>
        </p:txBody>
      </p:sp>
      <p:sp>
        <p:nvSpPr>
          <p:cNvPr id="6" name="Content Placeholder 5"/>
          <p:cNvSpPr>
            <a:spLocks noGrp="1"/>
          </p:cNvSpPr>
          <p:nvPr>
            <p:ph idx="1"/>
          </p:nvPr>
        </p:nvSpPr>
        <p:spPr>
          <a:xfrm>
            <a:off x="0" y="1676399"/>
            <a:ext cx="9144000" cy="4038601"/>
          </a:xfrm>
        </p:spPr>
        <p:txBody>
          <a:bodyPr>
            <a:normAutofit fontScale="92500" lnSpcReduction="20000"/>
          </a:bodyPr>
          <a:lstStyle/>
          <a:p>
            <a:pPr algn="ctr"/>
            <a:r>
              <a:rPr lang="en-US" b="1" dirty="0"/>
              <a:t>Please review all cards for </a:t>
            </a:r>
            <a:r>
              <a:rPr lang="en-US" b="1" dirty="0" smtClean="0"/>
              <a:t>accuracy.</a:t>
            </a:r>
          </a:p>
          <a:p>
            <a:pPr algn="ctr"/>
            <a:r>
              <a:rPr lang="en-US" b="1" dirty="0" smtClean="0"/>
              <a:t>Hover </a:t>
            </a:r>
            <a:r>
              <a:rPr lang="en-US" b="1" dirty="0"/>
              <a:t>over Project Names to check </a:t>
            </a:r>
            <a:r>
              <a:rPr lang="en-US" b="1" dirty="0" smtClean="0"/>
              <a:t>commitments for accuracy.</a:t>
            </a:r>
          </a:p>
          <a:p>
            <a:pPr algn="ctr"/>
            <a:r>
              <a:rPr lang="en-US" b="1" dirty="0" smtClean="0"/>
              <a:t>Initiate Personnel Actions early</a:t>
            </a:r>
          </a:p>
          <a:p>
            <a:pPr algn="ctr"/>
            <a:r>
              <a:rPr lang="en-US" b="1" dirty="0" smtClean="0"/>
              <a:t>Place </a:t>
            </a:r>
            <a:r>
              <a:rPr lang="en-US" b="1" dirty="0"/>
              <a:t>incorrect cards on hold until </a:t>
            </a:r>
            <a:r>
              <a:rPr lang="en-US" b="1" dirty="0" smtClean="0"/>
              <a:t>fixed</a:t>
            </a:r>
          </a:p>
          <a:p>
            <a:pPr algn="ctr"/>
            <a:r>
              <a:rPr lang="en-US" b="1" dirty="0" smtClean="0"/>
              <a:t>Make adjustments for Cost Sharing (CPRIT)</a:t>
            </a:r>
            <a:endParaRPr lang="en-US" b="1" dirty="0"/>
          </a:p>
          <a:p>
            <a:pPr algn="ctr"/>
            <a:r>
              <a:rPr lang="en-US" b="1" dirty="0" smtClean="0"/>
              <a:t>Please use Chrome to access eCRT</a:t>
            </a:r>
          </a:p>
          <a:p>
            <a:pPr algn="ctr"/>
            <a:r>
              <a:rPr lang="en-US" b="1" dirty="0" smtClean="0"/>
              <a:t>Please use link from effort page to access eCRT</a:t>
            </a:r>
          </a:p>
          <a:p>
            <a:pPr marL="0" indent="0">
              <a:buNone/>
            </a:pPr>
            <a:endParaRPr lang="en-US" dirty="0"/>
          </a:p>
        </p:txBody>
      </p:sp>
    </p:spTree>
    <p:extLst>
      <p:ext uri="{BB962C8B-B14F-4D97-AF65-F5344CB8AC3E}">
        <p14:creationId xmlns:p14="http://schemas.microsoft.com/office/powerpoint/2010/main" val="825099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Effort Reporting </a:t>
            </a:r>
            <a:r>
              <a:rPr lang="en-US" sz="4400" dirty="0" smtClean="0"/>
              <a:t>Reminders &amp; Tips</a:t>
            </a:r>
            <a:endParaRPr lang="en-US" sz="4400" dirty="0"/>
          </a:p>
        </p:txBody>
      </p:sp>
      <p:sp>
        <p:nvSpPr>
          <p:cNvPr id="3" name="Content Placeholder 2"/>
          <p:cNvSpPr>
            <a:spLocks noGrp="1"/>
          </p:cNvSpPr>
          <p:nvPr>
            <p:ph sz="half" idx="1"/>
          </p:nvPr>
        </p:nvSpPr>
        <p:spPr>
          <a:xfrm>
            <a:off x="0" y="1447800"/>
            <a:ext cx="9144000" cy="4678363"/>
          </a:xfrm>
        </p:spPr>
        <p:txBody>
          <a:bodyPr>
            <a:normAutofit fontScale="92500" lnSpcReduction="20000"/>
          </a:bodyPr>
          <a:lstStyle/>
          <a:p>
            <a:pPr algn="ctr">
              <a:lnSpc>
                <a:spcPct val="150000"/>
              </a:lnSpc>
            </a:pPr>
            <a:r>
              <a:rPr lang="en-US" b="1" dirty="0" smtClean="0"/>
              <a:t>Review key personnel 1</a:t>
            </a:r>
            <a:r>
              <a:rPr lang="en-US" b="1" baseline="30000" dirty="0" smtClean="0"/>
              <a:t>st</a:t>
            </a:r>
            <a:r>
              <a:rPr lang="en-US" b="1" dirty="0"/>
              <a:t>!</a:t>
            </a:r>
            <a:endParaRPr lang="en-US" b="1" dirty="0" smtClean="0"/>
          </a:p>
          <a:p>
            <a:pPr algn="ctr">
              <a:lnSpc>
                <a:spcPct val="150000"/>
              </a:lnSpc>
            </a:pPr>
            <a:r>
              <a:rPr lang="en-US" b="1" dirty="0" smtClean="0"/>
              <a:t>Salary Cap = </a:t>
            </a:r>
            <a:r>
              <a:rPr lang="en-US" b="1" dirty="0"/>
              <a:t>Effort Calculation Worksheet </a:t>
            </a:r>
            <a:endParaRPr lang="en-US" b="1" dirty="0" smtClean="0"/>
          </a:p>
          <a:p>
            <a:pPr marL="0" indent="0" algn="ctr">
              <a:lnSpc>
                <a:spcPct val="150000"/>
              </a:lnSpc>
              <a:buNone/>
            </a:pPr>
            <a:r>
              <a:rPr lang="en-US" b="1" dirty="0"/>
              <a:t>	</a:t>
            </a:r>
            <a:r>
              <a:rPr lang="en-US" b="1" dirty="0" smtClean="0"/>
              <a:t>(AKA</a:t>
            </a:r>
            <a:r>
              <a:rPr lang="en-US" b="1" dirty="0"/>
              <a:t> Salary Cap Worksheet </a:t>
            </a:r>
            <a:r>
              <a:rPr lang="en-US" b="1" dirty="0" smtClean="0"/>
              <a:t>)</a:t>
            </a:r>
          </a:p>
          <a:p>
            <a:pPr lvl="1" algn="ctr">
              <a:lnSpc>
                <a:spcPct val="150000"/>
              </a:lnSpc>
            </a:pPr>
            <a:r>
              <a:rPr lang="en-US" b="1" dirty="0" smtClean="0"/>
              <a:t>Will need the HCM Funding History file to complete</a:t>
            </a:r>
          </a:p>
          <a:p>
            <a:pPr lvl="1" algn="ctr">
              <a:lnSpc>
                <a:spcPct val="150000"/>
              </a:lnSpc>
            </a:pPr>
            <a:r>
              <a:rPr lang="en-US" b="1" dirty="0" smtClean="0"/>
              <a:t>Can request access to this file through S&amp;R</a:t>
            </a:r>
          </a:p>
          <a:p>
            <a:pPr algn="ctr">
              <a:lnSpc>
                <a:spcPct val="150000"/>
              </a:lnSpc>
            </a:pPr>
            <a:r>
              <a:rPr lang="en-US" b="1" dirty="0" smtClean="0"/>
              <a:t>If certified effort column falls below payroll, something's wrong!</a:t>
            </a:r>
          </a:p>
          <a:p>
            <a:pPr algn="ctr">
              <a:lnSpc>
                <a:spcPct val="150000"/>
              </a:lnSpc>
            </a:pPr>
            <a:r>
              <a:rPr lang="en-US" b="1" dirty="0" smtClean="0"/>
              <a:t> If a project is missing, something’s wrong!</a:t>
            </a:r>
          </a:p>
        </p:txBody>
      </p:sp>
    </p:spTree>
    <p:extLst>
      <p:ext uri="{BB962C8B-B14F-4D97-AF65-F5344CB8AC3E}">
        <p14:creationId xmlns:p14="http://schemas.microsoft.com/office/powerpoint/2010/main" val="227209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V0714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JV0722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JV07142014</Template>
  <TotalTime>591</TotalTime>
  <Words>880</Words>
  <Application>Microsoft Office PowerPoint</Application>
  <PresentationFormat>On-screen Show (4:3)</PresentationFormat>
  <Paragraphs>154</Paragraphs>
  <Slides>23</Slides>
  <Notes>1</Notes>
  <HiddenSlides>0</HiddenSlides>
  <MMClips>0</MMClips>
  <ScaleCrop>false</ScaleCrop>
  <HeadingPairs>
    <vt:vector size="6" baseType="variant">
      <vt:variant>
        <vt:lpstr>Fonts Used</vt:lpstr>
      </vt:variant>
      <vt:variant>
        <vt:i4>6</vt:i4>
      </vt:variant>
      <vt:variant>
        <vt:lpstr>Theme</vt:lpstr>
      </vt:variant>
      <vt:variant>
        <vt:i4>19</vt:i4>
      </vt:variant>
      <vt:variant>
        <vt:lpstr>Slide Titles</vt:lpstr>
      </vt:variant>
      <vt:variant>
        <vt:i4>23</vt:i4>
      </vt:variant>
    </vt:vector>
  </HeadingPairs>
  <TitlesOfParts>
    <vt:vector size="48" baseType="lpstr">
      <vt:lpstr>Adobe Garamond Pro</vt:lpstr>
      <vt:lpstr>Arial</vt:lpstr>
      <vt:lpstr>Calibri</vt:lpstr>
      <vt:lpstr>Times New Roman</vt:lpstr>
      <vt:lpstr>Univers 45 Light</vt:lpstr>
      <vt:lpstr>Wingdings</vt:lpstr>
      <vt:lpstr>JV07142014</vt:lpstr>
      <vt:lpstr>1_Orange and Brown Theme</vt:lpstr>
      <vt:lpstr>Custom Design</vt:lpstr>
      <vt:lpstr>2_Custom Design</vt:lpstr>
      <vt:lpstr>1_Custom Design</vt:lpstr>
      <vt:lpstr>3_Custom Design</vt:lpstr>
      <vt:lpstr>4_Custom Design</vt:lpstr>
      <vt:lpstr>5_Custom Design</vt:lpstr>
      <vt:lpstr>2_Orange and Brown Theme</vt:lpstr>
      <vt:lpstr>6_Custom Design</vt:lpstr>
      <vt:lpstr>JV07222014</vt:lpstr>
      <vt:lpstr>3_Orange and Brown Theme</vt:lpstr>
      <vt:lpstr>7_Custom Design</vt:lpstr>
      <vt:lpstr>8_Custom Design</vt:lpstr>
      <vt:lpstr>9_Custom Design</vt:lpstr>
      <vt:lpstr>10_Custom Design</vt:lpstr>
      <vt:lpstr>11_Custom Design</vt:lpstr>
      <vt:lpstr>4_Orange and Brown Theme</vt:lpstr>
      <vt:lpstr>12_Custom Design</vt:lpstr>
      <vt:lpstr>AURA Meeting</vt:lpstr>
      <vt:lpstr>Welcome</vt:lpstr>
      <vt:lpstr>Housekeeping Items</vt:lpstr>
      <vt:lpstr>Website Spotlight</vt:lpstr>
      <vt:lpstr>Website Spotlight</vt:lpstr>
      <vt:lpstr>Effort Certification</vt:lpstr>
      <vt:lpstr>Effort Reporting Dates</vt:lpstr>
      <vt:lpstr>Effort Reporting Reminders &amp; Tips</vt:lpstr>
      <vt:lpstr>Effort Reporting Reminders &amp; Tips</vt:lpstr>
      <vt:lpstr>Effort Reporting Resources</vt:lpstr>
      <vt:lpstr>NIH Updates</vt:lpstr>
      <vt:lpstr>Reminder Form C to Form D Applicants must use FORMS-D for due dates on or after May 25, 2016 and must use FORMS-C for due dates on or before May 24, 2016.</vt:lpstr>
      <vt:lpstr>Updated FOAs </vt:lpstr>
      <vt:lpstr>Cayuse/Form Updates</vt:lpstr>
      <vt:lpstr>Cayuse/Form Updates cont..</vt:lpstr>
      <vt:lpstr>Cayuse/Form Updates cont..</vt:lpstr>
      <vt:lpstr>Cayuse/Form Updates cont..</vt:lpstr>
      <vt:lpstr>Cayuse/Form Updates cont..</vt:lpstr>
      <vt:lpstr>Clinical Research Finance (CRF)</vt:lpstr>
      <vt:lpstr>What is a Clinical Trial?</vt:lpstr>
      <vt:lpstr>Clinical Trial, R&amp;A</vt:lpstr>
      <vt:lpstr> PAF Updates</vt:lpstr>
      <vt:lpstr>PowerPoint Presentation</vt:lpstr>
    </vt:vector>
  </TitlesOfParts>
  <Company>UTHealth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William H</dc:creator>
  <cp:lastModifiedBy>Ogu, Amaris E</cp:lastModifiedBy>
  <cp:revision>74</cp:revision>
  <cp:lastPrinted>2016-05-24T19:42:21Z</cp:lastPrinted>
  <dcterms:created xsi:type="dcterms:W3CDTF">2014-07-15T18:10:43Z</dcterms:created>
  <dcterms:modified xsi:type="dcterms:W3CDTF">2018-09-12T19:51:28Z</dcterms:modified>
</cp:coreProperties>
</file>