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slideLayouts/slideLayout60.xml" ContentType="application/vnd.openxmlformats-officedocument.presentationml.slideLayout+xml"/>
  <Override PartName="/ppt/theme/theme11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slideLayouts/slideLayout73.xml" ContentType="application/vnd.openxmlformats-officedocument.presentationml.slideLayout+xml"/>
  <Override PartName="/ppt/theme/theme1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1" r:id="rId2"/>
    <p:sldMasterId id="2147483687" r:id="rId3"/>
    <p:sldMasterId id="2147483700" r:id="rId4"/>
    <p:sldMasterId id="2147483670" r:id="rId5"/>
    <p:sldMasterId id="2147483707" r:id="rId6"/>
    <p:sldMasterId id="2147483719" r:id="rId7"/>
    <p:sldMasterId id="2147483737" r:id="rId8"/>
    <p:sldMasterId id="2147483744" r:id="rId9"/>
    <p:sldMasterId id="2147483746" r:id="rId10"/>
    <p:sldMasterId id="2147483754" r:id="rId11"/>
    <p:sldMasterId id="2147483756" r:id="rId12"/>
    <p:sldMasterId id="2147483758" r:id="rId13"/>
    <p:sldMasterId id="2147483769" r:id="rId14"/>
    <p:sldMasterId id="2147483771" r:id="rId15"/>
    <p:sldMasterId id="2147483778" r:id="rId16"/>
    <p:sldMasterId id="2147483789" r:id="rId17"/>
  </p:sldMasterIdLst>
  <p:notesMasterIdLst>
    <p:notesMasterId r:id="rId29"/>
  </p:notesMasterIdLst>
  <p:sldIdLst>
    <p:sldId id="256" r:id="rId18"/>
    <p:sldId id="296" r:id="rId19"/>
    <p:sldId id="289" r:id="rId20"/>
    <p:sldId id="257" r:id="rId21"/>
    <p:sldId id="290" r:id="rId22"/>
    <p:sldId id="291" r:id="rId23"/>
    <p:sldId id="292" r:id="rId24"/>
    <p:sldId id="293" r:id="rId25"/>
    <p:sldId id="295" r:id="rId26"/>
    <p:sldId id="288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7E92F-0842-4294-B793-68B586DA24C5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382A7-6BBA-48E3-B5BA-3C216C3FD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9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152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7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4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2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1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09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0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1606-FF99-4275-AF81-456DCE9C16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8F0-534F-410E-90DC-63803B2E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44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41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28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08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15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356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37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8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9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58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17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40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7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3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62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52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37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82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10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45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77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11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2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77273-C050-4D8C-8FA1-802B0E653DD8}" type="datetimeFigureOut">
              <a:rPr lang="en-US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487D-6D84-4205-9EFF-B59433BF6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12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53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40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26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43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59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78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2315-BEAE-4896-9F01-BC2CBA8E3A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3743-21E5-4040-B696-FAE95BFF4D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91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4CD19-D0CA-4DC8-BE5B-B09F727731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E5FC-8808-4320-A0DB-CACBF3E1E9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327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7A93-F4A8-4174-9C24-EB49E182D2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55B8-9975-40A5-8FB6-3D7B08468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47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9533-C4B8-4604-B7CD-7E99652B0B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A1FC-BB84-404B-B497-149A598ACE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4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89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0FDC-D30B-41E4-A21B-C730D00CC5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4A18-1A0E-4250-8EAF-3F05413BD1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818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061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CB25-FD04-4E24-802E-6257D1BFCA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3AF3-B87E-47F2-B374-098E28562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1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CCB5-DE8B-4601-87B1-E710ACAA3E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250D-E694-4061-B754-378BEB4440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56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FC9D-28EE-4FBA-9D30-9A9F9004A0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54FC-F4F7-4EB6-8FE6-14878AB06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960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405E-61CF-473E-B272-DC3578B126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BE45F-1AD2-4BCF-B106-8F34DC78B3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31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E4C8-D0CF-47A4-B6D7-D33F9EEA73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B377-8492-4AF4-A705-F692056EE5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456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8DB9-AB7E-4683-A725-3AEF7AB6A2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4127A-D374-4000-A0B2-E010D3FEED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577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992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9FF38E42-7F40-4EA1-B696-B9EB465095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3359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v"/>
              <a:defRPr/>
            </a:lvl1pPr>
            <a:lvl3pPr marL="1143000" indent="-228600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442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0" y="0"/>
            <a:ext cx="83058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924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288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8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8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v"/>
              <a:defRPr/>
            </a:lvl1pPr>
            <a:lvl3pPr marL="1143000" indent="-228600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44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21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269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152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402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49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19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090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09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1606-FF99-4275-AF81-456DCE9C16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8F0-534F-410E-90DC-63803B2E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446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414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301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082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152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35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215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426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80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90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176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408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783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629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522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371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8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26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100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451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62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110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202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531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406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267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434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5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Relationship Id="rId9" Type="http://schemas.openxmlformats.org/officeDocument/2006/relationships/image" Target="../media/image9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8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13" y="152400"/>
            <a:ext cx="8740775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7BE3B0-91E6-42BC-8392-DA5E8A08D4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E4EBDB-C1F5-4F63-8B6D-817802ABBF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0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8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80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1606-FF99-4275-AF81-456DCE9C16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88F0-534F-410E-90DC-63803B2E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1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5" y="152400"/>
            <a:ext cx="873955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F55B-DD56-4B8F-A77C-71BEFD671C8C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80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rgbClr val="BD4F19">
                  <a:shade val="30000"/>
                  <a:satMod val="115000"/>
                </a:srgbClr>
              </a:gs>
              <a:gs pos="50000">
                <a:srgbClr val="BD4F19">
                  <a:shade val="67500"/>
                  <a:satMod val="115000"/>
                </a:srgbClr>
              </a:gs>
              <a:gs pos="100000">
                <a:srgbClr val="BD4F1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55B0-4856-426F-B788-6B5BB186810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48D-BF84-4EE4-988B-A4CF1FE0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1606-FF99-4275-AF81-456DCE9C16AF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88F0-534F-410E-90DC-63803B2E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1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5" y="152400"/>
            <a:ext cx="873955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F55B-DD56-4B8F-A77C-71BEFD671C8C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9D38-11F8-4987-918E-ADB07B9CC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73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3844-A7FF-49B4-957C-F467D9E4D4C3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165D-BBEB-4651-9E1E-464E1FD9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rgbClr val="BD4F19">
                  <a:shade val="30000"/>
                  <a:satMod val="115000"/>
                </a:srgbClr>
              </a:gs>
              <a:gs pos="50000">
                <a:srgbClr val="BD4F19">
                  <a:shade val="67500"/>
                  <a:satMod val="115000"/>
                </a:srgbClr>
              </a:gs>
              <a:gs pos="100000">
                <a:srgbClr val="BD4F1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5160-09BB-4151-B387-8C301E7322F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364F-1E57-4F67-80CB-AC39547AE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13" y="152400"/>
            <a:ext cx="8740775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F0F16D-764F-4F3C-943F-E6CEF22823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20BEE6-E3E2-4E86-AD6B-C4D05D4013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0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6C57E-025E-4BA2-8ED9-918FDCB95A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D379A7-59F6-4D78-82C2-65C78D7C0A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6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AURA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05/24/2017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>
              <a:defRPr/>
            </a:pP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LEADING </a:t>
            </a:r>
            <a:r>
              <a:rPr lang="en-US" altLang="en-US" sz="4000" dirty="0"/>
              <a:t>YOUR PI TO SUCCESS:</a:t>
            </a:r>
            <a:br>
              <a:rPr lang="en-US" altLang="en-US" sz="4000" dirty="0"/>
            </a:br>
            <a:endParaRPr lang="en-US" sz="40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2973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4800" i="1" dirty="0" smtClean="0">
                <a:solidFill>
                  <a:schemeClr val="bg1"/>
                </a:solidFill>
              </a:rPr>
              <a:t>Presentation:</a:t>
            </a:r>
            <a:endParaRPr lang="en-US" sz="4800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en-US" sz="4800" dirty="0" smtClean="0"/>
              <a:t>Managing </a:t>
            </a:r>
            <a:r>
              <a:rPr lang="en-US" sz="4800" dirty="0"/>
              <a:t>Research Projects </a:t>
            </a:r>
            <a:r>
              <a:rPr lang="en-US" sz="4800" dirty="0" smtClean="0"/>
              <a:t>from </a:t>
            </a:r>
          </a:p>
          <a:p>
            <a:pPr marL="0" indent="0" algn="ctr">
              <a:buNone/>
              <a:defRPr/>
            </a:pPr>
            <a:r>
              <a:rPr lang="en-US" sz="4800" dirty="0" smtClean="0"/>
              <a:t>Proposal </a:t>
            </a:r>
            <a:r>
              <a:rPr lang="en-US" sz="4800" dirty="0"/>
              <a:t>t</a:t>
            </a:r>
            <a:r>
              <a:rPr lang="en-US" sz="4800" dirty="0" smtClean="0"/>
              <a:t>hrough </a:t>
            </a:r>
            <a:r>
              <a:rPr lang="en-US" sz="4800" dirty="0"/>
              <a:t>Closeout</a:t>
            </a:r>
          </a:p>
          <a:p>
            <a:pPr marL="0" indent="0"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07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7894320" cy="2743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Next Meeting:</a:t>
            </a:r>
          </a:p>
          <a:p>
            <a:r>
              <a:rPr lang="en-US" dirty="0" smtClean="0"/>
              <a:t>August 23, 2017</a:t>
            </a:r>
          </a:p>
          <a:p>
            <a:r>
              <a:rPr lang="en-US" dirty="0" smtClean="0"/>
              <a:t>10:00am</a:t>
            </a:r>
          </a:p>
          <a:p>
            <a:endParaRPr lang="en-US" dirty="0"/>
          </a:p>
          <a:p>
            <a:r>
              <a:rPr lang="en-US" dirty="0" smtClean="0"/>
              <a:t>Presentations &amp; Schedule </a:t>
            </a:r>
            <a:r>
              <a:rPr lang="en-US" dirty="0"/>
              <a:t>P</a:t>
            </a:r>
            <a:r>
              <a:rPr lang="en-US" dirty="0" smtClean="0"/>
              <a:t>osted at:</a:t>
            </a:r>
          </a:p>
          <a:p>
            <a:r>
              <a:rPr lang="en-US" dirty="0" smtClean="0"/>
              <a:t>go.uth.edu/AURA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1241425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7894320" cy="2438400"/>
          </a:xfrm>
        </p:spPr>
        <p:txBody>
          <a:bodyPr/>
          <a:lstStyle/>
          <a:p>
            <a:r>
              <a:rPr lang="en-US" dirty="0" smtClean="0"/>
              <a:t>Grants Team Update</a:t>
            </a:r>
          </a:p>
          <a:p>
            <a:r>
              <a:rPr lang="en-US" dirty="0" smtClean="0"/>
              <a:t>CPRIT Audit Results</a:t>
            </a:r>
          </a:p>
          <a:p>
            <a:r>
              <a:rPr lang="en-US" dirty="0" smtClean="0"/>
              <a:t>Presentation: Leading your PI to Success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 Items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90800" y="2057400"/>
            <a:ext cx="6324600" cy="3124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ITV Groups</a:t>
            </a:r>
          </a:p>
          <a:p>
            <a:pPr marL="0" indent="0" algn="ctr">
              <a:buNone/>
            </a:pPr>
            <a:r>
              <a:rPr lang="en-US" dirty="0" smtClean="0"/>
              <a:t>Please mute microphones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b="1" dirty="0" smtClean="0"/>
              <a:t>Presenters</a:t>
            </a: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Repeat questions in mic</a:t>
            </a:r>
            <a:endParaRPr lang="en-US" dirty="0"/>
          </a:p>
        </p:txBody>
      </p:sp>
      <p:pic>
        <p:nvPicPr>
          <p:cNvPr id="1029" name="Picture 5" descr="C:\Users\ktoups\AppData\Local\Microsoft\Windows\Temporary Internet Files\Content.IE5\1J7W9CQE\MC90043958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1905000" cy="165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8" name="Group 1267"/>
          <p:cNvGrpSpPr/>
          <p:nvPr/>
        </p:nvGrpSpPr>
        <p:grpSpPr>
          <a:xfrm>
            <a:off x="1082054" y="3886201"/>
            <a:ext cx="1280146" cy="1168808"/>
            <a:chOff x="843515" y="3505201"/>
            <a:chExt cx="1280146" cy="1168808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grpSpPr>
        <p:pic>
          <p:nvPicPr>
            <p:cNvPr id="1032" name="Picture 8" descr="C:\Users\ktoups\AppData\Local\Microsoft\Windows\Temporary Internet Files\Content.IE5\G3AFT4RY\MC900442000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15" y="3505201"/>
              <a:ext cx="1280146" cy="1168808"/>
            </a:xfrm>
            <a:prstGeom prst="roundRect">
              <a:avLst>
                <a:gd name="adj" fmla="val 4167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 w="762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softEdge rad="3175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351" name="Freeform 311"/>
            <p:cNvSpPr>
              <a:spLocks/>
            </p:cNvSpPr>
            <p:nvPr/>
          </p:nvSpPr>
          <p:spPr bwMode="auto">
            <a:xfrm>
              <a:off x="1361905" y="4045798"/>
              <a:ext cx="166201" cy="69551"/>
            </a:xfrm>
            <a:custGeom>
              <a:avLst/>
              <a:gdLst>
                <a:gd name="T0" fmla="*/ 7 w 337"/>
                <a:gd name="T1" fmla="*/ 17 h 154"/>
                <a:gd name="T2" fmla="*/ 20 w 337"/>
                <a:gd name="T3" fmla="*/ 20 h 154"/>
                <a:gd name="T4" fmla="*/ 36 w 337"/>
                <a:gd name="T5" fmla="*/ 25 h 154"/>
                <a:gd name="T6" fmla="*/ 54 w 337"/>
                <a:gd name="T7" fmla="*/ 32 h 154"/>
                <a:gd name="T8" fmla="*/ 75 w 337"/>
                <a:gd name="T9" fmla="*/ 38 h 154"/>
                <a:gd name="T10" fmla="*/ 97 w 337"/>
                <a:gd name="T11" fmla="*/ 46 h 154"/>
                <a:gd name="T12" fmla="*/ 120 w 337"/>
                <a:gd name="T13" fmla="*/ 56 h 154"/>
                <a:gd name="T14" fmla="*/ 144 w 337"/>
                <a:gd name="T15" fmla="*/ 66 h 154"/>
                <a:gd name="T16" fmla="*/ 169 w 337"/>
                <a:gd name="T17" fmla="*/ 76 h 154"/>
                <a:gd name="T18" fmla="*/ 193 w 337"/>
                <a:gd name="T19" fmla="*/ 87 h 154"/>
                <a:gd name="T20" fmla="*/ 216 w 337"/>
                <a:gd name="T21" fmla="*/ 96 h 154"/>
                <a:gd name="T22" fmla="*/ 238 w 337"/>
                <a:gd name="T23" fmla="*/ 106 h 154"/>
                <a:gd name="T24" fmla="*/ 258 w 337"/>
                <a:gd name="T25" fmla="*/ 116 h 154"/>
                <a:gd name="T26" fmla="*/ 277 w 337"/>
                <a:gd name="T27" fmla="*/ 124 h 154"/>
                <a:gd name="T28" fmla="*/ 293 w 337"/>
                <a:gd name="T29" fmla="*/ 132 h 154"/>
                <a:gd name="T30" fmla="*/ 307 w 337"/>
                <a:gd name="T31" fmla="*/ 139 h 154"/>
                <a:gd name="T32" fmla="*/ 317 w 337"/>
                <a:gd name="T33" fmla="*/ 143 h 154"/>
                <a:gd name="T34" fmla="*/ 318 w 337"/>
                <a:gd name="T35" fmla="*/ 144 h 154"/>
                <a:gd name="T36" fmla="*/ 321 w 337"/>
                <a:gd name="T37" fmla="*/ 146 h 154"/>
                <a:gd name="T38" fmla="*/ 322 w 337"/>
                <a:gd name="T39" fmla="*/ 148 h 154"/>
                <a:gd name="T40" fmla="*/ 323 w 337"/>
                <a:gd name="T41" fmla="*/ 150 h 154"/>
                <a:gd name="T42" fmla="*/ 325 w 337"/>
                <a:gd name="T43" fmla="*/ 153 h 154"/>
                <a:gd name="T44" fmla="*/ 328 w 337"/>
                <a:gd name="T45" fmla="*/ 154 h 154"/>
                <a:gd name="T46" fmla="*/ 331 w 337"/>
                <a:gd name="T47" fmla="*/ 154 h 154"/>
                <a:gd name="T48" fmla="*/ 333 w 337"/>
                <a:gd name="T49" fmla="*/ 151 h 154"/>
                <a:gd name="T50" fmla="*/ 336 w 337"/>
                <a:gd name="T51" fmla="*/ 149 h 154"/>
                <a:gd name="T52" fmla="*/ 337 w 337"/>
                <a:gd name="T53" fmla="*/ 147 h 154"/>
                <a:gd name="T54" fmla="*/ 337 w 337"/>
                <a:gd name="T55" fmla="*/ 143 h 154"/>
                <a:gd name="T56" fmla="*/ 336 w 337"/>
                <a:gd name="T57" fmla="*/ 141 h 154"/>
                <a:gd name="T58" fmla="*/ 333 w 337"/>
                <a:gd name="T59" fmla="*/ 138 h 154"/>
                <a:gd name="T60" fmla="*/ 332 w 337"/>
                <a:gd name="T61" fmla="*/ 135 h 154"/>
                <a:gd name="T62" fmla="*/ 330 w 337"/>
                <a:gd name="T63" fmla="*/ 133 h 154"/>
                <a:gd name="T64" fmla="*/ 328 w 337"/>
                <a:gd name="T65" fmla="*/ 131 h 154"/>
                <a:gd name="T66" fmla="*/ 317 w 337"/>
                <a:gd name="T67" fmla="*/ 125 h 154"/>
                <a:gd name="T68" fmla="*/ 303 w 337"/>
                <a:gd name="T69" fmla="*/ 119 h 154"/>
                <a:gd name="T70" fmla="*/ 287 w 337"/>
                <a:gd name="T71" fmla="*/ 111 h 154"/>
                <a:gd name="T72" fmla="*/ 268 w 337"/>
                <a:gd name="T73" fmla="*/ 102 h 154"/>
                <a:gd name="T74" fmla="*/ 247 w 337"/>
                <a:gd name="T75" fmla="*/ 93 h 154"/>
                <a:gd name="T76" fmla="*/ 224 w 337"/>
                <a:gd name="T77" fmla="*/ 82 h 154"/>
                <a:gd name="T78" fmla="*/ 200 w 337"/>
                <a:gd name="T79" fmla="*/ 72 h 154"/>
                <a:gd name="T80" fmla="*/ 175 w 337"/>
                <a:gd name="T81" fmla="*/ 61 h 154"/>
                <a:gd name="T82" fmla="*/ 151 w 337"/>
                <a:gd name="T83" fmla="*/ 51 h 154"/>
                <a:gd name="T84" fmla="*/ 126 w 337"/>
                <a:gd name="T85" fmla="*/ 41 h 154"/>
                <a:gd name="T86" fmla="*/ 103 w 337"/>
                <a:gd name="T87" fmla="*/ 32 h 154"/>
                <a:gd name="T88" fmla="*/ 80 w 337"/>
                <a:gd name="T89" fmla="*/ 22 h 154"/>
                <a:gd name="T90" fmla="*/ 59 w 337"/>
                <a:gd name="T91" fmla="*/ 15 h 154"/>
                <a:gd name="T92" fmla="*/ 39 w 337"/>
                <a:gd name="T93" fmla="*/ 8 h 154"/>
                <a:gd name="T94" fmla="*/ 23 w 337"/>
                <a:gd name="T95" fmla="*/ 4 h 154"/>
                <a:gd name="T96" fmla="*/ 10 w 337"/>
                <a:gd name="T97" fmla="*/ 0 h 154"/>
                <a:gd name="T98" fmla="*/ 6 w 337"/>
                <a:gd name="T99" fmla="*/ 0 h 154"/>
                <a:gd name="T100" fmla="*/ 4 w 337"/>
                <a:gd name="T101" fmla="*/ 2 h 154"/>
                <a:gd name="T102" fmla="*/ 1 w 337"/>
                <a:gd name="T103" fmla="*/ 4 h 154"/>
                <a:gd name="T104" fmla="*/ 0 w 337"/>
                <a:gd name="T105" fmla="*/ 7 h 154"/>
                <a:gd name="T106" fmla="*/ 0 w 337"/>
                <a:gd name="T107" fmla="*/ 11 h 154"/>
                <a:gd name="T108" fmla="*/ 1 w 337"/>
                <a:gd name="T109" fmla="*/ 13 h 154"/>
                <a:gd name="T110" fmla="*/ 4 w 337"/>
                <a:gd name="T111" fmla="*/ 15 h 154"/>
                <a:gd name="T112" fmla="*/ 7 w 337"/>
                <a:gd name="T113" fmla="*/ 17 h 154"/>
                <a:gd name="T114" fmla="*/ 7 w 337"/>
                <a:gd name="T115" fmla="*/ 1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7" h="154">
                  <a:moveTo>
                    <a:pt x="7" y="17"/>
                  </a:moveTo>
                  <a:lnTo>
                    <a:pt x="20" y="20"/>
                  </a:lnTo>
                  <a:lnTo>
                    <a:pt x="36" y="25"/>
                  </a:lnTo>
                  <a:lnTo>
                    <a:pt x="54" y="32"/>
                  </a:lnTo>
                  <a:lnTo>
                    <a:pt x="75" y="38"/>
                  </a:lnTo>
                  <a:lnTo>
                    <a:pt x="97" y="46"/>
                  </a:lnTo>
                  <a:lnTo>
                    <a:pt x="120" y="56"/>
                  </a:lnTo>
                  <a:lnTo>
                    <a:pt x="144" y="66"/>
                  </a:lnTo>
                  <a:lnTo>
                    <a:pt x="169" y="76"/>
                  </a:lnTo>
                  <a:lnTo>
                    <a:pt x="193" y="87"/>
                  </a:lnTo>
                  <a:lnTo>
                    <a:pt x="216" y="96"/>
                  </a:lnTo>
                  <a:lnTo>
                    <a:pt x="238" y="106"/>
                  </a:lnTo>
                  <a:lnTo>
                    <a:pt x="258" y="116"/>
                  </a:lnTo>
                  <a:lnTo>
                    <a:pt x="277" y="124"/>
                  </a:lnTo>
                  <a:lnTo>
                    <a:pt x="293" y="132"/>
                  </a:lnTo>
                  <a:lnTo>
                    <a:pt x="307" y="139"/>
                  </a:lnTo>
                  <a:lnTo>
                    <a:pt x="317" y="143"/>
                  </a:lnTo>
                  <a:lnTo>
                    <a:pt x="318" y="144"/>
                  </a:lnTo>
                  <a:lnTo>
                    <a:pt x="321" y="146"/>
                  </a:lnTo>
                  <a:lnTo>
                    <a:pt x="322" y="148"/>
                  </a:lnTo>
                  <a:lnTo>
                    <a:pt x="323" y="150"/>
                  </a:lnTo>
                  <a:lnTo>
                    <a:pt x="325" y="153"/>
                  </a:lnTo>
                  <a:lnTo>
                    <a:pt x="328" y="154"/>
                  </a:lnTo>
                  <a:lnTo>
                    <a:pt x="331" y="154"/>
                  </a:lnTo>
                  <a:lnTo>
                    <a:pt x="333" y="151"/>
                  </a:lnTo>
                  <a:lnTo>
                    <a:pt x="336" y="149"/>
                  </a:lnTo>
                  <a:lnTo>
                    <a:pt x="337" y="147"/>
                  </a:lnTo>
                  <a:lnTo>
                    <a:pt x="337" y="143"/>
                  </a:lnTo>
                  <a:lnTo>
                    <a:pt x="336" y="141"/>
                  </a:lnTo>
                  <a:lnTo>
                    <a:pt x="333" y="138"/>
                  </a:lnTo>
                  <a:lnTo>
                    <a:pt x="332" y="135"/>
                  </a:lnTo>
                  <a:lnTo>
                    <a:pt x="330" y="133"/>
                  </a:lnTo>
                  <a:lnTo>
                    <a:pt x="328" y="131"/>
                  </a:lnTo>
                  <a:lnTo>
                    <a:pt x="317" y="125"/>
                  </a:lnTo>
                  <a:lnTo>
                    <a:pt x="303" y="119"/>
                  </a:lnTo>
                  <a:lnTo>
                    <a:pt x="287" y="111"/>
                  </a:lnTo>
                  <a:lnTo>
                    <a:pt x="268" y="102"/>
                  </a:lnTo>
                  <a:lnTo>
                    <a:pt x="247" y="93"/>
                  </a:lnTo>
                  <a:lnTo>
                    <a:pt x="224" y="82"/>
                  </a:lnTo>
                  <a:lnTo>
                    <a:pt x="200" y="72"/>
                  </a:lnTo>
                  <a:lnTo>
                    <a:pt x="175" y="61"/>
                  </a:lnTo>
                  <a:lnTo>
                    <a:pt x="151" y="51"/>
                  </a:lnTo>
                  <a:lnTo>
                    <a:pt x="126" y="41"/>
                  </a:lnTo>
                  <a:lnTo>
                    <a:pt x="103" y="32"/>
                  </a:lnTo>
                  <a:lnTo>
                    <a:pt x="80" y="22"/>
                  </a:lnTo>
                  <a:lnTo>
                    <a:pt x="59" y="15"/>
                  </a:lnTo>
                  <a:lnTo>
                    <a:pt x="39" y="8"/>
                  </a:lnTo>
                  <a:lnTo>
                    <a:pt x="23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13"/>
            <p:cNvSpPr>
              <a:spLocks/>
            </p:cNvSpPr>
            <p:nvPr/>
          </p:nvSpPr>
          <p:spPr bwMode="auto">
            <a:xfrm>
              <a:off x="1299579" y="4138832"/>
              <a:ext cx="238420" cy="377108"/>
            </a:xfrm>
            <a:custGeom>
              <a:avLst/>
              <a:gdLst>
                <a:gd name="T0" fmla="*/ 0 w 480"/>
                <a:gd name="T1" fmla="*/ 215 h 1151"/>
                <a:gd name="T2" fmla="*/ 0 w 480"/>
                <a:gd name="T3" fmla="*/ 1151 h 1151"/>
                <a:gd name="T4" fmla="*/ 336 w 480"/>
                <a:gd name="T5" fmla="*/ 1151 h 1151"/>
                <a:gd name="T6" fmla="*/ 480 w 480"/>
                <a:gd name="T7" fmla="*/ 942 h 1151"/>
                <a:gd name="T8" fmla="*/ 480 w 480"/>
                <a:gd name="T9" fmla="*/ 0 h 1151"/>
                <a:gd name="T10" fmla="*/ 0 w 480"/>
                <a:gd name="T11" fmla="*/ 215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51">
                  <a:moveTo>
                    <a:pt x="0" y="215"/>
                  </a:moveTo>
                  <a:lnTo>
                    <a:pt x="0" y="1151"/>
                  </a:lnTo>
                  <a:lnTo>
                    <a:pt x="336" y="1151"/>
                  </a:lnTo>
                  <a:lnTo>
                    <a:pt x="480" y="942"/>
                  </a:lnTo>
                  <a:lnTo>
                    <a:pt x="480" y="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16"/>
            <p:cNvSpPr>
              <a:spLocks/>
            </p:cNvSpPr>
            <p:nvPr/>
          </p:nvSpPr>
          <p:spPr bwMode="auto">
            <a:xfrm>
              <a:off x="1332226" y="4033152"/>
              <a:ext cx="40561" cy="24388"/>
            </a:xfrm>
            <a:custGeom>
              <a:avLst/>
              <a:gdLst>
                <a:gd name="T0" fmla="*/ 82 w 82"/>
                <a:gd name="T1" fmla="*/ 27 h 54"/>
                <a:gd name="T2" fmla="*/ 79 w 82"/>
                <a:gd name="T3" fmla="*/ 25 h 54"/>
                <a:gd name="T4" fmla="*/ 69 w 82"/>
                <a:gd name="T5" fmla="*/ 19 h 54"/>
                <a:gd name="T6" fmla="*/ 58 w 82"/>
                <a:gd name="T7" fmla="*/ 12 h 54"/>
                <a:gd name="T8" fmla="*/ 43 w 82"/>
                <a:gd name="T9" fmla="*/ 5 h 54"/>
                <a:gd name="T10" fmla="*/ 28 w 82"/>
                <a:gd name="T11" fmla="*/ 1 h 54"/>
                <a:gd name="T12" fmla="*/ 15 w 82"/>
                <a:gd name="T13" fmla="*/ 0 h 54"/>
                <a:gd name="T14" fmla="*/ 6 w 82"/>
                <a:gd name="T15" fmla="*/ 5 h 54"/>
                <a:gd name="T16" fmla="*/ 1 w 82"/>
                <a:gd name="T17" fmla="*/ 19 h 54"/>
                <a:gd name="T18" fmla="*/ 0 w 82"/>
                <a:gd name="T19" fmla="*/ 33 h 54"/>
                <a:gd name="T20" fmla="*/ 3 w 82"/>
                <a:gd name="T21" fmla="*/ 44 h 54"/>
                <a:gd name="T22" fmla="*/ 6 w 82"/>
                <a:gd name="T23" fmla="*/ 49 h 54"/>
                <a:gd name="T24" fmla="*/ 13 w 82"/>
                <a:gd name="T25" fmla="*/ 53 h 54"/>
                <a:gd name="T26" fmla="*/ 23 w 82"/>
                <a:gd name="T27" fmla="*/ 54 h 54"/>
                <a:gd name="T28" fmla="*/ 38 w 82"/>
                <a:gd name="T29" fmla="*/ 53 h 54"/>
                <a:gd name="T30" fmla="*/ 56 w 82"/>
                <a:gd name="T31" fmla="*/ 50 h 54"/>
                <a:gd name="T32" fmla="*/ 79 w 82"/>
                <a:gd name="T33" fmla="*/ 47 h 54"/>
                <a:gd name="T34" fmla="*/ 82 w 82"/>
                <a:gd name="T35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54">
                  <a:moveTo>
                    <a:pt x="82" y="27"/>
                  </a:moveTo>
                  <a:lnTo>
                    <a:pt x="79" y="25"/>
                  </a:lnTo>
                  <a:lnTo>
                    <a:pt x="69" y="19"/>
                  </a:lnTo>
                  <a:lnTo>
                    <a:pt x="58" y="12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5" y="0"/>
                  </a:lnTo>
                  <a:lnTo>
                    <a:pt x="6" y="5"/>
                  </a:lnTo>
                  <a:lnTo>
                    <a:pt x="1" y="19"/>
                  </a:lnTo>
                  <a:lnTo>
                    <a:pt x="0" y="33"/>
                  </a:lnTo>
                  <a:lnTo>
                    <a:pt x="3" y="44"/>
                  </a:lnTo>
                  <a:lnTo>
                    <a:pt x="6" y="49"/>
                  </a:lnTo>
                  <a:lnTo>
                    <a:pt x="13" y="53"/>
                  </a:lnTo>
                  <a:lnTo>
                    <a:pt x="23" y="54"/>
                  </a:lnTo>
                  <a:lnTo>
                    <a:pt x="38" y="53"/>
                  </a:lnTo>
                  <a:lnTo>
                    <a:pt x="56" y="50"/>
                  </a:lnTo>
                  <a:lnTo>
                    <a:pt x="79" y="47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17"/>
            <p:cNvSpPr>
              <a:spLocks/>
            </p:cNvSpPr>
            <p:nvPr/>
          </p:nvSpPr>
          <p:spPr bwMode="auto">
            <a:xfrm>
              <a:off x="1532063" y="4134316"/>
              <a:ext cx="33636" cy="198715"/>
            </a:xfrm>
            <a:custGeom>
              <a:avLst/>
              <a:gdLst>
                <a:gd name="T0" fmla="*/ 10 w 68"/>
                <a:gd name="T1" fmla="*/ 430 h 440"/>
                <a:gd name="T2" fmla="*/ 23 w 68"/>
                <a:gd name="T3" fmla="*/ 423 h 440"/>
                <a:gd name="T4" fmla="*/ 36 w 68"/>
                <a:gd name="T5" fmla="*/ 415 h 440"/>
                <a:gd name="T6" fmla="*/ 46 w 68"/>
                <a:gd name="T7" fmla="*/ 405 h 440"/>
                <a:gd name="T8" fmla="*/ 56 w 68"/>
                <a:gd name="T9" fmla="*/ 379 h 440"/>
                <a:gd name="T10" fmla="*/ 59 w 68"/>
                <a:gd name="T11" fmla="*/ 345 h 440"/>
                <a:gd name="T12" fmla="*/ 48 w 68"/>
                <a:gd name="T13" fmla="*/ 312 h 440"/>
                <a:gd name="T14" fmla="*/ 32 w 68"/>
                <a:gd name="T15" fmla="*/ 283 h 440"/>
                <a:gd name="T16" fmla="*/ 17 w 68"/>
                <a:gd name="T17" fmla="*/ 257 h 440"/>
                <a:gd name="T18" fmla="*/ 17 w 68"/>
                <a:gd name="T19" fmla="*/ 231 h 440"/>
                <a:gd name="T20" fmla="*/ 26 w 68"/>
                <a:gd name="T21" fmla="*/ 204 h 440"/>
                <a:gd name="T22" fmla="*/ 41 w 68"/>
                <a:gd name="T23" fmla="*/ 178 h 440"/>
                <a:gd name="T24" fmla="*/ 56 w 68"/>
                <a:gd name="T25" fmla="*/ 151 h 440"/>
                <a:gd name="T26" fmla="*/ 56 w 68"/>
                <a:gd name="T27" fmla="*/ 125 h 440"/>
                <a:gd name="T28" fmla="*/ 45 w 68"/>
                <a:gd name="T29" fmla="*/ 102 h 440"/>
                <a:gd name="T30" fmla="*/ 29 w 68"/>
                <a:gd name="T31" fmla="*/ 80 h 440"/>
                <a:gd name="T32" fmla="*/ 17 w 68"/>
                <a:gd name="T33" fmla="*/ 54 h 440"/>
                <a:gd name="T34" fmla="*/ 21 w 68"/>
                <a:gd name="T35" fmla="*/ 21 h 440"/>
                <a:gd name="T36" fmla="*/ 23 w 68"/>
                <a:gd name="T37" fmla="*/ 2 h 440"/>
                <a:gd name="T38" fmla="*/ 26 w 68"/>
                <a:gd name="T39" fmla="*/ 0 h 440"/>
                <a:gd name="T40" fmla="*/ 29 w 68"/>
                <a:gd name="T41" fmla="*/ 0 h 440"/>
                <a:gd name="T42" fmla="*/ 31 w 68"/>
                <a:gd name="T43" fmla="*/ 2 h 440"/>
                <a:gd name="T44" fmla="*/ 29 w 68"/>
                <a:gd name="T45" fmla="*/ 19 h 440"/>
                <a:gd name="T46" fmla="*/ 25 w 68"/>
                <a:gd name="T47" fmla="*/ 50 h 440"/>
                <a:gd name="T48" fmla="*/ 34 w 68"/>
                <a:gd name="T49" fmla="*/ 74 h 440"/>
                <a:gd name="T50" fmla="*/ 50 w 68"/>
                <a:gd name="T51" fmla="*/ 92 h 440"/>
                <a:gd name="T52" fmla="*/ 63 w 68"/>
                <a:gd name="T53" fmla="*/ 114 h 440"/>
                <a:gd name="T54" fmla="*/ 67 w 68"/>
                <a:gd name="T55" fmla="*/ 138 h 440"/>
                <a:gd name="T56" fmla="*/ 57 w 68"/>
                <a:gd name="T57" fmla="*/ 166 h 440"/>
                <a:gd name="T58" fmla="*/ 41 w 68"/>
                <a:gd name="T59" fmla="*/ 194 h 440"/>
                <a:gd name="T60" fmla="*/ 29 w 68"/>
                <a:gd name="T61" fmla="*/ 221 h 440"/>
                <a:gd name="T62" fmla="*/ 24 w 68"/>
                <a:gd name="T63" fmla="*/ 249 h 440"/>
                <a:gd name="T64" fmla="*/ 37 w 68"/>
                <a:gd name="T65" fmla="*/ 273 h 440"/>
                <a:gd name="T66" fmla="*/ 52 w 68"/>
                <a:gd name="T67" fmla="*/ 296 h 440"/>
                <a:gd name="T68" fmla="*/ 62 w 68"/>
                <a:gd name="T69" fmla="*/ 322 h 440"/>
                <a:gd name="T70" fmla="*/ 67 w 68"/>
                <a:gd name="T71" fmla="*/ 348 h 440"/>
                <a:gd name="T72" fmla="*/ 67 w 68"/>
                <a:gd name="T73" fmla="*/ 377 h 440"/>
                <a:gd name="T74" fmla="*/ 56 w 68"/>
                <a:gd name="T75" fmla="*/ 401 h 440"/>
                <a:gd name="T76" fmla="*/ 39 w 68"/>
                <a:gd name="T77" fmla="*/ 421 h 440"/>
                <a:gd name="T78" fmla="*/ 17 w 68"/>
                <a:gd name="T79" fmla="*/ 436 h 440"/>
                <a:gd name="T80" fmla="*/ 3 w 68"/>
                <a:gd name="T81" fmla="*/ 440 h 440"/>
                <a:gd name="T82" fmla="*/ 0 w 68"/>
                <a:gd name="T83" fmla="*/ 439 h 440"/>
                <a:gd name="T84" fmla="*/ 0 w 68"/>
                <a:gd name="T85" fmla="*/ 437 h 440"/>
                <a:gd name="T86" fmla="*/ 2 w 68"/>
                <a:gd name="T87" fmla="*/ 433 h 440"/>
                <a:gd name="T88" fmla="*/ 3 w 68"/>
                <a:gd name="T89" fmla="*/ 43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440">
                  <a:moveTo>
                    <a:pt x="3" y="432"/>
                  </a:moveTo>
                  <a:lnTo>
                    <a:pt x="10" y="430"/>
                  </a:lnTo>
                  <a:lnTo>
                    <a:pt x="16" y="427"/>
                  </a:lnTo>
                  <a:lnTo>
                    <a:pt x="23" y="423"/>
                  </a:lnTo>
                  <a:lnTo>
                    <a:pt x="30" y="420"/>
                  </a:lnTo>
                  <a:lnTo>
                    <a:pt x="36" y="415"/>
                  </a:lnTo>
                  <a:lnTo>
                    <a:pt x="40" y="410"/>
                  </a:lnTo>
                  <a:lnTo>
                    <a:pt x="46" y="405"/>
                  </a:lnTo>
                  <a:lnTo>
                    <a:pt x="49" y="398"/>
                  </a:lnTo>
                  <a:lnTo>
                    <a:pt x="56" y="379"/>
                  </a:lnTo>
                  <a:lnTo>
                    <a:pt x="60" y="362"/>
                  </a:lnTo>
                  <a:lnTo>
                    <a:pt x="59" y="345"/>
                  </a:lnTo>
                  <a:lnTo>
                    <a:pt x="55" y="327"/>
                  </a:lnTo>
                  <a:lnTo>
                    <a:pt x="48" y="312"/>
                  </a:lnTo>
                  <a:lnTo>
                    <a:pt x="41" y="296"/>
                  </a:lnTo>
                  <a:lnTo>
                    <a:pt x="32" y="283"/>
                  </a:lnTo>
                  <a:lnTo>
                    <a:pt x="23" y="269"/>
                  </a:lnTo>
                  <a:lnTo>
                    <a:pt x="17" y="257"/>
                  </a:lnTo>
                  <a:lnTo>
                    <a:pt x="15" y="243"/>
                  </a:lnTo>
                  <a:lnTo>
                    <a:pt x="17" y="231"/>
                  </a:lnTo>
                  <a:lnTo>
                    <a:pt x="21" y="217"/>
                  </a:lnTo>
                  <a:lnTo>
                    <a:pt x="26" y="204"/>
                  </a:lnTo>
                  <a:lnTo>
                    <a:pt x="33" y="190"/>
                  </a:lnTo>
                  <a:lnTo>
                    <a:pt x="41" y="178"/>
                  </a:lnTo>
                  <a:lnTo>
                    <a:pt x="49" y="165"/>
                  </a:lnTo>
                  <a:lnTo>
                    <a:pt x="56" y="151"/>
                  </a:lnTo>
                  <a:lnTo>
                    <a:pt x="59" y="137"/>
                  </a:lnTo>
                  <a:lnTo>
                    <a:pt x="56" y="125"/>
                  </a:lnTo>
                  <a:lnTo>
                    <a:pt x="52" y="113"/>
                  </a:lnTo>
                  <a:lnTo>
                    <a:pt x="45" y="102"/>
                  </a:lnTo>
                  <a:lnTo>
                    <a:pt x="37" y="90"/>
                  </a:lnTo>
                  <a:lnTo>
                    <a:pt x="29" y="80"/>
                  </a:lnTo>
                  <a:lnTo>
                    <a:pt x="22" y="69"/>
                  </a:lnTo>
                  <a:lnTo>
                    <a:pt x="17" y="54"/>
                  </a:lnTo>
                  <a:lnTo>
                    <a:pt x="17" y="38"/>
                  </a:lnTo>
                  <a:lnTo>
                    <a:pt x="21" y="21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9" y="19"/>
                  </a:lnTo>
                  <a:lnTo>
                    <a:pt x="26" y="35"/>
                  </a:lnTo>
                  <a:lnTo>
                    <a:pt x="25" y="50"/>
                  </a:lnTo>
                  <a:lnTo>
                    <a:pt x="27" y="65"/>
                  </a:lnTo>
                  <a:lnTo>
                    <a:pt x="34" y="74"/>
                  </a:lnTo>
                  <a:lnTo>
                    <a:pt x="42" y="83"/>
                  </a:lnTo>
                  <a:lnTo>
                    <a:pt x="50" y="92"/>
                  </a:lnTo>
                  <a:lnTo>
                    <a:pt x="57" y="103"/>
                  </a:lnTo>
                  <a:lnTo>
                    <a:pt x="63" y="114"/>
                  </a:lnTo>
                  <a:lnTo>
                    <a:pt x="65" y="126"/>
                  </a:lnTo>
                  <a:lnTo>
                    <a:pt x="67" y="138"/>
                  </a:lnTo>
                  <a:lnTo>
                    <a:pt x="63" y="152"/>
                  </a:lnTo>
                  <a:lnTo>
                    <a:pt x="57" y="166"/>
                  </a:lnTo>
                  <a:lnTo>
                    <a:pt x="49" y="180"/>
                  </a:lnTo>
                  <a:lnTo>
                    <a:pt x="41" y="194"/>
                  </a:lnTo>
                  <a:lnTo>
                    <a:pt x="34" y="208"/>
                  </a:lnTo>
                  <a:lnTo>
                    <a:pt x="29" y="221"/>
                  </a:lnTo>
                  <a:lnTo>
                    <a:pt x="24" y="235"/>
                  </a:lnTo>
                  <a:lnTo>
                    <a:pt x="24" y="249"/>
                  </a:lnTo>
                  <a:lnTo>
                    <a:pt x="29" y="263"/>
                  </a:lnTo>
                  <a:lnTo>
                    <a:pt x="37" y="273"/>
                  </a:lnTo>
                  <a:lnTo>
                    <a:pt x="45" y="285"/>
                  </a:lnTo>
                  <a:lnTo>
                    <a:pt x="52" y="296"/>
                  </a:lnTo>
                  <a:lnTo>
                    <a:pt x="57" y="308"/>
                  </a:lnTo>
                  <a:lnTo>
                    <a:pt x="62" y="322"/>
                  </a:lnTo>
                  <a:lnTo>
                    <a:pt x="65" y="334"/>
                  </a:lnTo>
                  <a:lnTo>
                    <a:pt x="67" y="348"/>
                  </a:lnTo>
                  <a:lnTo>
                    <a:pt x="68" y="363"/>
                  </a:lnTo>
                  <a:lnTo>
                    <a:pt x="67" y="377"/>
                  </a:lnTo>
                  <a:lnTo>
                    <a:pt x="62" y="390"/>
                  </a:lnTo>
                  <a:lnTo>
                    <a:pt x="56" y="401"/>
                  </a:lnTo>
                  <a:lnTo>
                    <a:pt x="48" y="412"/>
                  </a:lnTo>
                  <a:lnTo>
                    <a:pt x="39" y="421"/>
                  </a:lnTo>
                  <a:lnTo>
                    <a:pt x="29" y="429"/>
                  </a:lnTo>
                  <a:lnTo>
                    <a:pt x="17" y="436"/>
                  </a:lnTo>
                  <a:lnTo>
                    <a:pt x="4" y="440"/>
                  </a:lnTo>
                  <a:lnTo>
                    <a:pt x="3" y="440"/>
                  </a:lnTo>
                  <a:lnTo>
                    <a:pt x="1" y="440"/>
                  </a:lnTo>
                  <a:lnTo>
                    <a:pt x="0" y="439"/>
                  </a:lnTo>
                  <a:lnTo>
                    <a:pt x="0" y="438"/>
                  </a:lnTo>
                  <a:lnTo>
                    <a:pt x="0" y="437"/>
                  </a:lnTo>
                  <a:lnTo>
                    <a:pt x="1" y="435"/>
                  </a:lnTo>
                  <a:lnTo>
                    <a:pt x="2" y="433"/>
                  </a:lnTo>
                  <a:lnTo>
                    <a:pt x="3" y="432"/>
                  </a:lnTo>
                  <a:lnTo>
                    <a:pt x="3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24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1241425"/>
          </a:xfrm>
        </p:spPr>
        <p:txBody>
          <a:bodyPr/>
          <a:lstStyle/>
          <a:p>
            <a:r>
              <a:rPr lang="en-US" dirty="0" smtClean="0"/>
              <a:t>SPA Grants Team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Carmen Martinez</a:t>
            </a:r>
          </a:p>
          <a:p>
            <a:r>
              <a:rPr lang="en-US" dirty="0" smtClean="0"/>
              <a:t>Director,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>
              <a:defRPr/>
            </a:pP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endParaRPr lang="en-US" sz="40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2973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48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en-US" dirty="0" smtClean="0"/>
              <a:t>   Introductions</a:t>
            </a:r>
            <a:endParaRPr lang="en-US" altLang="en-US" dirty="0"/>
          </a:p>
          <a:p>
            <a:pPr>
              <a:defRPr/>
            </a:pPr>
            <a:r>
              <a:rPr lang="en-US" altLang="en-US" dirty="0" smtClean="0"/>
              <a:t>   Department Assignments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  <a:ea typeface="+mj-ea"/>
                <a:cs typeface="+mj-cs"/>
              </a:defRPr>
            </a:lvl1pPr>
          </a:lstStyle>
          <a:p>
            <a:r>
              <a:rPr lang="en-US" smtClean="0"/>
              <a:t>SPA Grants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1241425"/>
          </a:xfrm>
        </p:spPr>
        <p:txBody>
          <a:bodyPr/>
          <a:lstStyle/>
          <a:p>
            <a:r>
              <a:rPr lang="en-US" sz="4400" dirty="0" smtClean="0"/>
              <a:t>CPRIT Annual Audit Results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Victoria Briscoe</a:t>
            </a:r>
          </a:p>
          <a:p>
            <a:r>
              <a:rPr lang="en-US" dirty="0" smtClean="0"/>
              <a:t>Asst. Director, Post Award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>
              <a:defRPr/>
            </a:pP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endParaRPr lang="en-US" sz="40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29736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   No expenditure findings</a:t>
            </a:r>
          </a:p>
          <a:p>
            <a:pPr marL="0" indent="0"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(travel, food)</a:t>
            </a:r>
            <a:endParaRPr lang="en-US" altLang="en-US" dirty="0"/>
          </a:p>
          <a:p>
            <a:pPr>
              <a:defRPr/>
            </a:pPr>
            <a:r>
              <a:rPr lang="en-US" altLang="en-US" dirty="0" smtClean="0"/>
              <a:t>   Findings:  Reporting</a:t>
            </a:r>
          </a:p>
          <a:p>
            <a:pPr lvl="1">
              <a:defRPr/>
            </a:pPr>
            <a:r>
              <a:rPr lang="en-US" altLang="en-US" dirty="0" smtClean="0"/>
              <a:t>Closeout reporting (timing, ad-hoc upload)</a:t>
            </a:r>
          </a:p>
          <a:p>
            <a:pPr lvl="1">
              <a:defRPr/>
            </a:pPr>
            <a:r>
              <a:rPr lang="en-US" altLang="en-US" dirty="0" smtClean="0"/>
              <a:t>Progress Reports (weekends, notifications)</a:t>
            </a:r>
          </a:p>
          <a:p>
            <a:pPr lvl="1">
              <a:defRPr/>
            </a:pPr>
            <a:r>
              <a:rPr lang="en-US" altLang="en-US" dirty="0" smtClean="0"/>
              <a:t>Equipment Inventory (capital equipment definitions)</a:t>
            </a:r>
          </a:p>
          <a:p>
            <a:pPr lvl="1">
              <a:defRPr/>
            </a:pPr>
            <a:endParaRPr lang="en-US" alt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CPRIT AUDIT FY2016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>
              <a:defRPr/>
            </a:pP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endParaRPr lang="en-US" sz="40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2973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 smtClean="0"/>
              <a:t>   REMINDERS FOR FUTURE:</a:t>
            </a:r>
          </a:p>
          <a:p>
            <a:pPr lvl="1">
              <a:defRPr/>
            </a:pPr>
            <a:r>
              <a:rPr lang="en-US" altLang="en-US" dirty="0" smtClean="0"/>
              <a:t>Ensure </a:t>
            </a:r>
            <a:r>
              <a:rPr lang="en-US" altLang="en-US" dirty="0"/>
              <a:t>proper CPRIT acknowledgments in all submitted </a:t>
            </a:r>
            <a:r>
              <a:rPr lang="en-US" altLang="en-US" dirty="0" smtClean="0"/>
              <a:t>publications</a:t>
            </a:r>
          </a:p>
          <a:p>
            <a:pPr lvl="1">
              <a:defRPr/>
            </a:pPr>
            <a:r>
              <a:rPr lang="en-US" altLang="en-US" dirty="0" smtClean="0"/>
              <a:t>Ensure publications are a </a:t>
            </a:r>
            <a:r>
              <a:rPr lang="en-US" altLang="en-US" b="1" dirty="0" smtClean="0"/>
              <a:t>direct result </a:t>
            </a:r>
            <a:r>
              <a:rPr lang="en-US" altLang="en-US" dirty="0" smtClean="0"/>
              <a:t>of this CPRIT funding</a:t>
            </a:r>
            <a:endParaRPr lang="en-US" altLang="en-US" dirty="0"/>
          </a:p>
          <a:p>
            <a:pPr lvl="1">
              <a:defRPr/>
            </a:pPr>
            <a:r>
              <a:rPr lang="en-US" altLang="en-US" dirty="0"/>
              <a:t>Publications </a:t>
            </a:r>
            <a:r>
              <a:rPr lang="en-US" altLang="en-US" b="1" dirty="0"/>
              <a:t>must</a:t>
            </a:r>
            <a:r>
              <a:rPr lang="en-US" altLang="en-US" dirty="0"/>
              <a:t> be submitted </a:t>
            </a:r>
            <a:r>
              <a:rPr lang="en-US" altLang="en-US" dirty="0" smtClean="0"/>
              <a:t>in PubMed Central</a:t>
            </a:r>
          </a:p>
          <a:p>
            <a:pPr lvl="1">
              <a:defRPr/>
            </a:pPr>
            <a:r>
              <a:rPr lang="en-US" altLang="en-US" dirty="0" smtClean="0"/>
              <a:t>Be aware of weekend deadlines—submit </a:t>
            </a:r>
            <a:r>
              <a:rPr lang="en-US" altLang="en-US" b="1" dirty="0" smtClean="0"/>
              <a:t>prior </a:t>
            </a:r>
            <a:r>
              <a:rPr lang="en-US" altLang="en-US" dirty="0" smtClean="0"/>
              <a:t>to the weekend and with adequate review time allowed, or it will be considered late</a:t>
            </a:r>
          </a:p>
          <a:p>
            <a:pPr lvl="1">
              <a:defRPr/>
            </a:pPr>
            <a:endParaRPr lang="en-US" alt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CPRIT AUDIT FY2016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>
              <a:defRPr/>
            </a:pP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endParaRPr lang="en-US" sz="40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2819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 smtClean="0"/>
              <a:t>  An on-site desk visit will occur July 20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.  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 smtClean="0"/>
              <a:t> When projects are selected, we will let you      </a:t>
            </a:r>
            <a:br>
              <a:rPr lang="en-US" altLang="en-US" dirty="0" smtClean="0"/>
            </a:br>
            <a:r>
              <a:rPr lang="en-US" altLang="en-US" dirty="0" smtClean="0"/>
              <a:t> know.  Be prepared!</a:t>
            </a:r>
          </a:p>
          <a:p>
            <a:pPr lvl="1">
              <a:defRPr/>
            </a:pPr>
            <a:endParaRPr lang="en-US" alt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  <a:ea typeface="+mj-ea"/>
                <a:cs typeface="+mj-cs"/>
              </a:defRPr>
            </a:lvl1pPr>
          </a:lstStyle>
          <a:p>
            <a:r>
              <a:rPr lang="en-US" dirty="0" smtClean="0"/>
              <a:t>CPRIT AUDIT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V0714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JV0722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JV07142014</Template>
  <TotalTime>135</TotalTime>
  <Words>166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11</vt:i4>
      </vt:variant>
    </vt:vector>
  </HeadingPairs>
  <TitlesOfParts>
    <vt:vector size="34" baseType="lpstr">
      <vt:lpstr>Adobe Garamond Pro</vt:lpstr>
      <vt:lpstr>Arial</vt:lpstr>
      <vt:lpstr>Calibri</vt:lpstr>
      <vt:lpstr>Times New Roman</vt:lpstr>
      <vt:lpstr>Univers 45 Light</vt:lpstr>
      <vt:lpstr>Wingdings</vt:lpstr>
      <vt:lpstr>JV07142014</vt:lpstr>
      <vt:lpstr>1_Orange and Brown Theme</vt:lpstr>
      <vt:lpstr>Custom Design</vt:lpstr>
      <vt:lpstr>2_Custom Design</vt:lpstr>
      <vt:lpstr>1_Custom Design</vt:lpstr>
      <vt:lpstr>3_Custom Design</vt:lpstr>
      <vt:lpstr>4_Custom Design</vt:lpstr>
      <vt:lpstr>5_Custom Design</vt:lpstr>
      <vt:lpstr>2_Orange and Brown Theme</vt:lpstr>
      <vt:lpstr>6_Custom Design</vt:lpstr>
      <vt:lpstr>JV07222014</vt:lpstr>
      <vt:lpstr>3_Orange and Brown Theme</vt:lpstr>
      <vt:lpstr>7_Custom Design</vt:lpstr>
      <vt:lpstr>8_Custom Design</vt:lpstr>
      <vt:lpstr>9_Custom Design</vt:lpstr>
      <vt:lpstr>10_Custom Design</vt:lpstr>
      <vt:lpstr>11_Custom Design</vt:lpstr>
      <vt:lpstr>AURA Meeting</vt:lpstr>
      <vt:lpstr>Agenda</vt:lpstr>
      <vt:lpstr>Housekeeping Items</vt:lpstr>
      <vt:lpstr>SPA Grants Team</vt:lpstr>
      <vt:lpstr> </vt:lpstr>
      <vt:lpstr>CPRIT Annual Audit Results</vt:lpstr>
      <vt:lpstr> </vt:lpstr>
      <vt:lpstr> </vt:lpstr>
      <vt:lpstr> </vt:lpstr>
      <vt:lpstr> LEADING YOUR PI TO SUCCESS: </vt:lpstr>
      <vt:lpstr>PowerPoint Presentation</vt:lpstr>
    </vt:vector>
  </TitlesOfParts>
  <Company>UTHealth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William H</dc:creator>
  <cp:lastModifiedBy>Kreidler, Kathleen</cp:lastModifiedBy>
  <cp:revision>35</cp:revision>
  <dcterms:created xsi:type="dcterms:W3CDTF">2014-07-15T18:10:43Z</dcterms:created>
  <dcterms:modified xsi:type="dcterms:W3CDTF">2017-05-24T14:20:30Z</dcterms:modified>
</cp:coreProperties>
</file>