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1" r:id="rId2"/>
    <p:sldMasterId id="2147483687" r:id="rId3"/>
    <p:sldMasterId id="2147483700" r:id="rId4"/>
    <p:sldMasterId id="2147483670" r:id="rId5"/>
    <p:sldMasterId id="2147483707" r:id="rId6"/>
    <p:sldMasterId id="2147483719" r:id="rId7"/>
    <p:sldMasterId id="2147483737" r:id="rId8"/>
    <p:sldMasterId id="2147483744" r:id="rId9"/>
    <p:sldMasterId id="2147483746" r:id="rId10"/>
    <p:sldMasterId id="2147483754" r:id="rId11"/>
    <p:sldMasterId id="2147483756" r:id="rId12"/>
    <p:sldMasterId id="2147483758" r:id="rId13"/>
    <p:sldMasterId id="2147483769" r:id="rId14"/>
    <p:sldMasterId id="2147483771" r:id="rId15"/>
    <p:sldMasterId id="2147483778" r:id="rId16"/>
    <p:sldMasterId id="2147483789" r:id="rId17"/>
    <p:sldMasterId id="2147483801" r:id="rId18"/>
  </p:sldMasterIdLst>
  <p:notesMasterIdLst>
    <p:notesMasterId r:id="rId42"/>
  </p:notesMasterIdLst>
  <p:handoutMasterIdLst>
    <p:handoutMasterId r:id="rId43"/>
  </p:handoutMasterIdLst>
  <p:sldIdLst>
    <p:sldId id="256" r:id="rId19"/>
    <p:sldId id="257" r:id="rId20"/>
    <p:sldId id="289" r:id="rId21"/>
    <p:sldId id="329" r:id="rId22"/>
    <p:sldId id="345" r:id="rId23"/>
    <p:sldId id="318" r:id="rId24"/>
    <p:sldId id="344" r:id="rId25"/>
    <p:sldId id="357" r:id="rId26"/>
    <p:sldId id="346" r:id="rId27"/>
    <p:sldId id="355" r:id="rId28"/>
    <p:sldId id="356" r:id="rId29"/>
    <p:sldId id="311" r:id="rId30"/>
    <p:sldId id="347" r:id="rId31"/>
    <p:sldId id="348" r:id="rId32"/>
    <p:sldId id="349" r:id="rId33"/>
    <p:sldId id="350" r:id="rId34"/>
    <p:sldId id="358" r:id="rId35"/>
    <p:sldId id="359" r:id="rId36"/>
    <p:sldId id="354" r:id="rId37"/>
    <p:sldId id="352" r:id="rId38"/>
    <p:sldId id="353" r:id="rId39"/>
    <p:sldId id="342" r:id="rId40"/>
    <p:sldId id="287" r:id="rId4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9" autoAdjust="0"/>
    <p:restoredTop sz="86475" autoAdjust="0"/>
  </p:normalViewPr>
  <p:slideViewPr>
    <p:cSldViewPr>
      <p:cViewPr varScale="1">
        <p:scale>
          <a:sx n="92" d="100"/>
          <a:sy n="92" d="100"/>
        </p:scale>
        <p:origin x="-16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9" d="100"/>
          <a:sy n="69" d="100"/>
        </p:scale>
        <p:origin x="-2808"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44DEBE1-5675-4290-94EC-0713DCA7873D}" type="datetimeFigureOut">
              <a:rPr lang="en-US" smtClean="0"/>
              <a:t>3/25/2015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F2CDB122-7E86-44DA-80CB-01FEDB2D0CBC}" type="slidenum">
              <a:rPr lang="en-US" smtClean="0"/>
              <a:t>‹#›</a:t>
            </a:fld>
            <a:endParaRPr lang="en-US"/>
          </a:p>
        </p:txBody>
      </p:sp>
    </p:spTree>
    <p:extLst>
      <p:ext uri="{BB962C8B-B14F-4D97-AF65-F5344CB8AC3E}">
        <p14:creationId xmlns:p14="http://schemas.microsoft.com/office/powerpoint/2010/main" val="50145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E87E92F-0842-4294-B793-68B586DA24C5}" type="datetimeFigureOut">
              <a:rPr lang="en-US" smtClean="0"/>
              <a:t>3/25/2015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10382A7-6BBA-48E3-B5BA-3C216C3FDBDD}" type="slidenum">
              <a:rPr lang="en-US" smtClean="0"/>
              <a:t>‹#›</a:t>
            </a:fld>
            <a:endParaRPr lang="en-US" dirty="0"/>
          </a:p>
        </p:txBody>
      </p:sp>
    </p:spTree>
    <p:extLst>
      <p:ext uri="{BB962C8B-B14F-4D97-AF65-F5344CB8AC3E}">
        <p14:creationId xmlns:p14="http://schemas.microsoft.com/office/powerpoint/2010/main" val="38534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7362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637402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6D3F46-9C2C-4C3F-A44B-7611875D6D1E}"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B3FBC5-31EC-46F1-B18F-E3C583F4E2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22254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45779C-A1BB-41B3-AE8F-AC4FFDB4D41B}"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C84CC0-8D87-4EFF-A09B-1125D914C5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06671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F8F40A-0821-409B-BB8B-832625AD7E83}"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16F72D-A87D-47E6-92A7-E3AB632AFD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6775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179A43-18AF-4E88-89AD-297E65F2ADD5}"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580386-34E0-4049-9D8F-65C5A28DEE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39819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7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44630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53291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725509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299090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dirty="0"/>
          </a:p>
        </p:txBody>
      </p:sp>
    </p:spTree>
    <p:extLst>
      <p:ext uri="{BB962C8B-B14F-4D97-AF65-F5344CB8AC3E}">
        <p14:creationId xmlns:p14="http://schemas.microsoft.com/office/powerpoint/2010/main" val="231514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3762141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79553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95490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255412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49481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010237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05131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30899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66965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423761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7194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774578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73966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77273-C050-4D8C-8FA1-802B0E653DD8}" type="datetimeFigureOut">
              <a:rPr lang="en-US"/>
              <a:pPr>
                <a:defRPr/>
              </a:pPr>
              <a:t>3/25/2015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4F8487D-6D84-4205-9EFF-B59433BF6D31}" type="slidenum">
              <a:rPr lang="en-US"/>
              <a:pPr>
                <a:defRPr/>
              </a:pPr>
              <a:t>‹#›</a:t>
            </a:fld>
            <a:endParaRPr lang="en-US" dirty="0"/>
          </a:p>
        </p:txBody>
      </p:sp>
    </p:spTree>
    <p:extLst>
      <p:ext uri="{BB962C8B-B14F-4D97-AF65-F5344CB8AC3E}">
        <p14:creationId xmlns:p14="http://schemas.microsoft.com/office/powerpoint/2010/main" val="2841412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903552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844837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697882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05401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85384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1036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639877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29211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523220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2265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9548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774640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871626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4154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370159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573478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662315-BEAE-4896-9F01-BC2CBA8E3A02}"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323743-21E5-4040-B696-FAE95BFF4D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891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04CD19-D0CA-4DC8-BE5B-B09F7277313F}"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0E5FC-8808-4320-A0DB-CACBF3E1E9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5532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37A93-F4A8-4174-9C24-EB49E182D2AC}"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4D55B8-9975-40A5-8FB6-3D7B08468B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747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389533-C4B8-4604-B7CD-7E99652B0BE6}"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00A1FC-BB84-404B-B497-149A598ACE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3245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860FDC-D30B-41E4-A21B-C730D00CC513}"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724A18-1A0E-4250-8EAF-3F05413BD1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258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3pPr marL="1143000" indent="-228600">
              <a:buFont typeface="Wingdings" panose="05000000000000000000" pitchFamily="2" charset="2"/>
              <a:buChar char="v"/>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85844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0061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1A9CB25-FD04-4E24-802E-6257D1BFCAD6}"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D3AF3-B87E-47F2-B374-098E28562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901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CCCB5-DE8B-4601-87B1-E710ACAA3E9E}"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10250D-E694-4061-B754-378BEB4440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2756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7BFC9D-28EE-4FBA-9D30-9A9F9004A0EE}"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154FC-F4F7-4EB6-8FE6-14878AB06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3696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C3405E-61CF-473E-B272-DC3578B12614}"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8BE45F-1AD2-4BCF-B106-8F34DC78B3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0983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F5E4C8-D0CF-47A4-B6D7-D33F9EEA7345}"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659B377-8492-4AF4-A705-F692056EE5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2745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6F8DB9-AB7E-4683-A725-3AEF7AB6A212}"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34127A-D374-4000-A0B2-E010D3FEED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6357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1992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5" name="Rectangle 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6"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7" name="Rectangle 10"/>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dirty="0"/>
            </a:lvl1pPr>
          </a:lstStyle>
          <a:p>
            <a:pPr>
              <a:defRPr/>
            </a:pPr>
            <a:endParaRPr lang="en-US" altLang="en-US" dirty="0">
              <a:solidFill>
                <a:prstClr val="black">
                  <a:tint val="75000"/>
                </a:prstClr>
              </a:solidFill>
            </a:endParaRPr>
          </a:p>
        </p:txBody>
      </p:sp>
      <p:sp>
        <p:nvSpPr>
          <p:cNvPr id="16" name="Footer Placeholder 16"/>
          <p:cNvSpPr>
            <a:spLocks noGrp="1"/>
          </p:cNvSpPr>
          <p:nvPr>
            <p:ph type="ftr" sz="quarter" idx="11"/>
          </p:nvPr>
        </p:nvSpPr>
        <p:spPr/>
        <p:txBody>
          <a:bodyPr/>
          <a:lstStyle>
            <a:lvl1pPr>
              <a:defRPr dirty="0"/>
            </a:lvl1pPr>
          </a:lstStyle>
          <a:p>
            <a:pPr>
              <a:defRPr/>
            </a:pPr>
            <a:endParaRPr lang="en-US" altLang="en-US" dirty="0">
              <a:solidFill>
                <a:prstClr val="black">
                  <a:tint val="75000"/>
                </a:prstClr>
              </a:solidFill>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rgbClr val="8CADAE">
                    <a:shade val="75000"/>
                  </a:srgbClr>
                </a:solidFill>
              </a:defRPr>
            </a:lvl1pPr>
          </a:lstStyle>
          <a:p>
            <a:pPr>
              <a:defRPr/>
            </a:pPr>
            <a:fld id="{9FF38E42-7F40-4EA1-B696-B9EB46509534}" type="slidenum">
              <a:rPr lang="en-US" altLang="en-US"/>
              <a:pPr>
                <a:defRPr/>
              </a:pPr>
              <a:t>‹#›</a:t>
            </a:fld>
            <a:endParaRPr lang="en-US" altLang="en-US" dirty="0"/>
          </a:p>
        </p:txBody>
      </p:sp>
    </p:spTree>
    <p:extLst>
      <p:ext uri="{BB962C8B-B14F-4D97-AF65-F5344CB8AC3E}">
        <p14:creationId xmlns:p14="http://schemas.microsoft.com/office/powerpoint/2010/main" val="49335939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340" y="0"/>
            <a:ext cx="83058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73629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594674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255412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5005147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9548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3pPr marL="1143000" indent="-228600">
              <a:buFont typeface="Wingdings" panose="05000000000000000000" pitchFamily="2" charset="2"/>
              <a:buChar char="v"/>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85844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453821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462426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31515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6374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446302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5329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453821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725509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299090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dirty="0"/>
          </a:p>
        </p:txBody>
      </p:sp>
    </p:spTree>
    <p:extLst>
      <p:ext uri="{BB962C8B-B14F-4D97-AF65-F5344CB8AC3E}">
        <p14:creationId xmlns:p14="http://schemas.microsoft.com/office/powerpoint/2010/main" val="2315144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3762141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795530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954908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494815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05131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462426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30899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4237617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719408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774578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739662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903552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844837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6978824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0540100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85384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315152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1036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292110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523220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226531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774640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8716267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415434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37015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5734784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1C5655-F513-4331-B651-649C36683E5F}"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658B32-DB4E-4142-B705-FAB43C84CC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792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59.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8.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13.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5.xml"/><Relationship Id="rId7" Type="http://schemas.openxmlformats.org/officeDocument/2006/relationships/theme" Target="../theme/theme1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0.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16.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10.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17.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1.xml"/><Relationship Id="rId7" Type="http://schemas.openxmlformats.org/officeDocument/2006/relationships/theme" Target="../theme/theme1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3" y="152400"/>
            <a:ext cx="8740775"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7BE3B0-91E6-42BC-8392-DA5E8A08D415}"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E4EBDB-C1F5-4F63-8B6D-817802ABBF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16071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200" algn="ctr" rtl="0" fontAlgn="base">
        <a:spcBef>
          <a:spcPct val="0"/>
        </a:spcBef>
        <a:spcAft>
          <a:spcPct val="0"/>
        </a:spcAft>
        <a:defRPr sz="5400" b="1">
          <a:solidFill>
            <a:schemeClr val="bg1"/>
          </a:solidFill>
          <a:latin typeface="Adobe Garamond Pro"/>
        </a:defRPr>
      </a:lvl6pPr>
      <a:lvl7pPr marL="914400" algn="ctr" rtl="0" fontAlgn="base">
        <a:spcBef>
          <a:spcPct val="0"/>
        </a:spcBef>
        <a:spcAft>
          <a:spcPct val="0"/>
        </a:spcAft>
        <a:defRPr sz="5400" b="1">
          <a:solidFill>
            <a:schemeClr val="bg1"/>
          </a:solidFill>
          <a:latin typeface="Adobe Garamond Pro"/>
        </a:defRPr>
      </a:lvl7pPr>
      <a:lvl8pPr marL="1371600" algn="ctr" rtl="0" fontAlgn="base">
        <a:spcBef>
          <a:spcPct val="0"/>
        </a:spcBef>
        <a:spcAft>
          <a:spcPct val="0"/>
        </a:spcAft>
        <a:defRPr sz="5400" b="1">
          <a:solidFill>
            <a:schemeClr val="bg1"/>
          </a:solidFill>
          <a:latin typeface="Adobe Garamond Pro"/>
        </a:defRPr>
      </a:lvl8pPr>
      <a:lvl9pPr marL="1828800" algn="ctr" rtl="0" fontAlgn="base">
        <a:spcBef>
          <a:spcPct val="0"/>
        </a:spcBef>
        <a:spcAft>
          <a:spcPct val="0"/>
        </a:spcAft>
        <a:defRPr sz="54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57" r:id="rId1"/>
    <p:sldLayoutId id="2147483800" r:id="rId2"/>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55B0-4856-426F-B788-6B5BB1868107}"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1248D-BF84-4EE4-988B-A4CF1FE09EAC}" type="slidenum">
              <a:rPr lang="en-US" smtClean="0"/>
              <a:t>‹#›</a:t>
            </a:fld>
            <a:endParaRPr lang="en-US" dirty="0"/>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1606-FF99-4275-AF81-456DCE9C16AF}"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88F0-534F-410E-90DC-63803B2E3D79}" type="slidenum">
              <a:rPr lang="en-US" smtClean="0"/>
              <a:t>‹#›</a:t>
            </a:fld>
            <a:endParaRPr lang="en-US" dirty="0"/>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EF55B-DD56-4B8F-A77C-71BEFD671C8C}"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59D38-11F8-4987-918E-ADB07B9CC443}" type="slidenum">
              <a:rPr lang="en-US" smtClean="0"/>
              <a:t>‹#›</a:t>
            </a:fld>
            <a:endParaRPr lang="en-US" dirty="0"/>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F3844-A7FF-49B4-957C-F467D9E4D4C3}"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165D-BBEB-4651-9E1E-464E1FD96E76}" type="slidenum">
              <a:rPr lang="en-US" smtClean="0"/>
              <a:t>‹#›</a:t>
            </a:fld>
            <a:endParaRPr lang="en-US" dirty="0"/>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5160-09BB-4151-B387-8C301E7322FA}"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E364F-1E57-4F67-80CB-AC39547AE6A1}" type="slidenum">
              <a:rPr lang="en-US" smtClean="0"/>
              <a:t>‹#›</a:t>
            </a:fld>
            <a:endParaRPr lang="en-US" dirty="0"/>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lvl1pPr algn="ctr" defTabSz="914400"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3" y="152400"/>
            <a:ext cx="8740775"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7C288A-BBAE-4D49-AF3C-42296AABA62F}"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897CFE-1021-4220-AAC7-9DF0B72E3B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146411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200" algn="ctr" rtl="0" fontAlgn="base">
        <a:spcBef>
          <a:spcPct val="0"/>
        </a:spcBef>
        <a:spcAft>
          <a:spcPct val="0"/>
        </a:spcAft>
        <a:defRPr sz="5400" b="1">
          <a:solidFill>
            <a:schemeClr val="bg1"/>
          </a:solidFill>
          <a:latin typeface="Adobe Garamond Pro"/>
        </a:defRPr>
      </a:lvl6pPr>
      <a:lvl7pPr marL="914400" algn="ctr" rtl="0" fontAlgn="base">
        <a:spcBef>
          <a:spcPct val="0"/>
        </a:spcBef>
        <a:spcAft>
          <a:spcPct val="0"/>
        </a:spcAft>
        <a:defRPr sz="5400" b="1">
          <a:solidFill>
            <a:schemeClr val="bg1"/>
          </a:solidFill>
          <a:latin typeface="Adobe Garamond Pro"/>
        </a:defRPr>
      </a:lvl7pPr>
      <a:lvl8pPr marL="1371600" algn="ctr" rtl="0" fontAlgn="base">
        <a:spcBef>
          <a:spcPct val="0"/>
        </a:spcBef>
        <a:spcAft>
          <a:spcPct val="0"/>
        </a:spcAft>
        <a:defRPr sz="5400" b="1">
          <a:solidFill>
            <a:schemeClr val="bg1"/>
          </a:solidFill>
          <a:latin typeface="Adobe Garamond Pro"/>
        </a:defRPr>
      </a:lvl8pPr>
      <a:lvl9pPr marL="1828800" algn="ctr" rtl="0" fontAlgn="base">
        <a:spcBef>
          <a:spcPct val="0"/>
        </a:spcBef>
        <a:spcAft>
          <a:spcPct val="0"/>
        </a:spcAft>
        <a:defRPr sz="54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32" r:id="rId1"/>
    <p:sldLayoutId id="2147483736" r:id="rId2"/>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55B0-4856-426F-B788-6B5BB1868107}"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1248D-BF84-4EE4-988B-A4CF1FE09EAC}" type="slidenum">
              <a:rPr lang="en-US" smtClean="0"/>
              <a:t>‹#›</a:t>
            </a:fld>
            <a:endParaRPr lang="en-US" dirty="0"/>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1606-FF99-4275-AF81-456DCE9C16AF}"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88F0-534F-410E-90DC-63803B2E3D79}" type="slidenum">
              <a:rPr lang="en-US" smtClean="0"/>
              <a:t>‹#›</a:t>
            </a:fld>
            <a:endParaRPr lang="en-US" dirty="0"/>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EF55B-DD56-4B8F-A77C-71BEFD671C8C}"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59D38-11F8-4987-918E-ADB07B9CC443}" type="slidenum">
              <a:rPr lang="en-US" smtClean="0"/>
              <a:t>‹#›</a:t>
            </a:fld>
            <a:endParaRPr lang="en-US" dirty="0"/>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735" r:id="rId7"/>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F3844-A7FF-49B4-957C-F467D9E4D4C3}"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165D-BBEB-4651-9E1E-464E1FD96E76}" type="slidenum">
              <a:rPr lang="en-US" smtClean="0"/>
              <a:t>‹#›</a:t>
            </a:fld>
            <a:endParaRPr lang="en-US" dirty="0"/>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5160-09BB-4151-B387-8C301E7322FA}"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E364F-1E57-4F67-80CB-AC39547AE6A1}" type="slidenum">
              <a:rPr lang="en-US" smtClean="0"/>
              <a:t>‹#›</a:t>
            </a:fld>
            <a:endParaRPr lang="en-US" dirty="0"/>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3" y="152400"/>
            <a:ext cx="8740775"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F0F16D-764F-4F3C-943F-E6CEF2282383}"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20BEE6-E3E2-4E86-AD6B-C4D05D4013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78045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200" algn="ctr" rtl="0" fontAlgn="base">
        <a:spcBef>
          <a:spcPct val="0"/>
        </a:spcBef>
        <a:spcAft>
          <a:spcPct val="0"/>
        </a:spcAft>
        <a:defRPr sz="5400" b="1">
          <a:solidFill>
            <a:schemeClr val="bg1"/>
          </a:solidFill>
          <a:latin typeface="Adobe Garamond Pro"/>
        </a:defRPr>
      </a:lvl6pPr>
      <a:lvl7pPr marL="914400" algn="ctr" rtl="0" fontAlgn="base">
        <a:spcBef>
          <a:spcPct val="0"/>
        </a:spcBef>
        <a:spcAft>
          <a:spcPct val="0"/>
        </a:spcAft>
        <a:defRPr sz="5400" b="1">
          <a:solidFill>
            <a:schemeClr val="bg1"/>
          </a:solidFill>
          <a:latin typeface="Adobe Garamond Pro"/>
        </a:defRPr>
      </a:lvl7pPr>
      <a:lvl8pPr marL="1371600" algn="ctr" rtl="0" fontAlgn="base">
        <a:spcBef>
          <a:spcPct val="0"/>
        </a:spcBef>
        <a:spcAft>
          <a:spcPct val="0"/>
        </a:spcAft>
        <a:defRPr sz="5400" b="1">
          <a:solidFill>
            <a:schemeClr val="bg1"/>
          </a:solidFill>
          <a:latin typeface="Adobe Garamond Pro"/>
        </a:defRPr>
      </a:lvl8pPr>
      <a:lvl9pPr marL="1828800" algn="ctr" rtl="0" fontAlgn="base">
        <a:spcBef>
          <a:spcPct val="0"/>
        </a:spcBef>
        <a:spcAft>
          <a:spcPct val="0"/>
        </a:spcAft>
        <a:defRPr sz="54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76C57E-025E-4BA2-8ED9-918FDCB95A51}" type="datetimeFigureOut">
              <a:rPr lang="en-US">
                <a:solidFill>
                  <a:prstClr val="black">
                    <a:tint val="75000"/>
                  </a:prstClr>
                </a:solidFill>
              </a:rPr>
              <a:pPr>
                <a:defRPr/>
              </a:p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D379A7-59F6-4D78-82C2-65C78D7C0A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9065635"/>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rtl="0" eaLnBrk="0" fontAlgn="base" hangingPunct="0">
        <a:spcBef>
          <a:spcPct val="0"/>
        </a:spcBef>
        <a:spcAft>
          <a:spcPct val="0"/>
        </a:spcAft>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4800" b="1">
          <a:solidFill>
            <a:schemeClr val="bg1"/>
          </a:solidFill>
          <a:latin typeface="Adobe Garamond Pro"/>
        </a:defRPr>
      </a:lvl2pPr>
      <a:lvl3pPr algn="ctr" rtl="0" eaLnBrk="0" fontAlgn="base" hangingPunct="0">
        <a:spcBef>
          <a:spcPct val="0"/>
        </a:spcBef>
        <a:spcAft>
          <a:spcPct val="0"/>
        </a:spcAft>
        <a:defRPr sz="4800" b="1">
          <a:solidFill>
            <a:schemeClr val="bg1"/>
          </a:solidFill>
          <a:latin typeface="Adobe Garamond Pro"/>
        </a:defRPr>
      </a:lvl3pPr>
      <a:lvl4pPr algn="ctr" rtl="0" eaLnBrk="0" fontAlgn="base" hangingPunct="0">
        <a:spcBef>
          <a:spcPct val="0"/>
        </a:spcBef>
        <a:spcAft>
          <a:spcPct val="0"/>
        </a:spcAft>
        <a:defRPr sz="4800" b="1">
          <a:solidFill>
            <a:schemeClr val="bg1"/>
          </a:solidFill>
          <a:latin typeface="Adobe Garamond Pro"/>
        </a:defRPr>
      </a:lvl4pPr>
      <a:lvl5pPr algn="ctr" rtl="0" eaLnBrk="0" fontAlgn="base" hangingPunct="0">
        <a:spcBef>
          <a:spcPct val="0"/>
        </a:spcBef>
        <a:spcAft>
          <a:spcPct val="0"/>
        </a:spcAft>
        <a:defRPr sz="4800" b="1">
          <a:solidFill>
            <a:schemeClr val="bg1"/>
          </a:solidFill>
          <a:latin typeface="Adobe Garamond Pro"/>
        </a:defRPr>
      </a:lvl5pPr>
      <a:lvl6pPr marL="457200" algn="ctr" rtl="0" fontAlgn="base">
        <a:spcBef>
          <a:spcPct val="0"/>
        </a:spcBef>
        <a:spcAft>
          <a:spcPct val="0"/>
        </a:spcAft>
        <a:defRPr sz="4800" b="1">
          <a:solidFill>
            <a:schemeClr val="bg1"/>
          </a:solidFill>
          <a:latin typeface="Adobe Garamond Pro"/>
        </a:defRPr>
      </a:lvl6pPr>
      <a:lvl7pPr marL="914400" algn="ctr" rtl="0" fontAlgn="base">
        <a:spcBef>
          <a:spcPct val="0"/>
        </a:spcBef>
        <a:spcAft>
          <a:spcPct val="0"/>
        </a:spcAft>
        <a:defRPr sz="4800" b="1">
          <a:solidFill>
            <a:schemeClr val="bg1"/>
          </a:solidFill>
          <a:latin typeface="Adobe Garamond Pro"/>
        </a:defRPr>
      </a:lvl7pPr>
      <a:lvl8pPr marL="1371600" algn="ctr" rtl="0" fontAlgn="base">
        <a:spcBef>
          <a:spcPct val="0"/>
        </a:spcBef>
        <a:spcAft>
          <a:spcPct val="0"/>
        </a:spcAft>
        <a:defRPr sz="4800" b="1">
          <a:solidFill>
            <a:schemeClr val="bg1"/>
          </a:solidFill>
          <a:latin typeface="Adobe Garamond Pro"/>
        </a:defRPr>
      </a:lvl8pPr>
      <a:lvl9pPr marL="1828800" algn="ctr" rtl="0" fontAlgn="base">
        <a:spcBef>
          <a:spcPct val="0"/>
        </a:spcBef>
        <a:spcAft>
          <a:spcPct val="0"/>
        </a:spcAft>
        <a:defRPr sz="48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th.edu/" TargetMode="Externa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hyperlink" Target="http://www.uthouston.edu/hoop/policy.htm?id=1447976"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AURA Meeting</a:t>
            </a:r>
            <a:endParaRPr lang="en-US" dirty="0"/>
          </a:p>
        </p:txBody>
      </p:sp>
      <p:sp>
        <p:nvSpPr>
          <p:cNvPr id="3" name="Subtitle 2"/>
          <p:cNvSpPr>
            <a:spLocks noGrp="1"/>
          </p:cNvSpPr>
          <p:nvPr>
            <p:ph type="subTitle" idx="1"/>
          </p:nvPr>
        </p:nvSpPr>
        <p:spPr/>
        <p:txBody>
          <a:bodyPr/>
          <a:lstStyle/>
          <a:p>
            <a:r>
              <a:rPr lang="en-US" dirty="0" smtClean="0"/>
              <a:t>March 25, 2015</a:t>
            </a:r>
            <a:endParaRPr lang="en-US" dirty="0"/>
          </a:p>
        </p:txBody>
      </p:sp>
    </p:spTree>
    <p:extLst>
      <p:ext uri="{BB962C8B-B14F-4D97-AF65-F5344CB8AC3E}">
        <p14:creationId xmlns:p14="http://schemas.microsoft.com/office/powerpoint/2010/main" val="291320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CRB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Four training classes were offered in March to educate research personnel on the procedure in HOOP 214.</a:t>
            </a:r>
          </a:p>
          <a:p>
            <a:r>
              <a:rPr lang="en-US" dirty="0" smtClean="0"/>
              <a:t>The training is necessary for all research staff that are involved in active clinical trials.</a:t>
            </a:r>
          </a:p>
          <a:p>
            <a:r>
              <a:rPr lang="en-US" dirty="0" smtClean="0"/>
              <a:t>A Separate PI training will be released in myTRC. Online staff training is in the works. </a:t>
            </a:r>
            <a:endParaRPr lang="en-US" dirty="0"/>
          </a:p>
        </p:txBody>
      </p:sp>
    </p:spTree>
    <p:extLst>
      <p:ext uri="{BB962C8B-B14F-4D97-AF65-F5344CB8AC3E}">
        <p14:creationId xmlns:p14="http://schemas.microsoft.com/office/powerpoint/2010/main" val="1859447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Template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Revised version of the Clinical Trial Budget Template is available. </a:t>
            </a:r>
          </a:p>
          <a:p>
            <a:r>
              <a:rPr lang="en-US" dirty="0" smtClean="0"/>
              <a:t>New Features</a:t>
            </a:r>
          </a:p>
          <a:p>
            <a:pPr lvl="1"/>
            <a:r>
              <a:rPr lang="en-US" dirty="0" smtClean="0"/>
              <a:t>Summary </a:t>
            </a:r>
            <a:r>
              <a:rPr lang="en-US" dirty="0"/>
              <a:t>page </a:t>
            </a:r>
            <a:r>
              <a:rPr lang="en-US" dirty="0" smtClean="0"/>
              <a:t>for SPA submission</a:t>
            </a:r>
            <a:endParaRPr lang="en-US" dirty="0"/>
          </a:p>
          <a:p>
            <a:pPr lvl="1"/>
            <a:r>
              <a:rPr lang="en-US" dirty="0"/>
              <a:t>Print friendly forms</a:t>
            </a:r>
          </a:p>
          <a:p>
            <a:pPr lvl="1"/>
            <a:r>
              <a:rPr lang="en-US" dirty="0"/>
              <a:t>Merged expense based cost form and coverage analysis form</a:t>
            </a:r>
          </a:p>
          <a:p>
            <a:pPr lvl="1"/>
            <a:r>
              <a:rPr lang="en-US" dirty="0"/>
              <a:t>Dropdown selections for 300 common procedures in the Expensed Based tab</a:t>
            </a:r>
          </a:p>
          <a:p>
            <a:pPr lvl="1"/>
            <a:r>
              <a:rPr lang="en-US" dirty="0"/>
              <a:t>Auto population of CPT codes </a:t>
            </a:r>
            <a:r>
              <a:rPr lang="en-US" dirty="0" smtClean="0"/>
              <a:t>when </a:t>
            </a:r>
            <a:r>
              <a:rPr lang="en-US" dirty="0"/>
              <a:t>you select from the common list</a:t>
            </a:r>
          </a:p>
          <a:p>
            <a:pPr lvl="1"/>
            <a:r>
              <a:rPr lang="en-US" dirty="0"/>
              <a:t>Click button Add columns and rows on the Expensed Based Form</a:t>
            </a:r>
          </a:p>
          <a:p>
            <a:endParaRPr lang="en-US" dirty="0"/>
          </a:p>
        </p:txBody>
      </p:sp>
    </p:spTree>
    <p:extLst>
      <p:ext uri="{BB962C8B-B14F-4D97-AF65-F5344CB8AC3E}">
        <p14:creationId xmlns:p14="http://schemas.microsoft.com/office/powerpoint/2010/main" val="171838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a:t>
            </a:r>
            <a:endParaRPr lang="en-US" dirty="0"/>
          </a:p>
        </p:txBody>
      </p:sp>
      <p:sp>
        <p:nvSpPr>
          <p:cNvPr id="3" name="Text Placeholder 2"/>
          <p:cNvSpPr>
            <a:spLocks noGrp="1"/>
          </p:cNvSpPr>
          <p:nvPr>
            <p:ph type="subTitle" idx="1"/>
          </p:nvPr>
        </p:nvSpPr>
        <p:spPr>
          <a:xfrm>
            <a:off x="609600" y="3048000"/>
            <a:ext cx="7894320" cy="1752600"/>
          </a:xfrm>
        </p:spPr>
        <p:txBody>
          <a:bodyPr/>
          <a:lstStyle/>
          <a:p>
            <a:r>
              <a:rPr lang="en-US" dirty="0" smtClean="0"/>
              <a:t>William Mitchell, MPSA</a:t>
            </a:r>
          </a:p>
          <a:p>
            <a:r>
              <a:rPr lang="en-US" dirty="0" smtClean="0"/>
              <a:t>Supervisor, Systems &amp; Reporting</a:t>
            </a:r>
            <a:endParaRPr lang="en-US" dirty="0"/>
          </a:p>
        </p:txBody>
      </p:sp>
    </p:spTree>
    <p:extLst>
      <p:ext uri="{BB962C8B-B14F-4D97-AF65-F5344CB8AC3E}">
        <p14:creationId xmlns:p14="http://schemas.microsoft.com/office/powerpoint/2010/main" val="3804926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a:t>
            </a:r>
            <a:endParaRPr lang="en-US" dirty="0"/>
          </a:p>
        </p:txBody>
      </p:sp>
      <p:sp>
        <p:nvSpPr>
          <p:cNvPr id="4" name="Content Placeholder 3"/>
          <p:cNvSpPr>
            <a:spLocks noGrp="1"/>
          </p:cNvSpPr>
          <p:nvPr>
            <p:ph idx="1"/>
          </p:nvPr>
        </p:nvSpPr>
        <p:spPr/>
        <p:txBody>
          <a:bodyPr>
            <a:normAutofit/>
          </a:bodyPr>
          <a:lstStyle/>
          <a:p>
            <a:r>
              <a:rPr lang="en-US" dirty="0" smtClean="0"/>
              <a:t>40 statements outstanding</a:t>
            </a:r>
          </a:p>
          <a:p>
            <a:r>
              <a:rPr lang="en-US" dirty="0" smtClean="0"/>
              <a:t>37 on hold</a:t>
            </a:r>
          </a:p>
          <a:p>
            <a:r>
              <a:rPr lang="en-US" dirty="0" smtClean="0"/>
              <a:t>Retro PAs loaded 3/19/15</a:t>
            </a:r>
          </a:p>
          <a:p>
            <a:r>
              <a:rPr lang="en-US" dirty="0" smtClean="0"/>
              <a:t>Next data load 4/5/15</a:t>
            </a:r>
            <a:endParaRPr lang="en-US" dirty="0"/>
          </a:p>
        </p:txBody>
      </p:sp>
    </p:spTree>
    <p:extLst>
      <p:ext uri="{BB962C8B-B14F-4D97-AF65-F5344CB8AC3E}">
        <p14:creationId xmlns:p14="http://schemas.microsoft.com/office/powerpoint/2010/main" val="866302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Journal Entry Upload</a:t>
            </a:r>
            <a:endParaRPr lang="en-US" dirty="0"/>
          </a:p>
        </p:txBody>
      </p:sp>
      <p:sp>
        <p:nvSpPr>
          <p:cNvPr id="9" name="Content Placeholder 8"/>
          <p:cNvSpPr>
            <a:spLocks noGrp="1"/>
          </p:cNvSpPr>
          <p:nvPr>
            <p:ph idx="1"/>
          </p:nvPr>
        </p:nvSpPr>
        <p:spPr/>
        <p:txBody>
          <a:bodyPr/>
          <a:lstStyle/>
          <a:p>
            <a:r>
              <a:rPr lang="en-US" sz="2800" dirty="0" smtClean="0"/>
              <a:t>Journal Entries will be uploaded in ecrt</a:t>
            </a:r>
            <a:r>
              <a:rPr lang="en-US" sz="2000" baseline="30000" dirty="0" smtClean="0"/>
              <a:t>®</a:t>
            </a:r>
          </a:p>
          <a:p>
            <a:r>
              <a:rPr lang="en-US" sz="2800" dirty="0"/>
              <a:t>Statements will now reflect correct </a:t>
            </a:r>
            <a:r>
              <a:rPr lang="en-US" sz="2800" dirty="0" smtClean="0"/>
              <a:t>payroll for JE</a:t>
            </a:r>
            <a:endParaRPr lang="en-US" sz="2800" dirty="0"/>
          </a:p>
          <a:p>
            <a:r>
              <a:rPr lang="en-US" sz="2800" dirty="0" smtClean="0"/>
              <a:t>Journal Entry documentation provided by PAF</a:t>
            </a:r>
            <a:endParaRPr lang="en-US" dirty="0"/>
          </a:p>
          <a:p>
            <a:pPr lvl="1"/>
            <a:r>
              <a:rPr lang="en-US" sz="2400" dirty="0" smtClean="0"/>
              <a:t>We will </a:t>
            </a:r>
            <a:r>
              <a:rPr lang="en-US" sz="2400" u="sng" dirty="0" smtClean="0"/>
              <a:t>not</a:t>
            </a:r>
            <a:r>
              <a:rPr lang="en-US" sz="2400" dirty="0" smtClean="0"/>
              <a:t> upload without PAF approval</a:t>
            </a:r>
          </a:p>
        </p:txBody>
      </p:sp>
    </p:spTree>
    <p:extLst>
      <p:ext uri="{BB962C8B-B14F-4D97-AF65-F5344CB8AC3E}">
        <p14:creationId xmlns:p14="http://schemas.microsoft.com/office/powerpoint/2010/main" val="390701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Journal Entry Upload</a:t>
            </a:r>
            <a:endParaRPr lang="en-US" dirty="0"/>
          </a:p>
        </p:txBody>
      </p:sp>
      <p:pic>
        <p:nvPicPr>
          <p:cNvPr id="1031" name="Picture 7" descr="C:\Users\WMITCH~1\AppData\Local\Temp\SNAGHTMLb5df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3" y="2590800"/>
            <a:ext cx="8743950" cy="2314575"/>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57200" y="4191000"/>
            <a:ext cx="457738" cy="218072"/>
          </a:xfrm>
          <a:prstGeom prst="rightArrow">
            <a:avLst>
              <a:gd name="adj1" fmla="val 20370"/>
              <a:gd name="adj2" fmla="val 33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57200" y="3810000"/>
            <a:ext cx="457738" cy="218072"/>
          </a:xfrm>
          <a:prstGeom prst="rightArrow">
            <a:avLst>
              <a:gd name="adj1" fmla="val 20370"/>
              <a:gd name="adj2" fmla="val 33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773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800" cy="1470025"/>
          </a:xfrm>
        </p:spPr>
        <p:txBody>
          <a:bodyPr/>
          <a:lstStyle/>
          <a:p>
            <a:r>
              <a:rPr lang="en-US" sz="3600" dirty="0" smtClean="0"/>
              <a:t>Post Award Focus</a:t>
            </a:r>
            <a:endParaRPr lang="en-US" sz="3600" dirty="0"/>
          </a:p>
        </p:txBody>
      </p:sp>
      <p:sp>
        <p:nvSpPr>
          <p:cNvPr id="3" name="Text Placeholder 2"/>
          <p:cNvSpPr>
            <a:spLocks noGrp="1"/>
          </p:cNvSpPr>
          <p:nvPr>
            <p:ph type="subTitle" idx="1"/>
          </p:nvPr>
        </p:nvSpPr>
        <p:spPr>
          <a:xfrm>
            <a:off x="609600" y="2895600"/>
            <a:ext cx="7894320" cy="1752600"/>
          </a:xfrm>
        </p:spPr>
        <p:txBody>
          <a:bodyPr/>
          <a:lstStyle/>
          <a:p>
            <a:r>
              <a:rPr lang="en-US" dirty="0" smtClean="0"/>
              <a:t>Victoria Briscoe</a:t>
            </a:r>
          </a:p>
          <a:p>
            <a:r>
              <a:rPr lang="en-US" dirty="0" smtClean="0"/>
              <a:t>Asst. Director, Post Award Finance</a:t>
            </a:r>
          </a:p>
          <a:p>
            <a:endParaRPr lang="en-US" dirty="0"/>
          </a:p>
        </p:txBody>
      </p:sp>
    </p:spTree>
    <p:extLst>
      <p:ext uri="{BB962C8B-B14F-4D97-AF65-F5344CB8AC3E}">
        <p14:creationId xmlns:p14="http://schemas.microsoft.com/office/powerpoint/2010/main" val="409193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1600200"/>
            <a:ext cx="7924800" cy="4525963"/>
          </a:xfrm>
        </p:spPr>
        <p:txBody>
          <a:bodyPr>
            <a:normAutofit lnSpcReduction="10000"/>
          </a:bodyPr>
          <a:lstStyle/>
          <a:p>
            <a:r>
              <a:rPr lang="en-US" dirty="0" smtClean="0"/>
              <a:t>Fixed price/fee-for-service agreements require specified work to be performed regardless of actual cost.  </a:t>
            </a:r>
          </a:p>
          <a:p>
            <a:r>
              <a:rPr lang="en-US" dirty="0" smtClean="0"/>
              <a:t>The investigator or academic unit must cover excess expenses when costs are underestimated.</a:t>
            </a:r>
          </a:p>
          <a:p>
            <a:r>
              <a:rPr lang="en-US" dirty="0" smtClean="0"/>
              <a:t>All costs for these awards must be expensed directly to the assigned FMS project, and with reasonable budgeting/accurate charging, neither a surplus nor a deficit may occur.</a:t>
            </a:r>
            <a:endParaRPr lang="en-US" dirty="0"/>
          </a:p>
        </p:txBody>
      </p:sp>
      <p:sp>
        <p:nvSpPr>
          <p:cNvPr id="5" name="Title 7"/>
          <p:cNvSpPr>
            <a:spLocks noGrp="1"/>
          </p:cNvSpPr>
          <p:nvPr>
            <p:ph type="title"/>
          </p:nvPr>
        </p:nvSpPr>
        <p:spPr/>
        <p:txBody>
          <a:bodyPr/>
          <a:lstStyle/>
          <a:p>
            <a:r>
              <a:rPr lang="en-US" sz="3200" dirty="0" smtClean="0"/>
              <a:t>Residual Accounts Process</a:t>
            </a:r>
            <a:endParaRPr lang="en-US" sz="3200" dirty="0"/>
          </a:p>
        </p:txBody>
      </p:sp>
    </p:spTree>
    <p:extLst>
      <p:ext uri="{BB962C8B-B14F-4D97-AF65-F5344CB8AC3E}">
        <p14:creationId xmlns:p14="http://schemas.microsoft.com/office/powerpoint/2010/main" val="1062782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1600200"/>
            <a:ext cx="7924800" cy="4525963"/>
          </a:xfrm>
        </p:spPr>
        <p:txBody>
          <a:bodyPr>
            <a:normAutofit/>
          </a:bodyPr>
          <a:lstStyle/>
          <a:p>
            <a:r>
              <a:rPr lang="en-US" sz="2600" dirty="0" smtClean="0"/>
              <a:t>Upon project termination, any residuals will be transferred to a sponsored project residual account (fund </a:t>
            </a:r>
            <a:r>
              <a:rPr lang="en-US" sz="2600" b="1" dirty="0" smtClean="0"/>
              <a:t>57050</a:t>
            </a:r>
            <a:r>
              <a:rPr lang="en-US" sz="2600" dirty="0" smtClean="0"/>
              <a:t>, </a:t>
            </a:r>
            <a:r>
              <a:rPr lang="en-US" sz="2600" b="1" dirty="0" smtClean="0"/>
              <a:t>Contract Residuals</a:t>
            </a:r>
            <a:r>
              <a:rPr lang="en-US" sz="2600" dirty="0" smtClean="0"/>
              <a:t>)</a:t>
            </a:r>
          </a:p>
          <a:p>
            <a:r>
              <a:rPr lang="en-US" sz="2600" dirty="0" smtClean="0"/>
              <a:t>Any project with a project balance &gt;10% will require justification along with review/approval.</a:t>
            </a:r>
          </a:p>
          <a:p>
            <a:r>
              <a:rPr lang="en-US" sz="2600" dirty="0" smtClean="0"/>
              <a:t>Each PI will be assigned one residual balance project for this purpose.  </a:t>
            </a:r>
          </a:p>
          <a:p>
            <a:r>
              <a:rPr lang="en-US" sz="2600" dirty="0" smtClean="0"/>
              <a:t>This project is solely for this purpose, and no other funds may be deposited therein.</a:t>
            </a:r>
            <a:endParaRPr lang="en-US" sz="2600" dirty="0"/>
          </a:p>
        </p:txBody>
      </p:sp>
      <p:sp>
        <p:nvSpPr>
          <p:cNvPr id="5" name="Title 7"/>
          <p:cNvSpPr>
            <a:spLocks noGrp="1"/>
          </p:cNvSpPr>
          <p:nvPr>
            <p:ph type="title"/>
          </p:nvPr>
        </p:nvSpPr>
        <p:spPr/>
        <p:txBody>
          <a:bodyPr/>
          <a:lstStyle/>
          <a:p>
            <a:r>
              <a:rPr lang="en-US" sz="3200" dirty="0" smtClean="0"/>
              <a:t>Residual Accounts Process</a:t>
            </a:r>
            <a:endParaRPr lang="en-US" sz="3200" dirty="0"/>
          </a:p>
        </p:txBody>
      </p:sp>
    </p:spTree>
    <p:extLst>
      <p:ext uri="{BB962C8B-B14F-4D97-AF65-F5344CB8AC3E}">
        <p14:creationId xmlns:p14="http://schemas.microsoft.com/office/powerpoint/2010/main" val="30185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Residual Accounts Progress</a:t>
            </a:r>
            <a:endParaRPr lang="en-US" sz="3200" dirty="0"/>
          </a:p>
        </p:txBody>
      </p:sp>
      <p:sp>
        <p:nvSpPr>
          <p:cNvPr id="9" name="Content Placeholder 8"/>
          <p:cNvSpPr>
            <a:spLocks noGrp="1"/>
          </p:cNvSpPr>
          <p:nvPr>
            <p:ph idx="1"/>
          </p:nvPr>
        </p:nvSpPr>
        <p:spPr>
          <a:xfrm>
            <a:off x="457200" y="1524000"/>
            <a:ext cx="8382000" cy="4297363"/>
          </a:xfrm>
        </p:spPr>
        <p:txBody>
          <a:bodyPr>
            <a:normAutofit/>
          </a:bodyPr>
          <a:lstStyle/>
          <a:p>
            <a:r>
              <a:rPr lang="en-US" sz="2600" dirty="0" smtClean="0"/>
              <a:t>Due to audit recommendation and our response, PAF is first working on 145 vested federal projects that must be closed out by </a:t>
            </a:r>
            <a:r>
              <a:rPr lang="en-US" sz="2600" b="1" dirty="0" smtClean="0"/>
              <a:t>8/31/15</a:t>
            </a:r>
            <a:r>
              <a:rPr lang="en-US" sz="2600" dirty="0" smtClean="0"/>
              <a:t>. (Currently ~ 44% complete)</a:t>
            </a:r>
          </a:p>
          <a:p>
            <a:r>
              <a:rPr lang="en-US" sz="2600" dirty="0" smtClean="0"/>
              <a:t>PAF is moving all FY15 expenses and revenue residuals on these projects to the newly created Residual accounts for each applicable PI</a:t>
            </a:r>
          </a:p>
          <a:p>
            <a:r>
              <a:rPr lang="en-US" sz="2600" dirty="0" smtClean="0"/>
              <a:t>All other vested projects will be completed in FY16.  (However, </a:t>
            </a:r>
            <a:r>
              <a:rPr lang="en-US" sz="2600" dirty="0"/>
              <a:t>some PAF comes across </a:t>
            </a:r>
            <a:r>
              <a:rPr lang="en-US" sz="2600" dirty="0" smtClean="0"/>
              <a:t>during </a:t>
            </a:r>
            <a:r>
              <a:rPr lang="en-US" sz="2600" dirty="0"/>
              <a:t>this fiscal </a:t>
            </a:r>
            <a:r>
              <a:rPr lang="en-US" sz="2600" dirty="0" smtClean="0"/>
              <a:t>year </a:t>
            </a:r>
            <a:r>
              <a:rPr lang="en-US" sz="2600" dirty="0"/>
              <a:t>may </a:t>
            </a:r>
            <a:r>
              <a:rPr lang="en-US" sz="2600" dirty="0" smtClean="0"/>
              <a:t>be closed out FY15 as time permits.)</a:t>
            </a:r>
          </a:p>
          <a:p>
            <a:endParaRPr lang="en-US" sz="2600" dirty="0" smtClean="0"/>
          </a:p>
          <a:p>
            <a:endParaRPr lang="en-US" sz="2400" dirty="0" smtClean="0"/>
          </a:p>
        </p:txBody>
      </p:sp>
    </p:spTree>
    <p:extLst>
      <p:ext uri="{BB962C8B-B14F-4D97-AF65-F5344CB8AC3E}">
        <p14:creationId xmlns:p14="http://schemas.microsoft.com/office/powerpoint/2010/main" val="520539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a:t>
            </a:r>
            <a:endParaRPr lang="en-US" dirty="0"/>
          </a:p>
        </p:txBody>
      </p:sp>
      <p:sp>
        <p:nvSpPr>
          <p:cNvPr id="3" name="Text Placeholder 2"/>
          <p:cNvSpPr>
            <a:spLocks noGrp="1"/>
          </p:cNvSpPr>
          <p:nvPr>
            <p:ph type="subTitle" idx="1"/>
          </p:nvPr>
        </p:nvSpPr>
        <p:spPr>
          <a:xfrm>
            <a:off x="609600" y="2895600"/>
            <a:ext cx="7894320" cy="1752600"/>
          </a:xfrm>
        </p:spPr>
        <p:txBody>
          <a:bodyPr/>
          <a:lstStyle/>
          <a:p>
            <a:r>
              <a:rPr lang="en-US" dirty="0" smtClean="0"/>
              <a:t>Victoria Briscoe</a:t>
            </a:r>
          </a:p>
          <a:p>
            <a:r>
              <a:rPr lang="en-US" dirty="0" smtClean="0"/>
              <a:t>Asst. Director, Post Award Finance</a:t>
            </a:r>
          </a:p>
          <a:p>
            <a:endParaRPr lang="en-US" dirty="0"/>
          </a:p>
        </p:txBody>
      </p:sp>
    </p:spTree>
    <p:extLst>
      <p:ext uri="{BB962C8B-B14F-4D97-AF65-F5344CB8AC3E}">
        <p14:creationId xmlns:p14="http://schemas.microsoft.com/office/powerpoint/2010/main" val="3968295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Extended Leave &amp; Sponsored Projects </a:t>
            </a:r>
          </a:p>
        </p:txBody>
      </p:sp>
      <p:sp>
        <p:nvSpPr>
          <p:cNvPr id="9" name="Content Placeholder 8"/>
          <p:cNvSpPr>
            <a:spLocks noGrp="1"/>
          </p:cNvSpPr>
          <p:nvPr>
            <p:ph idx="1"/>
          </p:nvPr>
        </p:nvSpPr>
        <p:spPr/>
        <p:txBody>
          <a:bodyPr>
            <a:normAutofit lnSpcReduction="10000"/>
          </a:bodyPr>
          <a:lstStyle/>
          <a:p>
            <a:r>
              <a:rPr lang="en-US" sz="2600" dirty="0"/>
              <a:t>Federal Awards generally allow up to 3 months of salary/fringe to be charged to a grant/contract for leaves such as sick leave and </a:t>
            </a:r>
            <a:r>
              <a:rPr lang="en-US" sz="2600" dirty="0" smtClean="0"/>
              <a:t>FMLA.</a:t>
            </a:r>
            <a:endParaRPr lang="en-US" sz="2600" dirty="0"/>
          </a:p>
          <a:p>
            <a:r>
              <a:rPr lang="en-US" sz="2600" dirty="0" smtClean="0"/>
              <a:t>Private grants and contracts from other agencies do not usually have such allowances, and if extended leave is needed, consider moving the individual off to non-restricted funds during that time.</a:t>
            </a:r>
          </a:p>
          <a:p>
            <a:r>
              <a:rPr lang="en-US" sz="2600" dirty="0" smtClean="0"/>
              <a:t>If extended leave is required for key personnel (most often the PI) agency discussion may be in order regarding the special circumstances and impact on the project.</a:t>
            </a:r>
          </a:p>
          <a:p>
            <a:endParaRPr lang="en-US" sz="2400" dirty="0" smtClean="0"/>
          </a:p>
        </p:txBody>
      </p:sp>
    </p:spTree>
    <p:extLst>
      <p:ext uri="{BB962C8B-B14F-4D97-AF65-F5344CB8AC3E}">
        <p14:creationId xmlns:p14="http://schemas.microsoft.com/office/powerpoint/2010/main" val="211714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Contacting PAF for Assistance</a:t>
            </a:r>
            <a:endParaRPr lang="en-US" sz="3200" dirty="0"/>
          </a:p>
        </p:txBody>
      </p:sp>
      <p:sp>
        <p:nvSpPr>
          <p:cNvPr id="9" name="Content Placeholder 8"/>
          <p:cNvSpPr>
            <a:spLocks noGrp="1"/>
          </p:cNvSpPr>
          <p:nvPr>
            <p:ph idx="1"/>
          </p:nvPr>
        </p:nvSpPr>
        <p:spPr/>
        <p:txBody>
          <a:bodyPr>
            <a:normAutofit/>
          </a:bodyPr>
          <a:lstStyle/>
          <a:p>
            <a:r>
              <a:rPr lang="en-US" sz="2600" dirty="0" smtClean="0"/>
              <a:t>Please have pertinent information readily available on the phone or included in your email correspondence (project number, PI, awarding agency, issue at hand, and any prior contact with PAF and with whom)</a:t>
            </a:r>
          </a:p>
          <a:p>
            <a:r>
              <a:rPr lang="en-US" sz="2600" dirty="0"/>
              <a:t>Please include your contact information in any correspondence </a:t>
            </a:r>
            <a:r>
              <a:rPr lang="en-US" sz="2600" dirty="0" smtClean="0"/>
              <a:t>sent.  The </a:t>
            </a:r>
            <a:r>
              <a:rPr lang="en-US" sz="2600" i="1" dirty="0" smtClean="0">
                <a:solidFill>
                  <a:srgbClr val="FFFF00"/>
                </a:solidFill>
              </a:rPr>
              <a:t>Create Signature </a:t>
            </a:r>
            <a:r>
              <a:rPr lang="en-US" sz="2600" dirty="0" smtClean="0"/>
              <a:t>function in Outlook allows you to create and automatically have this information added to each of your emails.</a:t>
            </a:r>
            <a:endParaRPr lang="en-US" sz="2600" dirty="0"/>
          </a:p>
          <a:p>
            <a:endParaRPr lang="en-US" sz="2600" dirty="0" smtClean="0"/>
          </a:p>
          <a:p>
            <a:endParaRPr lang="en-US" sz="2400" dirty="0" smtClean="0"/>
          </a:p>
        </p:txBody>
      </p:sp>
    </p:spTree>
    <p:extLst>
      <p:ext uri="{BB962C8B-B14F-4D97-AF65-F5344CB8AC3E}">
        <p14:creationId xmlns:p14="http://schemas.microsoft.com/office/powerpoint/2010/main" val="3732661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Remarks</a:t>
            </a:r>
            <a:endParaRPr lang="en-US" dirty="0"/>
          </a:p>
        </p:txBody>
      </p:sp>
      <p:sp>
        <p:nvSpPr>
          <p:cNvPr id="3" name="Text Placeholder 2"/>
          <p:cNvSpPr>
            <a:spLocks noGrp="1"/>
          </p:cNvSpPr>
          <p:nvPr>
            <p:ph type="subTitle" idx="1"/>
          </p:nvPr>
        </p:nvSpPr>
        <p:spPr>
          <a:xfrm>
            <a:off x="609600" y="2590800"/>
            <a:ext cx="7894320" cy="2362200"/>
          </a:xfrm>
        </p:spPr>
        <p:txBody>
          <a:bodyPr/>
          <a:lstStyle/>
          <a:p>
            <a:r>
              <a:rPr lang="en-US" dirty="0" smtClean="0"/>
              <a:t>Jodi S. Ogden, MBA, CRA</a:t>
            </a:r>
          </a:p>
          <a:p>
            <a:r>
              <a:rPr lang="en-US" dirty="0" smtClean="0"/>
              <a:t>Associate Vice President</a:t>
            </a:r>
          </a:p>
          <a:p>
            <a:r>
              <a:rPr lang="en-US" dirty="0" smtClean="0"/>
              <a:t>Sponsored Projects Administration</a:t>
            </a:r>
            <a:endParaRPr lang="en-US" dirty="0"/>
          </a:p>
        </p:txBody>
      </p:sp>
    </p:spTree>
    <p:extLst>
      <p:ext uri="{BB962C8B-B14F-4D97-AF65-F5344CB8AC3E}">
        <p14:creationId xmlns:p14="http://schemas.microsoft.com/office/powerpoint/2010/main" val="4185810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894320" cy="2743200"/>
          </a:xfrm>
        </p:spPr>
        <p:txBody>
          <a:bodyPr>
            <a:normAutofit lnSpcReduction="10000"/>
          </a:bodyPr>
          <a:lstStyle/>
          <a:p>
            <a:r>
              <a:rPr lang="en-US" dirty="0" smtClean="0"/>
              <a:t>Next Meeting:</a:t>
            </a:r>
          </a:p>
          <a:p>
            <a:r>
              <a:rPr lang="en-US" b="1" dirty="0" smtClean="0"/>
              <a:t>May 27, 2015</a:t>
            </a:r>
          </a:p>
          <a:p>
            <a:endParaRPr lang="en-US" dirty="0"/>
          </a:p>
          <a:p>
            <a:r>
              <a:rPr lang="en-US" dirty="0" smtClean="0"/>
              <a:t>Presentations &amp; Schedule </a:t>
            </a:r>
            <a:r>
              <a:rPr lang="en-US" dirty="0"/>
              <a:t>P</a:t>
            </a:r>
            <a:r>
              <a:rPr lang="en-US" dirty="0" smtClean="0"/>
              <a:t>osted at:</a:t>
            </a:r>
          </a:p>
          <a:p>
            <a:r>
              <a:rPr lang="en-US" b="1" dirty="0" smtClean="0"/>
              <a:t>go.uth.edu/AURA</a:t>
            </a:r>
            <a:endParaRPr lang="en-US" b="1" dirty="0"/>
          </a:p>
        </p:txBody>
      </p:sp>
    </p:spTree>
    <p:extLst>
      <p:ext uri="{BB962C8B-B14F-4D97-AF65-F5344CB8AC3E}">
        <p14:creationId xmlns:p14="http://schemas.microsoft.com/office/powerpoint/2010/main" val="389551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Items</a:t>
            </a:r>
            <a:endParaRPr lang="en-US" dirty="0"/>
          </a:p>
        </p:txBody>
      </p:sp>
      <p:sp>
        <p:nvSpPr>
          <p:cNvPr id="4" name="Content Placeholder 3"/>
          <p:cNvSpPr>
            <a:spLocks noGrp="1"/>
          </p:cNvSpPr>
          <p:nvPr>
            <p:ph idx="1"/>
          </p:nvPr>
        </p:nvSpPr>
        <p:spPr>
          <a:xfrm>
            <a:off x="2362200" y="2057400"/>
            <a:ext cx="6324600" cy="3124200"/>
          </a:xfrm>
        </p:spPr>
        <p:txBody>
          <a:bodyPr/>
          <a:lstStyle/>
          <a:p>
            <a:pPr marL="0" indent="0">
              <a:buNone/>
            </a:pPr>
            <a:r>
              <a:rPr lang="en-US" b="1" dirty="0" smtClean="0"/>
              <a:t>ITV Groups</a:t>
            </a:r>
          </a:p>
          <a:p>
            <a:pPr marL="0" indent="0" algn="ctr">
              <a:buNone/>
            </a:pPr>
            <a:r>
              <a:rPr lang="en-US" dirty="0" smtClean="0"/>
              <a:t>Please mute microphones</a:t>
            </a:r>
          </a:p>
          <a:p>
            <a:pPr marL="0" indent="0">
              <a:buNone/>
            </a:pPr>
            <a:endParaRPr lang="en-US" sz="2000" b="1" dirty="0" smtClean="0"/>
          </a:p>
          <a:p>
            <a:pPr marL="0" indent="0">
              <a:buNone/>
            </a:pPr>
            <a:endParaRPr lang="en-US" sz="800" b="1" dirty="0" smtClean="0"/>
          </a:p>
          <a:p>
            <a:pPr marL="0" indent="0">
              <a:buNone/>
            </a:pPr>
            <a:r>
              <a:rPr lang="en-US" b="1" dirty="0" smtClean="0"/>
              <a:t>Presenters</a:t>
            </a:r>
            <a:endParaRPr lang="en-US" b="1" dirty="0"/>
          </a:p>
          <a:p>
            <a:pPr marL="0" indent="0" algn="ctr">
              <a:buNone/>
            </a:pPr>
            <a:r>
              <a:rPr lang="en-US" dirty="0" smtClean="0"/>
              <a:t>Repeat questions in mic</a:t>
            </a:r>
            <a:endParaRPr lang="en-US" dirty="0"/>
          </a:p>
        </p:txBody>
      </p:sp>
      <p:pic>
        <p:nvPicPr>
          <p:cNvPr id="1029" name="Picture 5" descr="C:\Users\ktoups\AppData\Local\Microsoft\Windows\Temporary Internet Files\Content.IE5\1J7W9CQE\MC900439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1905000" cy="1659596"/>
          </a:xfrm>
          <a:prstGeom prst="rect">
            <a:avLst/>
          </a:prstGeom>
          <a:noFill/>
          <a:extLst>
            <a:ext uri="{909E8E84-426E-40DD-AFC4-6F175D3DCCD1}">
              <a14:hiddenFill xmlns:a14="http://schemas.microsoft.com/office/drawing/2010/main">
                <a:solidFill>
                  <a:srgbClr val="FFFFFF"/>
                </a:solidFill>
              </a14:hiddenFill>
            </a:ext>
          </a:extLst>
        </p:spPr>
      </p:pic>
      <p:grpSp>
        <p:nvGrpSpPr>
          <p:cNvPr id="1268" name="Group 1267"/>
          <p:cNvGrpSpPr/>
          <p:nvPr/>
        </p:nvGrpSpPr>
        <p:grpSpPr>
          <a:xfrm>
            <a:off x="843515" y="3886201"/>
            <a:ext cx="1280146" cy="1168808"/>
            <a:chOff x="843515" y="3505201"/>
            <a:chExt cx="1280146" cy="1168808"/>
          </a:xfrm>
          <a:effectLst>
            <a:outerShdw blurRad="50800" dist="38100" dir="5400000" sx="103000" sy="103000" algn="t" rotWithShape="0">
              <a:prstClr val="black">
                <a:alpha val="40000"/>
              </a:prstClr>
            </a:outerShdw>
          </a:effectLst>
        </p:grpSpPr>
        <p:pic>
          <p:nvPicPr>
            <p:cNvPr id="1032" name="Picture 8" descr="C:\Users\ktoups\AppData\Local\Microsoft\Windows\Temporary Internet Files\Content.IE5\G3AFT4RY\MC900442000[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3515" y="3505201"/>
              <a:ext cx="1280146" cy="1168808"/>
            </a:xfrm>
            <a:prstGeom prst="roundRect">
              <a:avLst>
                <a:gd name="adj" fmla="val 4167"/>
              </a:avLst>
            </a:prstGeom>
            <a:solidFill>
              <a:schemeClr val="accent6">
                <a:lumMod val="40000"/>
                <a:lumOff val="60000"/>
                <a:alpha val="47000"/>
              </a:schemeClr>
            </a:solidFill>
            <a:ln w="76200" cap="sq">
              <a:solidFill>
                <a:schemeClr val="accent6">
                  <a:lumMod val="50000"/>
                </a:schemeClr>
              </a:solidFill>
              <a:miter lim="800000"/>
            </a:ln>
            <a:effectLst>
              <a:softEdge rad="31750"/>
            </a:effectLst>
            <a:scene3d>
              <a:camera prst="orthographicFront"/>
              <a:lightRig rig="threePt" dir="t">
                <a:rot lat="0" lon="0" rev="2700000"/>
              </a:lightRig>
            </a:scene3d>
            <a:sp3d contourW="6350">
              <a:bevelT h="38100"/>
              <a:contourClr>
                <a:srgbClr val="C0C0C0"/>
              </a:contourClr>
            </a:sp3d>
          </p:spPr>
        </p:pic>
        <p:sp>
          <p:nvSpPr>
            <p:cNvPr id="351" name="Freeform 311"/>
            <p:cNvSpPr>
              <a:spLocks/>
            </p:cNvSpPr>
            <p:nvPr/>
          </p:nvSpPr>
          <p:spPr bwMode="auto">
            <a:xfrm>
              <a:off x="1361905" y="4045798"/>
              <a:ext cx="166201" cy="69551"/>
            </a:xfrm>
            <a:custGeom>
              <a:avLst/>
              <a:gdLst>
                <a:gd name="T0" fmla="*/ 7 w 337"/>
                <a:gd name="T1" fmla="*/ 17 h 154"/>
                <a:gd name="T2" fmla="*/ 20 w 337"/>
                <a:gd name="T3" fmla="*/ 20 h 154"/>
                <a:gd name="T4" fmla="*/ 36 w 337"/>
                <a:gd name="T5" fmla="*/ 25 h 154"/>
                <a:gd name="T6" fmla="*/ 54 w 337"/>
                <a:gd name="T7" fmla="*/ 32 h 154"/>
                <a:gd name="T8" fmla="*/ 75 w 337"/>
                <a:gd name="T9" fmla="*/ 38 h 154"/>
                <a:gd name="T10" fmla="*/ 97 w 337"/>
                <a:gd name="T11" fmla="*/ 46 h 154"/>
                <a:gd name="T12" fmla="*/ 120 w 337"/>
                <a:gd name="T13" fmla="*/ 56 h 154"/>
                <a:gd name="T14" fmla="*/ 144 w 337"/>
                <a:gd name="T15" fmla="*/ 66 h 154"/>
                <a:gd name="T16" fmla="*/ 169 w 337"/>
                <a:gd name="T17" fmla="*/ 76 h 154"/>
                <a:gd name="T18" fmla="*/ 193 w 337"/>
                <a:gd name="T19" fmla="*/ 87 h 154"/>
                <a:gd name="T20" fmla="*/ 216 w 337"/>
                <a:gd name="T21" fmla="*/ 96 h 154"/>
                <a:gd name="T22" fmla="*/ 238 w 337"/>
                <a:gd name="T23" fmla="*/ 106 h 154"/>
                <a:gd name="T24" fmla="*/ 258 w 337"/>
                <a:gd name="T25" fmla="*/ 116 h 154"/>
                <a:gd name="T26" fmla="*/ 277 w 337"/>
                <a:gd name="T27" fmla="*/ 124 h 154"/>
                <a:gd name="T28" fmla="*/ 293 w 337"/>
                <a:gd name="T29" fmla="*/ 132 h 154"/>
                <a:gd name="T30" fmla="*/ 307 w 337"/>
                <a:gd name="T31" fmla="*/ 139 h 154"/>
                <a:gd name="T32" fmla="*/ 317 w 337"/>
                <a:gd name="T33" fmla="*/ 143 h 154"/>
                <a:gd name="T34" fmla="*/ 318 w 337"/>
                <a:gd name="T35" fmla="*/ 144 h 154"/>
                <a:gd name="T36" fmla="*/ 321 w 337"/>
                <a:gd name="T37" fmla="*/ 146 h 154"/>
                <a:gd name="T38" fmla="*/ 322 w 337"/>
                <a:gd name="T39" fmla="*/ 148 h 154"/>
                <a:gd name="T40" fmla="*/ 323 w 337"/>
                <a:gd name="T41" fmla="*/ 150 h 154"/>
                <a:gd name="T42" fmla="*/ 325 w 337"/>
                <a:gd name="T43" fmla="*/ 153 h 154"/>
                <a:gd name="T44" fmla="*/ 328 w 337"/>
                <a:gd name="T45" fmla="*/ 154 h 154"/>
                <a:gd name="T46" fmla="*/ 331 w 337"/>
                <a:gd name="T47" fmla="*/ 154 h 154"/>
                <a:gd name="T48" fmla="*/ 333 w 337"/>
                <a:gd name="T49" fmla="*/ 151 h 154"/>
                <a:gd name="T50" fmla="*/ 336 w 337"/>
                <a:gd name="T51" fmla="*/ 149 h 154"/>
                <a:gd name="T52" fmla="*/ 337 w 337"/>
                <a:gd name="T53" fmla="*/ 147 h 154"/>
                <a:gd name="T54" fmla="*/ 337 w 337"/>
                <a:gd name="T55" fmla="*/ 143 h 154"/>
                <a:gd name="T56" fmla="*/ 336 w 337"/>
                <a:gd name="T57" fmla="*/ 141 h 154"/>
                <a:gd name="T58" fmla="*/ 333 w 337"/>
                <a:gd name="T59" fmla="*/ 138 h 154"/>
                <a:gd name="T60" fmla="*/ 332 w 337"/>
                <a:gd name="T61" fmla="*/ 135 h 154"/>
                <a:gd name="T62" fmla="*/ 330 w 337"/>
                <a:gd name="T63" fmla="*/ 133 h 154"/>
                <a:gd name="T64" fmla="*/ 328 w 337"/>
                <a:gd name="T65" fmla="*/ 131 h 154"/>
                <a:gd name="T66" fmla="*/ 317 w 337"/>
                <a:gd name="T67" fmla="*/ 125 h 154"/>
                <a:gd name="T68" fmla="*/ 303 w 337"/>
                <a:gd name="T69" fmla="*/ 119 h 154"/>
                <a:gd name="T70" fmla="*/ 287 w 337"/>
                <a:gd name="T71" fmla="*/ 111 h 154"/>
                <a:gd name="T72" fmla="*/ 268 w 337"/>
                <a:gd name="T73" fmla="*/ 102 h 154"/>
                <a:gd name="T74" fmla="*/ 247 w 337"/>
                <a:gd name="T75" fmla="*/ 93 h 154"/>
                <a:gd name="T76" fmla="*/ 224 w 337"/>
                <a:gd name="T77" fmla="*/ 82 h 154"/>
                <a:gd name="T78" fmla="*/ 200 w 337"/>
                <a:gd name="T79" fmla="*/ 72 h 154"/>
                <a:gd name="T80" fmla="*/ 175 w 337"/>
                <a:gd name="T81" fmla="*/ 61 h 154"/>
                <a:gd name="T82" fmla="*/ 151 w 337"/>
                <a:gd name="T83" fmla="*/ 51 h 154"/>
                <a:gd name="T84" fmla="*/ 126 w 337"/>
                <a:gd name="T85" fmla="*/ 41 h 154"/>
                <a:gd name="T86" fmla="*/ 103 w 337"/>
                <a:gd name="T87" fmla="*/ 32 h 154"/>
                <a:gd name="T88" fmla="*/ 80 w 337"/>
                <a:gd name="T89" fmla="*/ 22 h 154"/>
                <a:gd name="T90" fmla="*/ 59 w 337"/>
                <a:gd name="T91" fmla="*/ 15 h 154"/>
                <a:gd name="T92" fmla="*/ 39 w 337"/>
                <a:gd name="T93" fmla="*/ 8 h 154"/>
                <a:gd name="T94" fmla="*/ 23 w 337"/>
                <a:gd name="T95" fmla="*/ 4 h 154"/>
                <a:gd name="T96" fmla="*/ 10 w 337"/>
                <a:gd name="T97" fmla="*/ 0 h 154"/>
                <a:gd name="T98" fmla="*/ 6 w 337"/>
                <a:gd name="T99" fmla="*/ 0 h 154"/>
                <a:gd name="T100" fmla="*/ 4 w 337"/>
                <a:gd name="T101" fmla="*/ 2 h 154"/>
                <a:gd name="T102" fmla="*/ 1 w 337"/>
                <a:gd name="T103" fmla="*/ 4 h 154"/>
                <a:gd name="T104" fmla="*/ 0 w 337"/>
                <a:gd name="T105" fmla="*/ 7 h 154"/>
                <a:gd name="T106" fmla="*/ 0 w 337"/>
                <a:gd name="T107" fmla="*/ 11 h 154"/>
                <a:gd name="T108" fmla="*/ 1 w 337"/>
                <a:gd name="T109" fmla="*/ 13 h 154"/>
                <a:gd name="T110" fmla="*/ 4 w 337"/>
                <a:gd name="T111" fmla="*/ 15 h 154"/>
                <a:gd name="T112" fmla="*/ 7 w 337"/>
                <a:gd name="T113" fmla="*/ 17 h 154"/>
                <a:gd name="T114" fmla="*/ 7 w 337"/>
                <a:gd name="T115" fmla="*/ 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154">
                  <a:moveTo>
                    <a:pt x="7" y="17"/>
                  </a:moveTo>
                  <a:lnTo>
                    <a:pt x="20" y="20"/>
                  </a:lnTo>
                  <a:lnTo>
                    <a:pt x="36" y="25"/>
                  </a:lnTo>
                  <a:lnTo>
                    <a:pt x="54" y="32"/>
                  </a:lnTo>
                  <a:lnTo>
                    <a:pt x="75" y="38"/>
                  </a:lnTo>
                  <a:lnTo>
                    <a:pt x="97" y="46"/>
                  </a:lnTo>
                  <a:lnTo>
                    <a:pt x="120" y="56"/>
                  </a:lnTo>
                  <a:lnTo>
                    <a:pt x="144" y="66"/>
                  </a:lnTo>
                  <a:lnTo>
                    <a:pt x="169" y="76"/>
                  </a:lnTo>
                  <a:lnTo>
                    <a:pt x="193" y="87"/>
                  </a:lnTo>
                  <a:lnTo>
                    <a:pt x="216" y="96"/>
                  </a:lnTo>
                  <a:lnTo>
                    <a:pt x="238" y="106"/>
                  </a:lnTo>
                  <a:lnTo>
                    <a:pt x="258" y="116"/>
                  </a:lnTo>
                  <a:lnTo>
                    <a:pt x="277" y="124"/>
                  </a:lnTo>
                  <a:lnTo>
                    <a:pt x="293" y="132"/>
                  </a:lnTo>
                  <a:lnTo>
                    <a:pt x="307" y="139"/>
                  </a:lnTo>
                  <a:lnTo>
                    <a:pt x="317" y="143"/>
                  </a:lnTo>
                  <a:lnTo>
                    <a:pt x="318" y="144"/>
                  </a:lnTo>
                  <a:lnTo>
                    <a:pt x="321" y="146"/>
                  </a:lnTo>
                  <a:lnTo>
                    <a:pt x="322" y="148"/>
                  </a:lnTo>
                  <a:lnTo>
                    <a:pt x="323" y="150"/>
                  </a:lnTo>
                  <a:lnTo>
                    <a:pt x="325" y="153"/>
                  </a:lnTo>
                  <a:lnTo>
                    <a:pt x="328" y="154"/>
                  </a:lnTo>
                  <a:lnTo>
                    <a:pt x="331" y="154"/>
                  </a:lnTo>
                  <a:lnTo>
                    <a:pt x="333" y="151"/>
                  </a:lnTo>
                  <a:lnTo>
                    <a:pt x="336" y="149"/>
                  </a:lnTo>
                  <a:lnTo>
                    <a:pt x="337" y="147"/>
                  </a:lnTo>
                  <a:lnTo>
                    <a:pt x="337" y="143"/>
                  </a:lnTo>
                  <a:lnTo>
                    <a:pt x="336" y="141"/>
                  </a:lnTo>
                  <a:lnTo>
                    <a:pt x="333" y="138"/>
                  </a:lnTo>
                  <a:lnTo>
                    <a:pt x="332" y="135"/>
                  </a:lnTo>
                  <a:lnTo>
                    <a:pt x="330" y="133"/>
                  </a:lnTo>
                  <a:lnTo>
                    <a:pt x="328" y="131"/>
                  </a:lnTo>
                  <a:lnTo>
                    <a:pt x="317" y="125"/>
                  </a:lnTo>
                  <a:lnTo>
                    <a:pt x="303" y="119"/>
                  </a:lnTo>
                  <a:lnTo>
                    <a:pt x="287" y="111"/>
                  </a:lnTo>
                  <a:lnTo>
                    <a:pt x="268" y="102"/>
                  </a:lnTo>
                  <a:lnTo>
                    <a:pt x="247" y="93"/>
                  </a:lnTo>
                  <a:lnTo>
                    <a:pt x="224" y="82"/>
                  </a:lnTo>
                  <a:lnTo>
                    <a:pt x="200" y="72"/>
                  </a:lnTo>
                  <a:lnTo>
                    <a:pt x="175" y="61"/>
                  </a:lnTo>
                  <a:lnTo>
                    <a:pt x="151" y="51"/>
                  </a:lnTo>
                  <a:lnTo>
                    <a:pt x="126" y="41"/>
                  </a:lnTo>
                  <a:lnTo>
                    <a:pt x="103" y="32"/>
                  </a:lnTo>
                  <a:lnTo>
                    <a:pt x="80" y="22"/>
                  </a:lnTo>
                  <a:lnTo>
                    <a:pt x="59" y="15"/>
                  </a:lnTo>
                  <a:lnTo>
                    <a:pt x="39" y="8"/>
                  </a:lnTo>
                  <a:lnTo>
                    <a:pt x="23" y="4"/>
                  </a:lnTo>
                  <a:lnTo>
                    <a:pt x="10" y="0"/>
                  </a:lnTo>
                  <a:lnTo>
                    <a:pt x="6" y="0"/>
                  </a:lnTo>
                  <a:lnTo>
                    <a:pt x="4" y="2"/>
                  </a:lnTo>
                  <a:lnTo>
                    <a:pt x="1" y="4"/>
                  </a:lnTo>
                  <a:lnTo>
                    <a:pt x="0" y="7"/>
                  </a:lnTo>
                  <a:lnTo>
                    <a:pt x="0" y="11"/>
                  </a:lnTo>
                  <a:lnTo>
                    <a:pt x="1" y="13"/>
                  </a:lnTo>
                  <a:lnTo>
                    <a:pt x="4" y="15"/>
                  </a:lnTo>
                  <a:lnTo>
                    <a:pt x="7" y="17"/>
                  </a:lnTo>
                  <a:lnTo>
                    <a:pt x="7"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13"/>
            <p:cNvSpPr>
              <a:spLocks/>
            </p:cNvSpPr>
            <p:nvPr/>
          </p:nvSpPr>
          <p:spPr bwMode="auto">
            <a:xfrm>
              <a:off x="1299579" y="4138832"/>
              <a:ext cx="238420" cy="377108"/>
            </a:xfrm>
            <a:custGeom>
              <a:avLst/>
              <a:gdLst>
                <a:gd name="T0" fmla="*/ 0 w 480"/>
                <a:gd name="T1" fmla="*/ 215 h 1151"/>
                <a:gd name="T2" fmla="*/ 0 w 480"/>
                <a:gd name="T3" fmla="*/ 1151 h 1151"/>
                <a:gd name="T4" fmla="*/ 336 w 480"/>
                <a:gd name="T5" fmla="*/ 1151 h 1151"/>
                <a:gd name="T6" fmla="*/ 480 w 480"/>
                <a:gd name="T7" fmla="*/ 942 h 1151"/>
                <a:gd name="T8" fmla="*/ 480 w 480"/>
                <a:gd name="T9" fmla="*/ 0 h 1151"/>
                <a:gd name="T10" fmla="*/ 0 w 480"/>
                <a:gd name="T11" fmla="*/ 215 h 1151"/>
              </a:gdLst>
              <a:ahLst/>
              <a:cxnLst>
                <a:cxn ang="0">
                  <a:pos x="T0" y="T1"/>
                </a:cxn>
                <a:cxn ang="0">
                  <a:pos x="T2" y="T3"/>
                </a:cxn>
                <a:cxn ang="0">
                  <a:pos x="T4" y="T5"/>
                </a:cxn>
                <a:cxn ang="0">
                  <a:pos x="T6" y="T7"/>
                </a:cxn>
                <a:cxn ang="0">
                  <a:pos x="T8" y="T9"/>
                </a:cxn>
                <a:cxn ang="0">
                  <a:pos x="T10" y="T11"/>
                </a:cxn>
              </a:cxnLst>
              <a:rect l="0" t="0" r="r" b="b"/>
              <a:pathLst>
                <a:path w="480" h="1151">
                  <a:moveTo>
                    <a:pt x="0" y="215"/>
                  </a:moveTo>
                  <a:lnTo>
                    <a:pt x="0" y="1151"/>
                  </a:lnTo>
                  <a:lnTo>
                    <a:pt x="336" y="1151"/>
                  </a:lnTo>
                  <a:lnTo>
                    <a:pt x="480" y="942"/>
                  </a:lnTo>
                  <a:lnTo>
                    <a:pt x="480" y="0"/>
                  </a:lnTo>
                  <a:lnTo>
                    <a:pt x="0" y="21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16"/>
            <p:cNvSpPr>
              <a:spLocks/>
            </p:cNvSpPr>
            <p:nvPr/>
          </p:nvSpPr>
          <p:spPr bwMode="auto">
            <a:xfrm>
              <a:off x="1332226" y="4033152"/>
              <a:ext cx="40561" cy="24388"/>
            </a:xfrm>
            <a:custGeom>
              <a:avLst/>
              <a:gdLst>
                <a:gd name="T0" fmla="*/ 82 w 82"/>
                <a:gd name="T1" fmla="*/ 27 h 54"/>
                <a:gd name="T2" fmla="*/ 79 w 82"/>
                <a:gd name="T3" fmla="*/ 25 h 54"/>
                <a:gd name="T4" fmla="*/ 69 w 82"/>
                <a:gd name="T5" fmla="*/ 19 h 54"/>
                <a:gd name="T6" fmla="*/ 58 w 82"/>
                <a:gd name="T7" fmla="*/ 12 h 54"/>
                <a:gd name="T8" fmla="*/ 43 w 82"/>
                <a:gd name="T9" fmla="*/ 5 h 54"/>
                <a:gd name="T10" fmla="*/ 28 w 82"/>
                <a:gd name="T11" fmla="*/ 1 h 54"/>
                <a:gd name="T12" fmla="*/ 15 w 82"/>
                <a:gd name="T13" fmla="*/ 0 h 54"/>
                <a:gd name="T14" fmla="*/ 6 w 82"/>
                <a:gd name="T15" fmla="*/ 5 h 54"/>
                <a:gd name="T16" fmla="*/ 1 w 82"/>
                <a:gd name="T17" fmla="*/ 19 h 54"/>
                <a:gd name="T18" fmla="*/ 0 w 82"/>
                <a:gd name="T19" fmla="*/ 33 h 54"/>
                <a:gd name="T20" fmla="*/ 3 w 82"/>
                <a:gd name="T21" fmla="*/ 44 h 54"/>
                <a:gd name="T22" fmla="*/ 6 w 82"/>
                <a:gd name="T23" fmla="*/ 49 h 54"/>
                <a:gd name="T24" fmla="*/ 13 w 82"/>
                <a:gd name="T25" fmla="*/ 53 h 54"/>
                <a:gd name="T26" fmla="*/ 23 w 82"/>
                <a:gd name="T27" fmla="*/ 54 h 54"/>
                <a:gd name="T28" fmla="*/ 38 w 82"/>
                <a:gd name="T29" fmla="*/ 53 h 54"/>
                <a:gd name="T30" fmla="*/ 56 w 82"/>
                <a:gd name="T31" fmla="*/ 50 h 54"/>
                <a:gd name="T32" fmla="*/ 79 w 82"/>
                <a:gd name="T33" fmla="*/ 47 h 54"/>
                <a:gd name="T34" fmla="*/ 82 w 82"/>
                <a:gd name="T3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
                  <a:moveTo>
                    <a:pt x="82" y="27"/>
                  </a:moveTo>
                  <a:lnTo>
                    <a:pt x="79" y="25"/>
                  </a:lnTo>
                  <a:lnTo>
                    <a:pt x="69" y="19"/>
                  </a:lnTo>
                  <a:lnTo>
                    <a:pt x="58" y="12"/>
                  </a:lnTo>
                  <a:lnTo>
                    <a:pt x="43" y="5"/>
                  </a:lnTo>
                  <a:lnTo>
                    <a:pt x="28" y="1"/>
                  </a:lnTo>
                  <a:lnTo>
                    <a:pt x="15" y="0"/>
                  </a:lnTo>
                  <a:lnTo>
                    <a:pt x="6" y="5"/>
                  </a:lnTo>
                  <a:lnTo>
                    <a:pt x="1" y="19"/>
                  </a:lnTo>
                  <a:lnTo>
                    <a:pt x="0" y="33"/>
                  </a:lnTo>
                  <a:lnTo>
                    <a:pt x="3" y="44"/>
                  </a:lnTo>
                  <a:lnTo>
                    <a:pt x="6" y="49"/>
                  </a:lnTo>
                  <a:lnTo>
                    <a:pt x="13" y="53"/>
                  </a:lnTo>
                  <a:lnTo>
                    <a:pt x="23" y="54"/>
                  </a:lnTo>
                  <a:lnTo>
                    <a:pt x="38" y="53"/>
                  </a:lnTo>
                  <a:lnTo>
                    <a:pt x="56" y="50"/>
                  </a:lnTo>
                  <a:lnTo>
                    <a:pt x="79" y="47"/>
                  </a:lnTo>
                  <a:lnTo>
                    <a:pt x="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17"/>
            <p:cNvSpPr>
              <a:spLocks/>
            </p:cNvSpPr>
            <p:nvPr/>
          </p:nvSpPr>
          <p:spPr bwMode="auto">
            <a:xfrm>
              <a:off x="1532063" y="4134316"/>
              <a:ext cx="33636" cy="198715"/>
            </a:xfrm>
            <a:custGeom>
              <a:avLst/>
              <a:gdLst>
                <a:gd name="T0" fmla="*/ 10 w 68"/>
                <a:gd name="T1" fmla="*/ 430 h 440"/>
                <a:gd name="T2" fmla="*/ 23 w 68"/>
                <a:gd name="T3" fmla="*/ 423 h 440"/>
                <a:gd name="T4" fmla="*/ 36 w 68"/>
                <a:gd name="T5" fmla="*/ 415 h 440"/>
                <a:gd name="T6" fmla="*/ 46 w 68"/>
                <a:gd name="T7" fmla="*/ 405 h 440"/>
                <a:gd name="T8" fmla="*/ 56 w 68"/>
                <a:gd name="T9" fmla="*/ 379 h 440"/>
                <a:gd name="T10" fmla="*/ 59 w 68"/>
                <a:gd name="T11" fmla="*/ 345 h 440"/>
                <a:gd name="T12" fmla="*/ 48 w 68"/>
                <a:gd name="T13" fmla="*/ 312 h 440"/>
                <a:gd name="T14" fmla="*/ 32 w 68"/>
                <a:gd name="T15" fmla="*/ 283 h 440"/>
                <a:gd name="T16" fmla="*/ 17 w 68"/>
                <a:gd name="T17" fmla="*/ 257 h 440"/>
                <a:gd name="T18" fmla="*/ 17 w 68"/>
                <a:gd name="T19" fmla="*/ 231 h 440"/>
                <a:gd name="T20" fmla="*/ 26 w 68"/>
                <a:gd name="T21" fmla="*/ 204 h 440"/>
                <a:gd name="T22" fmla="*/ 41 w 68"/>
                <a:gd name="T23" fmla="*/ 178 h 440"/>
                <a:gd name="T24" fmla="*/ 56 w 68"/>
                <a:gd name="T25" fmla="*/ 151 h 440"/>
                <a:gd name="T26" fmla="*/ 56 w 68"/>
                <a:gd name="T27" fmla="*/ 125 h 440"/>
                <a:gd name="T28" fmla="*/ 45 w 68"/>
                <a:gd name="T29" fmla="*/ 102 h 440"/>
                <a:gd name="T30" fmla="*/ 29 w 68"/>
                <a:gd name="T31" fmla="*/ 80 h 440"/>
                <a:gd name="T32" fmla="*/ 17 w 68"/>
                <a:gd name="T33" fmla="*/ 54 h 440"/>
                <a:gd name="T34" fmla="*/ 21 w 68"/>
                <a:gd name="T35" fmla="*/ 21 h 440"/>
                <a:gd name="T36" fmla="*/ 23 w 68"/>
                <a:gd name="T37" fmla="*/ 2 h 440"/>
                <a:gd name="T38" fmla="*/ 26 w 68"/>
                <a:gd name="T39" fmla="*/ 0 h 440"/>
                <a:gd name="T40" fmla="*/ 29 w 68"/>
                <a:gd name="T41" fmla="*/ 0 h 440"/>
                <a:gd name="T42" fmla="*/ 31 w 68"/>
                <a:gd name="T43" fmla="*/ 2 h 440"/>
                <a:gd name="T44" fmla="*/ 29 w 68"/>
                <a:gd name="T45" fmla="*/ 19 h 440"/>
                <a:gd name="T46" fmla="*/ 25 w 68"/>
                <a:gd name="T47" fmla="*/ 50 h 440"/>
                <a:gd name="T48" fmla="*/ 34 w 68"/>
                <a:gd name="T49" fmla="*/ 74 h 440"/>
                <a:gd name="T50" fmla="*/ 50 w 68"/>
                <a:gd name="T51" fmla="*/ 92 h 440"/>
                <a:gd name="T52" fmla="*/ 63 w 68"/>
                <a:gd name="T53" fmla="*/ 114 h 440"/>
                <a:gd name="T54" fmla="*/ 67 w 68"/>
                <a:gd name="T55" fmla="*/ 138 h 440"/>
                <a:gd name="T56" fmla="*/ 57 w 68"/>
                <a:gd name="T57" fmla="*/ 166 h 440"/>
                <a:gd name="T58" fmla="*/ 41 w 68"/>
                <a:gd name="T59" fmla="*/ 194 h 440"/>
                <a:gd name="T60" fmla="*/ 29 w 68"/>
                <a:gd name="T61" fmla="*/ 221 h 440"/>
                <a:gd name="T62" fmla="*/ 24 w 68"/>
                <a:gd name="T63" fmla="*/ 249 h 440"/>
                <a:gd name="T64" fmla="*/ 37 w 68"/>
                <a:gd name="T65" fmla="*/ 273 h 440"/>
                <a:gd name="T66" fmla="*/ 52 w 68"/>
                <a:gd name="T67" fmla="*/ 296 h 440"/>
                <a:gd name="T68" fmla="*/ 62 w 68"/>
                <a:gd name="T69" fmla="*/ 322 h 440"/>
                <a:gd name="T70" fmla="*/ 67 w 68"/>
                <a:gd name="T71" fmla="*/ 348 h 440"/>
                <a:gd name="T72" fmla="*/ 67 w 68"/>
                <a:gd name="T73" fmla="*/ 377 h 440"/>
                <a:gd name="T74" fmla="*/ 56 w 68"/>
                <a:gd name="T75" fmla="*/ 401 h 440"/>
                <a:gd name="T76" fmla="*/ 39 w 68"/>
                <a:gd name="T77" fmla="*/ 421 h 440"/>
                <a:gd name="T78" fmla="*/ 17 w 68"/>
                <a:gd name="T79" fmla="*/ 436 h 440"/>
                <a:gd name="T80" fmla="*/ 3 w 68"/>
                <a:gd name="T81" fmla="*/ 440 h 440"/>
                <a:gd name="T82" fmla="*/ 0 w 68"/>
                <a:gd name="T83" fmla="*/ 439 h 440"/>
                <a:gd name="T84" fmla="*/ 0 w 68"/>
                <a:gd name="T85" fmla="*/ 437 h 440"/>
                <a:gd name="T86" fmla="*/ 2 w 68"/>
                <a:gd name="T87" fmla="*/ 433 h 440"/>
                <a:gd name="T88" fmla="*/ 3 w 68"/>
                <a:gd name="T89" fmla="*/ 43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440">
                  <a:moveTo>
                    <a:pt x="3" y="432"/>
                  </a:moveTo>
                  <a:lnTo>
                    <a:pt x="10" y="430"/>
                  </a:lnTo>
                  <a:lnTo>
                    <a:pt x="16" y="427"/>
                  </a:lnTo>
                  <a:lnTo>
                    <a:pt x="23" y="423"/>
                  </a:lnTo>
                  <a:lnTo>
                    <a:pt x="30" y="420"/>
                  </a:lnTo>
                  <a:lnTo>
                    <a:pt x="36" y="415"/>
                  </a:lnTo>
                  <a:lnTo>
                    <a:pt x="40" y="410"/>
                  </a:lnTo>
                  <a:lnTo>
                    <a:pt x="46" y="405"/>
                  </a:lnTo>
                  <a:lnTo>
                    <a:pt x="49" y="398"/>
                  </a:lnTo>
                  <a:lnTo>
                    <a:pt x="56" y="379"/>
                  </a:lnTo>
                  <a:lnTo>
                    <a:pt x="60" y="362"/>
                  </a:lnTo>
                  <a:lnTo>
                    <a:pt x="59" y="345"/>
                  </a:lnTo>
                  <a:lnTo>
                    <a:pt x="55" y="327"/>
                  </a:lnTo>
                  <a:lnTo>
                    <a:pt x="48" y="312"/>
                  </a:lnTo>
                  <a:lnTo>
                    <a:pt x="41" y="296"/>
                  </a:lnTo>
                  <a:lnTo>
                    <a:pt x="32" y="283"/>
                  </a:lnTo>
                  <a:lnTo>
                    <a:pt x="23" y="269"/>
                  </a:lnTo>
                  <a:lnTo>
                    <a:pt x="17" y="257"/>
                  </a:lnTo>
                  <a:lnTo>
                    <a:pt x="15" y="243"/>
                  </a:lnTo>
                  <a:lnTo>
                    <a:pt x="17" y="231"/>
                  </a:lnTo>
                  <a:lnTo>
                    <a:pt x="21" y="217"/>
                  </a:lnTo>
                  <a:lnTo>
                    <a:pt x="26" y="204"/>
                  </a:lnTo>
                  <a:lnTo>
                    <a:pt x="33" y="190"/>
                  </a:lnTo>
                  <a:lnTo>
                    <a:pt x="41" y="178"/>
                  </a:lnTo>
                  <a:lnTo>
                    <a:pt x="49" y="165"/>
                  </a:lnTo>
                  <a:lnTo>
                    <a:pt x="56" y="151"/>
                  </a:lnTo>
                  <a:lnTo>
                    <a:pt x="59" y="137"/>
                  </a:lnTo>
                  <a:lnTo>
                    <a:pt x="56" y="125"/>
                  </a:lnTo>
                  <a:lnTo>
                    <a:pt x="52" y="113"/>
                  </a:lnTo>
                  <a:lnTo>
                    <a:pt x="45" y="102"/>
                  </a:lnTo>
                  <a:lnTo>
                    <a:pt x="37" y="90"/>
                  </a:lnTo>
                  <a:lnTo>
                    <a:pt x="29" y="80"/>
                  </a:lnTo>
                  <a:lnTo>
                    <a:pt x="22" y="69"/>
                  </a:lnTo>
                  <a:lnTo>
                    <a:pt x="17" y="54"/>
                  </a:lnTo>
                  <a:lnTo>
                    <a:pt x="17" y="38"/>
                  </a:lnTo>
                  <a:lnTo>
                    <a:pt x="21" y="21"/>
                  </a:lnTo>
                  <a:lnTo>
                    <a:pt x="23" y="4"/>
                  </a:lnTo>
                  <a:lnTo>
                    <a:pt x="23" y="2"/>
                  </a:lnTo>
                  <a:lnTo>
                    <a:pt x="24" y="1"/>
                  </a:lnTo>
                  <a:lnTo>
                    <a:pt x="26" y="0"/>
                  </a:lnTo>
                  <a:lnTo>
                    <a:pt x="27" y="0"/>
                  </a:lnTo>
                  <a:lnTo>
                    <a:pt x="29" y="0"/>
                  </a:lnTo>
                  <a:lnTo>
                    <a:pt x="30" y="0"/>
                  </a:lnTo>
                  <a:lnTo>
                    <a:pt x="31" y="2"/>
                  </a:lnTo>
                  <a:lnTo>
                    <a:pt x="31" y="4"/>
                  </a:lnTo>
                  <a:lnTo>
                    <a:pt x="29" y="19"/>
                  </a:lnTo>
                  <a:lnTo>
                    <a:pt x="26" y="35"/>
                  </a:lnTo>
                  <a:lnTo>
                    <a:pt x="25" y="50"/>
                  </a:lnTo>
                  <a:lnTo>
                    <a:pt x="27" y="65"/>
                  </a:lnTo>
                  <a:lnTo>
                    <a:pt x="34" y="74"/>
                  </a:lnTo>
                  <a:lnTo>
                    <a:pt x="42" y="83"/>
                  </a:lnTo>
                  <a:lnTo>
                    <a:pt x="50" y="92"/>
                  </a:lnTo>
                  <a:lnTo>
                    <a:pt x="57" y="103"/>
                  </a:lnTo>
                  <a:lnTo>
                    <a:pt x="63" y="114"/>
                  </a:lnTo>
                  <a:lnTo>
                    <a:pt x="65" y="126"/>
                  </a:lnTo>
                  <a:lnTo>
                    <a:pt x="67" y="138"/>
                  </a:lnTo>
                  <a:lnTo>
                    <a:pt x="63" y="152"/>
                  </a:lnTo>
                  <a:lnTo>
                    <a:pt x="57" y="166"/>
                  </a:lnTo>
                  <a:lnTo>
                    <a:pt x="49" y="180"/>
                  </a:lnTo>
                  <a:lnTo>
                    <a:pt x="41" y="194"/>
                  </a:lnTo>
                  <a:lnTo>
                    <a:pt x="34" y="208"/>
                  </a:lnTo>
                  <a:lnTo>
                    <a:pt x="29" y="221"/>
                  </a:lnTo>
                  <a:lnTo>
                    <a:pt x="24" y="235"/>
                  </a:lnTo>
                  <a:lnTo>
                    <a:pt x="24" y="249"/>
                  </a:lnTo>
                  <a:lnTo>
                    <a:pt x="29" y="263"/>
                  </a:lnTo>
                  <a:lnTo>
                    <a:pt x="37" y="273"/>
                  </a:lnTo>
                  <a:lnTo>
                    <a:pt x="45" y="285"/>
                  </a:lnTo>
                  <a:lnTo>
                    <a:pt x="52" y="296"/>
                  </a:lnTo>
                  <a:lnTo>
                    <a:pt x="57" y="308"/>
                  </a:lnTo>
                  <a:lnTo>
                    <a:pt x="62" y="322"/>
                  </a:lnTo>
                  <a:lnTo>
                    <a:pt x="65" y="334"/>
                  </a:lnTo>
                  <a:lnTo>
                    <a:pt x="67" y="348"/>
                  </a:lnTo>
                  <a:lnTo>
                    <a:pt x="68" y="363"/>
                  </a:lnTo>
                  <a:lnTo>
                    <a:pt x="67" y="377"/>
                  </a:lnTo>
                  <a:lnTo>
                    <a:pt x="62" y="390"/>
                  </a:lnTo>
                  <a:lnTo>
                    <a:pt x="56" y="401"/>
                  </a:lnTo>
                  <a:lnTo>
                    <a:pt x="48" y="412"/>
                  </a:lnTo>
                  <a:lnTo>
                    <a:pt x="39" y="421"/>
                  </a:lnTo>
                  <a:lnTo>
                    <a:pt x="29" y="429"/>
                  </a:lnTo>
                  <a:lnTo>
                    <a:pt x="17" y="436"/>
                  </a:lnTo>
                  <a:lnTo>
                    <a:pt x="4" y="440"/>
                  </a:lnTo>
                  <a:lnTo>
                    <a:pt x="3" y="440"/>
                  </a:lnTo>
                  <a:lnTo>
                    <a:pt x="1" y="440"/>
                  </a:lnTo>
                  <a:lnTo>
                    <a:pt x="0" y="439"/>
                  </a:lnTo>
                  <a:lnTo>
                    <a:pt x="0" y="438"/>
                  </a:lnTo>
                  <a:lnTo>
                    <a:pt x="0" y="437"/>
                  </a:lnTo>
                  <a:lnTo>
                    <a:pt x="1" y="435"/>
                  </a:lnTo>
                  <a:lnTo>
                    <a:pt x="2" y="433"/>
                  </a:lnTo>
                  <a:lnTo>
                    <a:pt x="3" y="432"/>
                  </a:lnTo>
                  <a:lnTo>
                    <a:pt x="3"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40" y="2133600"/>
            <a:ext cx="2080008" cy="1371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41" y="3719475"/>
            <a:ext cx="2081496" cy="1473625"/>
          </a:xfrm>
          <a:prstGeom prst="rect">
            <a:avLst/>
          </a:prstGeom>
        </p:spPr>
      </p:pic>
    </p:spTree>
    <p:extLst>
      <p:ext uri="{BB962C8B-B14F-4D97-AF65-F5344CB8AC3E}">
        <p14:creationId xmlns:p14="http://schemas.microsoft.com/office/powerpoint/2010/main" val="219460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sp>
        <p:nvSpPr>
          <p:cNvPr id="4" name="Subtitle 3"/>
          <p:cNvSpPr>
            <a:spLocks noGrp="1"/>
          </p:cNvSpPr>
          <p:nvPr>
            <p:ph type="subTitle" idx="1"/>
          </p:nvPr>
        </p:nvSpPr>
        <p:spPr>
          <a:xfrm>
            <a:off x="609600" y="2819400"/>
            <a:ext cx="7894320" cy="1752600"/>
          </a:xfrm>
        </p:spPr>
        <p:txBody>
          <a:bodyPr/>
          <a:lstStyle/>
          <a:p>
            <a:r>
              <a:rPr lang="en-US" dirty="0"/>
              <a:t>Anthony Gillum</a:t>
            </a:r>
            <a:r>
              <a:rPr lang="en-US" dirty="0" smtClean="0"/>
              <a:t>, MBA</a:t>
            </a:r>
            <a:endParaRPr lang="en-US" dirty="0"/>
          </a:p>
          <a:p>
            <a:r>
              <a:rPr lang="en-US" dirty="0"/>
              <a:t>Sponsored Projects </a:t>
            </a:r>
            <a:r>
              <a:rPr lang="en-US" dirty="0" smtClean="0"/>
              <a:t>Specialist</a:t>
            </a:r>
          </a:p>
          <a:p>
            <a:r>
              <a:rPr lang="en-US" dirty="0" smtClean="0"/>
              <a:t>Contracts</a:t>
            </a:r>
            <a:endParaRPr lang="en-US" dirty="0"/>
          </a:p>
          <a:p>
            <a:endParaRPr lang="en-US" dirty="0"/>
          </a:p>
        </p:txBody>
      </p:sp>
    </p:spTree>
    <p:extLst>
      <p:ext uri="{BB962C8B-B14F-4D97-AF65-F5344CB8AC3E}">
        <p14:creationId xmlns:p14="http://schemas.microsoft.com/office/powerpoint/2010/main" val="19832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pic>
        <p:nvPicPr>
          <p:cNvPr id="5"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981"/>
          <a:stretch/>
        </p:blipFill>
        <p:spPr bwMode="auto">
          <a:xfrm>
            <a:off x="0" y="3048000"/>
            <a:ext cx="4780045" cy="289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63111" y="1295400"/>
            <a:ext cx="4380888" cy="304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52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a:t>
            </a:r>
            <a:endParaRPr lang="en-US" dirty="0"/>
          </a:p>
        </p:txBody>
      </p:sp>
      <p:sp>
        <p:nvSpPr>
          <p:cNvPr id="3" name="Text Placeholder 2"/>
          <p:cNvSpPr>
            <a:spLocks noGrp="1"/>
          </p:cNvSpPr>
          <p:nvPr>
            <p:ph type="subTitle" idx="1"/>
          </p:nvPr>
        </p:nvSpPr>
        <p:spPr>
          <a:xfrm>
            <a:off x="609600" y="2667000"/>
            <a:ext cx="7894320" cy="1752600"/>
          </a:xfrm>
        </p:spPr>
        <p:txBody>
          <a:bodyPr/>
          <a:lstStyle/>
          <a:p>
            <a:r>
              <a:rPr lang="en-US" dirty="0" smtClean="0"/>
              <a:t>Karen Niemeier</a:t>
            </a:r>
          </a:p>
          <a:p>
            <a:r>
              <a:rPr lang="en-US" dirty="0" smtClean="0"/>
              <a:t>Director, Contracts</a:t>
            </a:r>
          </a:p>
          <a:p>
            <a:r>
              <a:rPr lang="en-US" dirty="0" smtClean="0"/>
              <a:t>Sponsored Projects Administration</a:t>
            </a:r>
            <a:endParaRPr lang="en-US" dirty="0"/>
          </a:p>
        </p:txBody>
      </p:sp>
    </p:spTree>
    <p:extLst>
      <p:ext uri="{BB962C8B-B14F-4D97-AF65-F5344CB8AC3E}">
        <p14:creationId xmlns:p14="http://schemas.microsoft.com/office/powerpoint/2010/main" val="192651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a:t>
            </a:r>
            <a:endParaRPr lang="en-US" dirty="0"/>
          </a:p>
        </p:txBody>
      </p:sp>
      <p:sp>
        <p:nvSpPr>
          <p:cNvPr id="3" name="Text Placeholder 2"/>
          <p:cNvSpPr>
            <a:spLocks noGrp="1"/>
          </p:cNvSpPr>
          <p:nvPr>
            <p:ph type="subTitle" idx="1"/>
          </p:nvPr>
        </p:nvSpPr>
        <p:spPr>
          <a:xfrm>
            <a:off x="609600" y="2743200"/>
            <a:ext cx="7894320" cy="1752600"/>
          </a:xfrm>
        </p:spPr>
        <p:txBody>
          <a:bodyPr/>
          <a:lstStyle/>
          <a:p>
            <a:r>
              <a:rPr lang="en-US" dirty="0" smtClean="0"/>
              <a:t>Krystal Toups, CRA</a:t>
            </a:r>
          </a:p>
          <a:p>
            <a:r>
              <a:rPr lang="en-US" dirty="0" smtClean="0"/>
              <a:t>Director, Grants</a:t>
            </a:r>
          </a:p>
          <a:p>
            <a:r>
              <a:rPr lang="en-US" dirty="0" smtClean="0"/>
              <a:t>Sponsored Projects Administration</a:t>
            </a:r>
            <a:endParaRPr lang="en-US" dirty="0"/>
          </a:p>
        </p:txBody>
      </p:sp>
    </p:spTree>
    <p:extLst>
      <p:ext uri="{BB962C8B-B14F-4D97-AF65-F5344CB8AC3E}">
        <p14:creationId xmlns:p14="http://schemas.microsoft.com/office/powerpoint/2010/main" val="142189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HOOP 64</a:t>
            </a:r>
            <a:endParaRPr lang="en-US" dirty="0"/>
          </a:p>
        </p:txBody>
      </p:sp>
      <p:sp>
        <p:nvSpPr>
          <p:cNvPr id="3" name="Content Placeholder 2"/>
          <p:cNvSpPr>
            <a:spLocks noGrp="1"/>
          </p:cNvSpPr>
          <p:nvPr>
            <p:ph idx="1"/>
          </p:nvPr>
        </p:nvSpPr>
        <p:spPr>
          <a:xfrm>
            <a:off x="457200" y="1676400"/>
            <a:ext cx="8534400" cy="4297363"/>
          </a:xfrm>
        </p:spPr>
        <p:txBody>
          <a:bodyPr>
            <a:normAutofit fontScale="70000" lnSpcReduction="20000"/>
          </a:bodyPr>
          <a:lstStyle/>
          <a:p>
            <a:pPr marL="0" indent="0">
              <a:buNone/>
            </a:pPr>
            <a:r>
              <a:rPr lang="en-US" dirty="0"/>
              <a:t>HOOP 64 </a:t>
            </a:r>
            <a:r>
              <a:rPr lang="en-US" u="sng" dirty="0">
                <a:hlinkClick r:id="rId2"/>
              </a:rPr>
              <a:t>http://www.uthouston.edu/hoop/policy.htm?id=1447976</a:t>
            </a:r>
            <a:r>
              <a:rPr lang="en-US" dirty="0"/>
              <a:t> requires Sponsored Projects Administration(SPA) review proposals prior to their submission to an agency.  </a:t>
            </a:r>
            <a:endParaRPr lang="en-US" dirty="0" smtClean="0"/>
          </a:p>
          <a:p>
            <a:pPr marL="0" indent="0">
              <a:buNone/>
            </a:pPr>
            <a:endParaRPr lang="en-US" dirty="0"/>
          </a:p>
          <a:p>
            <a:pPr marL="0" indent="0">
              <a:buNone/>
            </a:pPr>
            <a:r>
              <a:rPr lang="en-US" dirty="0" smtClean="0"/>
              <a:t>The </a:t>
            </a:r>
            <a:r>
              <a:rPr lang="en-US" dirty="0"/>
              <a:t>policy request that the administrative and financial portion of the application be submitted 10 days before the deadline.  </a:t>
            </a:r>
            <a:endParaRPr lang="en-US" dirty="0" smtClean="0"/>
          </a:p>
          <a:p>
            <a:pPr marL="0" indent="0">
              <a:buNone/>
            </a:pPr>
            <a:endParaRPr lang="en-US" dirty="0"/>
          </a:p>
          <a:p>
            <a:pPr marL="0" indent="0">
              <a:buNone/>
            </a:pPr>
            <a:r>
              <a:rPr lang="en-US" dirty="0" smtClean="0"/>
              <a:t>SPA </a:t>
            </a:r>
            <a:r>
              <a:rPr lang="en-US" dirty="0"/>
              <a:t>is very flexible with the 10 day requirement, </a:t>
            </a:r>
            <a:r>
              <a:rPr lang="en-US" dirty="0" smtClean="0"/>
              <a:t>however </a:t>
            </a:r>
            <a:r>
              <a:rPr lang="en-US" dirty="0"/>
              <a:t>we review proposals in the order of receipt.  </a:t>
            </a:r>
            <a:endParaRPr lang="en-US" dirty="0" smtClean="0"/>
          </a:p>
          <a:p>
            <a:pPr marL="0" indent="0">
              <a:buNone/>
            </a:pPr>
            <a:endParaRPr lang="en-US" dirty="0"/>
          </a:p>
          <a:p>
            <a:pPr marL="0" indent="0">
              <a:buNone/>
            </a:pPr>
            <a:r>
              <a:rPr lang="en-US" dirty="0" smtClean="0"/>
              <a:t>Late applications (&lt;3 days) should arrive to our office with </a:t>
            </a:r>
            <a:r>
              <a:rPr lang="en-US" b="1" dirty="0" smtClean="0"/>
              <a:t>final A&amp;F and in perfect condition</a:t>
            </a:r>
            <a:r>
              <a:rPr lang="en-US" dirty="0" smtClean="0"/>
              <a:t> (ex. no missing items or exception to policy)</a:t>
            </a:r>
            <a:endParaRPr lang="en-US" dirty="0"/>
          </a:p>
        </p:txBody>
      </p:sp>
    </p:spTree>
    <p:extLst>
      <p:ext uri="{BB962C8B-B14F-4D97-AF65-F5344CB8AC3E}">
        <p14:creationId xmlns:p14="http://schemas.microsoft.com/office/powerpoint/2010/main" val="3230708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924800" cy="1470025"/>
          </a:xfrm>
        </p:spPr>
        <p:txBody>
          <a:bodyPr/>
          <a:lstStyle/>
          <a:p>
            <a:r>
              <a:rPr lang="en-US" dirty="0" smtClean="0"/>
              <a:t>Updates</a:t>
            </a:r>
            <a:endParaRPr lang="en-US" dirty="0"/>
          </a:p>
        </p:txBody>
      </p:sp>
      <p:sp>
        <p:nvSpPr>
          <p:cNvPr id="3" name="Subtitle 2"/>
          <p:cNvSpPr>
            <a:spLocks noGrp="1"/>
          </p:cNvSpPr>
          <p:nvPr>
            <p:ph type="subTitle" idx="1"/>
          </p:nvPr>
        </p:nvSpPr>
        <p:spPr>
          <a:xfrm>
            <a:off x="990600" y="3048000"/>
            <a:ext cx="7162800" cy="1752600"/>
          </a:xfrm>
        </p:spPr>
        <p:txBody>
          <a:bodyPr/>
          <a:lstStyle/>
          <a:p>
            <a:r>
              <a:rPr lang="en-US" dirty="0" smtClean="0"/>
              <a:t>Heather Cody, MHA</a:t>
            </a:r>
          </a:p>
          <a:p>
            <a:r>
              <a:rPr lang="en-US" dirty="0"/>
              <a:t>Supervisor, Clinical Research Finance</a:t>
            </a:r>
          </a:p>
        </p:txBody>
      </p:sp>
    </p:spTree>
    <p:extLst>
      <p:ext uri="{BB962C8B-B14F-4D97-AF65-F5344CB8AC3E}">
        <p14:creationId xmlns:p14="http://schemas.microsoft.com/office/powerpoint/2010/main" val="349294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JV0714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JV072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JV07142014</Template>
  <TotalTime>1338</TotalTime>
  <Words>703</Words>
  <Application>Microsoft Office PowerPoint</Application>
  <PresentationFormat>On-screen Show (4:3)</PresentationFormat>
  <Paragraphs>95</Paragraphs>
  <Slides>23</Slides>
  <Notes>0</Notes>
  <HiddenSlides>0</HiddenSlides>
  <MMClips>0</MMClips>
  <ScaleCrop>false</ScaleCrop>
  <HeadingPairs>
    <vt:vector size="4" baseType="variant">
      <vt:variant>
        <vt:lpstr>Theme</vt:lpstr>
      </vt:variant>
      <vt:variant>
        <vt:i4>18</vt:i4>
      </vt:variant>
      <vt:variant>
        <vt:lpstr>Slide Titles</vt:lpstr>
      </vt:variant>
      <vt:variant>
        <vt:i4>23</vt:i4>
      </vt:variant>
    </vt:vector>
  </HeadingPairs>
  <TitlesOfParts>
    <vt:vector size="41" baseType="lpstr">
      <vt:lpstr>JV07142014</vt:lpstr>
      <vt:lpstr>1_Orange and Brown Theme</vt:lpstr>
      <vt:lpstr>Custom Design</vt:lpstr>
      <vt:lpstr>2_Custom Design</vt:lpstr>
      <vt:lpstr>1_Custom Design</vt:lpstr>
      <vt:lpstr>3_Custom Design</vt:lpstr>
      <vt:lpstr>4_Custom Design</vt:lpstr>
      <vt:lpstr>5_Custom Design</vt:lpstr>
      <vt:lpstr>2_Orange and Brown Theme</vt:lpstr>
      <vt:lpstr>6_Custom Design</vt:lpstr>
      <vt:lpstr>JV07222014</vt:lpstr>
      <vt:lpstr>3_Orange and Brown Theme</vt:lpstr>
      <vt:lpstr>7_Custom Design</vt:lpstr>
      <vt:lpstr>8_Custom Design</vt:lpstr>
      <vt:lpstr>9_Custom Design</vt:lpstr>
      <vt:lpstr>10_Custom Design</vt:lpstr>
      <vt:lpstr>11_Custom Design</vt:lpstr>
      <vt:lpstr>12_Custom Design</vt:lpstr>
      <vt:lpstr>AURA Meeting</vt:lpstr>
      <vt:lpstr>Introductions</vt:lpstr>
      <vt:lpstr>Housekeeping Items</vt:lpstr>
      <vt:lpstr>Website Spotlight</vt:lpstr>
      <vt:lpstr>Website Spotlight</vt:lpstr>
      <vt:lpstr>Updates</vt:lpstr>
      <vt:lpstr>Updates</vt:lpstr>
      <vt:lpstr>HOOP 64</vt:lpstr>
      <vt:lpstr>Updates</vt:lpstr>
      <vt:lpstr>CRB Training</vt:lpstr>
      <vt:lpstr>Cost Analysis Template</vt:lpstr>
      <vt:lpstr>Effort Reporting</vt:lpstr>
      <vt:lpstr>Status Update</vt:lpstr>
      <vt:lpstr>Journal Entry Upload</vt:lpstr>
      <vt:lpstr>Journal Entry Upload</vt:lpstr>
      <vt:lpstr>Post Award Focus</vt:lpstr>
      <vt:lpstr>Residual Accounts Process</vt:lpstr>
      <vt:lpstr>Residual Accounts Process</vt:lpstr>
      <vt:lpstr>Residual Accounts Progress</vt:lpstr>
      <vt:lpstr>Extended Leave &amp; Sponsored Projects </vt:lpstr>
      <vt:lpstr>Contacting PAF for Assistance</vt:lpstr>
      <vt:lpstr>Final Remarks</vt:lpstr>
      <vt:lpstr>PowerPoint Presentation</vt:lpstr>
    </vt:vector>
  </TitlesOfParts>
  <Company>UTHealth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William H</dc:creator>
  <cp:lastModifiedBy>Briscoe, Victoria S</cp:lastModifiedBy>
  <cp:revision>135</cp:revision>
  <cp:lastPrinted>2015-03-25T13:47:44Z</cp:lastPrinted>
  <dcterms:created xsi:type="dcterms:W3CDTF">2014-07-15T18:10:43Z</dcterms:created>
  <dcterms:modified xsi:type="dcterms:W3CDTF">2015-03-25T13:56:22Z</dcterms:modified>
</cp:coreProperties>
</file>