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theme/theme11.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3.xml" ContentType="application/vnd.openxmlformats-officedocument.theme+xml"/>
  <Override PartName="/ppt/slideLayouts/slideLayout74.xml" ContentType="application/vnd.openxmlformats-officedocument.presentationml.slideLayout+xml"/>
  <Override PartName="/ppt/theme/theme1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31" r:id="rId2"/>
    <p:sldMasterId id="2147483687" r:id="rId3"/>
    <p:sldMasterId id="2147483700" r:id="rId4"/>
    <p:sldMasterId id="2147483670" r:id="rId5"/>
    <p:sldMasterId id="2147483707" r:id="rId6"/>
    <p:sldMasterId id="2147483719" r:id="rId7"/>
    <p:sldMasterId id="2147483737" r:id="rId8"/>
    <p:sldMasterId id="2147483744" r:id="rId9"/>
    <p:sldMasterId id="2147483746" r:id="rId10"/>
    <p:sldMasterId id="2147483754" r:id="rId11"/>
    <p:sldMasterId id="2147483756" r:id="rId12"/>
    <p:sldMasterId id="2147483758" r:id="rId13"/>
    <p:sldMasterId id="2147483769" r:id="rId14"/>
    <p:sldMasterId id="2147483771" r:id="rId15"/>
    <p:sldMasterId id="2147483778" r:id="rId16"/>
    <p:sldMasterId id="2147483789" r:id="rId17"/>
  </p:sldMasterIdLst>
  <p:notesMasterIdLst>
    <p:notesMasterId r:id="rId48"/>
  </p:notesMasterIdLst>
  <p:sldIdLst>
    <p:sldId id="256" r:id="rId18"/>
    <p:sldId id="289" r:id="rId19"/>
    <p:sldId id="288" r:id="rId20"/>
    <p:sldId id="298" r:id="rId21"/>
    <p:sldId id="300" r:id="rId22"/>
    <p:sldId id="301" r:id="rId23"/>
    <p:sldId id="302" r:id="rId24"/>
    <p:sldId id="303" r:id="rId25"/>
    <p:sldId id="304" r:id="rId26"/>
    <p:sldId id="305" r:id="rId27"/>
    <p:sldId id="315" r:id="rId28"/>
    <p:sldId id="290" r:id="rId29"/>
    <p:sldId id="311" r:id="rId30"/>
    <p:sldId id="312" r:id="rId31"/>
    <p:sldId id="314" r:id="rId32"/>
    <p:sldId id="257" r:id="rId33"/>
    <p:sldId id="294" r:id="rId34"/>
    <p:sldId id="295" r:id="rId35"/>
    <p:sldId id="296" r:id="rId36"/>
    <p:sldId id="293" r:id="rId37"/>
    <p:sldId id="297" r:id="rId38"/>
    <p:sldId id="291" r:id="rId39"/>
    <p:sldId id="306" r:id="rId40"/>
    <p:sldId id="307" r:id="rId41"/>
    <p:sldId id="308" r:id="rId42"/>
    <p:sldId id="309" r:id="rId43"/>
    <p:sldId id="310" r:id="rId44"/>
    <p:sldId id="292" r:id="rId45"/>
    <p:sldId id="313" r:id="rId46"/>
    <p:sldId id="287" r:id="rId47"/>
  </p:sldIdLst>
  <p:sldSz cx="9144000" cy="6858000" type="screen4x3"/>
  <p:notesSz cx="7010400" cy="92964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3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E87E92F-0842-4294-B793-68B586DA24C5}" type="datetimeFigureOut">
              <a:rPr lang="en-US" smtClean="0"/>
              <a:t>2/27/2018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0382A7-6BBA-48E3-B5BA-3C216C3FDBDD}" type="slidenum">
              <a:rPr lang="en-US" smtClean="0"/>
              <a:t>‹#›</a:t>
            </a:fld>
            <a:endParaRPr lang="en-US"/>
          </a:p>
        </p:txBody>
      </p:sp>
    </p:spTree>
    <p:extLst>
      <p:ext uri="{BB962C8B-B14F-4D97-AF65-F5344CB8AC3E}">
        <p14:creationId xmlns:p14="http://schemas.microsoft.com/office/powerpoint/2010/main" val="38534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382A7-6BBA-48E3-B5BA-3C216C3FDBDD}" type="slidenum">
              <a:rPr lang="en-US" smtClean="0"/>
              <a:t>17</a:t>
            </a:fld>
            <a:endParaRPr lang="en-US"/>
          </a:p>
        </p:txBody>
      </p:sp>
    </p:spTree>
    <p:extLst>
      <p:ext uri="{BB962C8B-B14F-4D97-AF65-F5344CB8AC3E}">
        <p14:creationId xmlns:p14="http://schemas.microsoft.com/office/powerpoint/2010/main" val="162337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382A7-6BBA-48E3-B5BA-3C216C3FDBDD}" type="slidenum">
              <a:rPr lang="en-US" smtClean="0"/>
              <a:t>18</a:t>
            </a:fld>
            <a:endParaRPr lang="en-US"/>
          </a:p>
        </p:txBody>
      </p:sp>
    </p:spTree>
    <p:extLst>
      <p:ext uri="{BB962C8B-B14F-4D97-AF65-F5344CB8AC3E}">
        <p14:creationId xmlns:p14="http://schemas.microsoft.com/office/powerpoint/2010/main" val="286371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0382A7-6BBA-48E3-B5BA-3C216C3FDBDD}" type="slidenum">
              <a:rPr lang="en-US" smtClean="0"/>
              <a:t>19</a:t>
            </a:fld>
            <a:endParaRPr lang="en-US"/>
          </a:p>
        </p:txBody>
      </p:sp>
    </p:spTree>
    <p:extLst>
      <p:ext uri="{BB962C8B-B14F-4D97-AF65-F5344CB8AC3E}">
        <p14:creationId xmlns:p14="http://schemas.microsoft.com/office/powerpoint/2010/main" val="29533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this</a:t>
            </a:r>
            <a:r>
              <a:rPr lang="en-US" baseline="0" dirty="0" smtClean="0"/>
              <a:t> sad little form.  </a:t>
            </a:r>
          </a:p>
          <a:p>
            <a:endParaRPr lang="en-US" baseline="0" dirty="0" smtClean="0"/>
          </a:p>
          <a:p>
            <a:pPr marL="174708" indent="-174708">
              <a:buFontTx/>
              <a:buChar char="-"/>
            </a:pPr>
            <a:r>
              <a:rPr lang="en-US" baseline="0" dirty="0" smtClean="0"/>
              <a:t>No documentation</a:t>
            </a:r>
          </a:p>
          <a:p>
            <a:pPr marL="174708" indent="-174708">
              <a:buFontTx/>
              <a:buChar char="-"/>
            </a:pPr>
            <a:r>
              <a:rPr lang="en-US" baseline="0" dirty="0" smtClean="0"/>
              <a:t>No calculations of IDC and waiver requested</a:t>
            </a:r>
          </a:p>
          <a:p>
            <a:pPr marL="174708" indent="-174708">
              <a:buFontTx/>
              <a:buChar char="-"/>
            </a:pPr>
            <a:r>
              <a:rPr lang="en-US" baseline="0" dirty="0" smtClean="0"/>
              <a:t>Word</a:t>
            </a:r>
            <a:r>
              <a:rPr lang="en-US" baseline="0" dirty="0"/>
              <a:t> </a:t>
            </a:r>
            <a:r>
              <a:rPr lang="en-US" baseline="0" dirty="0" smtClean="0"/>
              <a:t>– no electronic routing</a:t>
            </a:r>
          </a:p>
          <a:p>
            <a:endParaRPr lang="en-US" baseline="0" dirty="0" smtClean="0"/>
          </a:p>
        </p:txBody>
      </p:sp>
      <p:sp>
        <p:nvSpPr>
          <p:cNvPr id="4" name="Slide Number Placeholder 3"/>
          <p:cNvSpPr>
            <a:spLocks noGrp="1"/>
          </p:cNvSpPr>
          <p:nvPr>
            <p:ph type="sldNum" sz="quarter" idx="10"/>
          </p:nvPr>
        </p:nvSpPr>
        <p:spPr/>
        <p:txBody>
          <a:bodyPr/>
          <a:lstStyle/>
          <a:p>
            <a:fld id="{010382A7-6BBA-48E3-B5BA-3C216C3FDBDD}" type="slidenum">
              <a:rPr lang="en-US" smtClean="0"/>
              <a:t>21</a:t>
            </a:fld>
            <a:endParaRPr lang="en-US"/>
          </a:p>
        </p:txBody>
      </p:sp>
    </p:spTree>
    <p:extLst>
      <p:ext uri="{BB962C8B-B14F-4D97-AF65-F5344CB8AC3E}">
        <p14:creationId xmlns:p14="http://schemas.microsoft.com/office/powerpoint/2010/main" val="259329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D17957-96E0-421E-9F10-96C284CC066E}" type="slidenum">
              <a:rPr lang="en-US" smtClean="0"/>
              <a:t>29</a:t>
            </a:fld>
            <a:endParaRPr lang="en-US"/>
          </a:p>
        </p:txBody>
      </p:sp>
    </p:spTree>
    <p:extLst>
      <p:ext uri="{BB962C8B-B14F-4D97-AF65-F5344CB8AC3E}">
        <p14:creationId xmlns:p14="http://schemas.microsoft.com/office/powerpoint/2010/main" val="69064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4582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a:p>
        </p:txBody>
      </p:sp>
    </p:spTree>
    <p:extLst>
      <p:ext uri="{BB962C8B-B14F-4D97-AF65-F5344CB8AC3E}">
        <p14:creationId xmlns:p14="http://schemas.microsoft.com/office/powerpoint/2010/main" val="373629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CF55B0-4856-426F-B788-6B5BB1868107}"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26315152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33701594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257347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F55B0-4856-426F-B788-6B5BB1868107}"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2663740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F55B0-4856-426F-B788-6B5BB1868107}"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2446302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F55B0-4856-426F-B788-6B5BB1868107}"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25329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F55B0-4856-426F-B788-6B5BB186810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725509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F55B0-4856-426F-B788-6B5BB186810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2299090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67000"/>
            <a:ext cx="64008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0F71606-FF99-4275-AF81-456DCE9C16AF}"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88F0-534F-410E-90DC-63803B2E3D79}" type="slidenum">
              <a:rPr lang="en-US" smtClean="0"/>
              <a:t>‹#›</a:t>
            </a:fld>
            <a:endParaRPr lang="en-US"/>
          </a:p>
        </p:txBody>
      </p:sp>
    </p:spTree>
    <p:extLst>
      <p:ext uri="{BB962C8B-B14F-4D97-AF65-F5344CB8AC3E}">
        <p14:creationId xmlns:p14="http://schemas.microsoft.com/office/powerpoint/2010/main" val="2315144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EF55B-DD56-4B8F-A77C-71BEFD671C8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59D38-11F8-4987-918E-ADB07B9CC443}" type="slidenum">
              <a:rPr lang="en-US" smtClean="0"/>
              <a:t>‹#›</a:t>
            </a:fld>
            <a:endParaRPr lang="en-US"/>
          </a:p>
        </p:txBody>
      </p:sp>
    </p:spTree>
    <p:extLst>
      <p:ext uri="{BB962C8B-B14F-4D97-AF65-F5344CB8AC3E}">
        <p14:creationId xmlns:p14="http://schemas.microsoft.com/office/powerpoint/2010/main" val="18731862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7EF55B-DD56-4B8F-A77C-71BEFD671C8C}"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59D38-11F8-4987-918E-ADB07B9CC443}" type="slidenum">
              <a:rPr lang="en-US" smtClean="0"/>
              <a:t>‹#›</a:t>
            </a:fld>
            <a:endParaRPr lang="en-US"/>
          </a:p>
        </p:txBody>
      </p:sp>
    </p:spTree>
    <p:extLst>
      <p:ext uri="{BB962C8B-B14F-4D97-AF65-F5344CB8AC3E}">
        <p14:creationId xmlns:p14="http://schemas.microsoft.com/office/powerpoint/2010/main" val="376214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7EF55B-DD56-4B8F-A77C-71BEFD671C8C}"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59D38-11F8-4987-918E-ADB07B9CC443}" type="slidenum">
              <a:rPr lang="en-US" smtClean="0"/>
              <a:t>‹#›</a:t>
            </a:fld>
            <a:endParaRPr lang="en-US"/>
          </a:p>
        </p:txBody>
      </p:sp>
    </p:spTree>
    <p:extLst>
      <p:ext uri="{BB962C8B-B14F-4D97-AF65-F5344CB8AC3E}">
        <p14:creationId xmlns:p14="http://schemas.microsoft.com/office/powerpoint/2010/main" val="179553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4582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a:p>
        </p:txBody>
      </p:sp>
    </p:spTree>
    <p:extLst>
      <p:ext uri="{BB962C8B-B14F-4D97-AF65-F5344CB8AC3E}">
        <p14:creationId xmlns:p14="http://schemas.microsoft.com/office/powerpoint/2010/main" val="2554128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7EF55B-DD56-4B8F-A77C-71BEFD671C8C}"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559D38-11F8-4987-918E-ADB07B9CC443}" type="slidenum">
              <a:rPr lang="en-US" smtClean="0"/>
              <a:t>‹#›</a:t>
            </a:fld>
            <a:endParaRPr lang="en-US"/>
          </a:p>
        </p:txBody>
      </p:sp>
    </p:spTree>
    <p:extLst>
      <p:ext uri="{BB962C8B-B14F-4D97-AF65-F5344CB8AC3E}">
        <p14:creationId xmlns:p14="http://schemas.microsoft.com/office/powerpoint/2010/main" val="1954908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EF55B-DD56-4B8F-A77C-71BEFD671C8C}"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59D38-11F8-4987-918E-ADB07B9CC443}" type="slidenum">
              <a:rPr lang="en-US" smtClean="0"/>
              <a:t>‹#›</a:t>
            </a:fld>
            <a:endParaRPr lang="en-US"/>
          </a:p>
        </p:txBody>
      </p:sp>
    </p:spTree>
    <p:extLst>
      <p:ext uri="{BB962C8B-B14F-4D97-AF65-F5344CB8AC3E}">
        <p14:creationId xmlns:p14="http://schemas.microsoft.com/office/powerpoint/2010/main" val="494815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6025"/>
            <a:ext cx="5486400" cy="4117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3356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4582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a:p>
        </p:txBody>
      </p:sp>
    </p:spTree>
    <p:extLst>
      <p:ext uri="{BB962C8B-B14F-4D97-AF65-F5344CB8AC3E}">
        <p14:creationId xmlns:p14="http://schemas.microsoft.com/office/powerpoint/2010/main" val="3010237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3051318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3630899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3F3844-A7FF-49B4-957C-F467D9E4D4C3}"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2669658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3F3844-A7FF-49B4-957C-F467D9E4D4C3}"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4237617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3F3844-A7FF-49B4-957C-F467D9E4D4C3}"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3671940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3F3844-A7FF-49B4-957C-F467D9E4D4C3}"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277457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EF55B-DD56-4B8F-A77C-71BEFD671C8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59D38-11F8-4987-918E-ADB07B9CC443}" type="slidenum">
              <a:rPr lang="en-US" smtClean="0"/>
              <a:t>‹#›</a:t>
            </a:fld>
            <a:endParaRPr lang="en-US"/>
          </a:p>
        </p:txBody>
      </p:sp>
    </p:spTree>
    <p:extLst>
      <p:ext uri="{BB962C8B-B14F-4D97-AF65-F5344CB8AC3E}">
        <p14:creationId xmlns:p14="http://schemas.microsoft.com/office/powerpoint/2010/main" val="310843677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F3844-A7FF-49B4-957C-F467D9E4D4C3}"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1739662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F3844-A7FF-49B4-957C-F467D9E4D4C3}"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903552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F3844-A7FF-49B4-957C-F467D9E4D4C3}"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844837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1697882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2054010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F795160-09BB-4151-B387-8C301E7322FA}"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1853845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351036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95160-09BB-4151-B387-8C301E7322FA}"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163987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795160-09BB-4151-B387-8C301E7322FA}"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2229211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795160-09BB-4151-B387-8C301E7322FA}"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52322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77273-C050-4D8C-8FA1-802B0E653DD8}" type="datetimeFigureOut">
              <a:rPr lang="en-US"/>
              <a:pPr>
                <a:defRPr/>
              </a:pPr>
              <a:t>2/27/2018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F8487D-6D84-4205-9EFF-B59433BF6D31}" type="slidenum">
              <a:rPr lang="en-US"/>
              <a:pPr>
                <a:defRPr/>
              </a:pPr>
              <a:t>‹#›</a:t>
            </a:fld>
            <a:endParaRPr lang="en-US"/>
          </a:p>
        </p:txBody>
      </p:sp>
    </p:spTree>
    <p:extLst>
      <p:ext uri="{BB962C8B-B14F-4D97-AF65-F5344CB8AC3E}">
        <p14:creationId xmlns:p14="http://schemas.microsoft.com/office/powerpoint/2010/main" val="2841412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795160-09BB-4151-B387-8C301E7322FA}"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3522653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95160-09BB-4151-B387-8C301E7322FA}"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3774640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95160-09BB-4151-B387-8C301E7322FA}"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3871626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95160-09BB-4151-B387-8C301E7322FA}"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2241543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33701594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2573478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662315-BEAE-4896-9F01-BC2CBA8E3A02}" type="datetimeFigureOut">
              <a:rPr lang="en-US">
                <a:solidFill>
                  <a:prstClr val="black">
                    <a:tint val="75000"/>
                  </a:prstClr>
                </a:solidFill>
              </a:rPr>
              <a:pPr>
                <a:defRPr/>
              </a:pPr>
              <a:t>2/27/2018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323743-21E5-4040-B696-FAE95BFF4D2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18919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04CD19-D0CA-4DC8-BE5B-B09F7277313F}" type="datetimeFigureOut">
              <a:rPr lang="en-US">
                <a:solidFill>
                  <a:prstClr val="black">
                    <a:tint val="75000"/>
                  </a:prstClr>
                </a:solidFill>
              </a:rPr>
              <a:pPr>
                <a:defRPr/>
              </a:pPr>
              <a:t>2/27/2018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C0E5FC-8808-4320-A0DB-CACBF3E1E9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5532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737A93-F4A8-4174-9C24-EB49E182D2AC}" type="datetimeFigureOut">
              <a:rPr lang="en-US">
                <a:solidFill>
                  <a:prstClr val="black">
                    <a:tint val="75000"/>
                  </a:prstClr>
                </a:solidFill>
              </a:rPr>
              <a:pPr>
                <a:defRPr/>
              </a:pPr>
              <a:t>2/27/2018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A4D55B8-9975-40A5-8FB6-3D7B08468B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9747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389533-C4B8-4604-B7CD-7E99652B0BE6}" type="datetimeFigureOut">
              <a:rPr lang="en-US">
                <a:solidFill>
                  <a:prstClr val="black">
                    <a:tint val="75000"/>
                  </a:prstClr>
                </a:solidFill>
              </a:rPr>
              <a:pPr>
                <a:defRPr/>
              </a:pPr>
              <a:t>2/27/2018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D00A1FC-BB84-404B-B497-149A598ACE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324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CCF55B0-4856-426F-B788-6B5BB186810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3395489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860FDC-D30B-41E4-A21B-C730D00CC513}" type="datetimeFigureOut">
              <a:rPr lang="en-US">
                <a:solidFill>
                  <a:prstClr val="black">
                    <a:tint val="75000"/>
                  </a:prstClr>
                </a:solidFill>
              </a:rPr>
              <a:pPr>
                <a:defRPr/>
              </a:pPr>
              <a:t>2/27/2018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0724A18-1A0E-4250-8EAF-3F05413BD1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2581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6025"/>
            <a:ext cx="5486400" cy="4117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0061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4582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1A9CB25-FD04-4E24-802E-6257D1BFCAD6}" type="datetimeFigureOut">
              <a:rPr lang="en-US">
                <a:solidFill>
                  <a:prstClr val="black">
                    <a:tint val="75000"/>
                  </a:prstClr>
                </a:solidFill>
              </a:rPr>
              <a:pPr>
                <a:defRPr/>
              </a:pPr>
              <a:t>2/27/2018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2D3AF3-B87E-47F2-B374-098E285623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901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3CCCB5-DE8B-4601-87B1-E710ACAA3E9E}" type="datetimeFigureOut">
              <a:rPr lang="en-US">
                <a:solidFill>
                  <a:prstClr val="black">
                    <a:tint val="75000"/>
                  </a:prstClr>
                </a:solidFill>
              </a:rPr>
              <a:pPr>
                <a:defRPr/>
              </a:pPr>
              <a:t>2/27/2018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10250D-E694-4061-B754-378BEB44400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2756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A7BFC9D-28EE-4FBA-9D30-9A9F9004A0EE}" type="datetimeFigureOut">
              <a:rPr lang="en-US">
                <a:solidFill>
                  <a:prstClr val="black">
                    <a:tint val="75000"/>
                  </a:prstClr>
                </a:solidFill>
              </a:rPr>
              <a:pPr>
                <a:defRPr/>
              </a:pPr>
              <a:t>2/27/2018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9154FC-F4F7-4EB6-8FE6-14878AB063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36960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CC3405E-61CF-473E-B272-DC3578B12614}" type="datetimeFigureOut">
              <a:rPr lang="en-US">
                <a:solidFill>
                  <a:prstClr val="black">
                    <a:tint val="75000"/>
                  </a:prstClr>
                </a:solidFill>
              </a:rPr>
              <a:pPr>
                <a:defRPr/>
              </a:pPr>
              <a:t>2/27/2018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D8BE45F-1AD2-4BCF-B106-8F34DC78B3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09831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F5E4C8-D0CF-47A4-B6D7-D33F9EEA7345}" type="datetimeFigureOut">
              <a:rPr lang="en-US">
                <a:solidFill>
                  <a:prstClr val="black">
                    <a:tint val="75000"/>
                  </a:prstClr>
                </a:solidFill>
              </a:rPr>
              <a:pPr>
                <a:defRPr/>
              </a:pPr>
              <a:t>2/27/2018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659B377-8492-4AF4-A705-F692056EE5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2745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6F8DB9-AB7E-4683-A725-3AEF7AB6A212}" type="datetimeFigureOut">
              <a:rPr lang="en-US">
                <a:solidFill>
                  <a:prstClr val="black">
                    <a:tint val="75000"/>
                  </a:prstClr>
                </a:solidFill>
              </a:rPr>
              <a:pPr>
                <a:defRPr/>
              </a:pPr>
              <a:t>2/27/2018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34127A-D374-4000-A0B2-E010D3FEED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6357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6025"/>
            <a:ext cx="5486400" cy="4117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1992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4" name="Rectangle 7"/>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sp>
        <p:nvSpPr>
          <p:cNvPr id="5" name="Rectangle 8"/>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sp>
        <p:nvSpPr>
          <p:cNvPr id="6" name="Rectangle 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sp>
        <p:nvSpPr>
          <p:cNvPr id="7" name="Rectangle 10"/>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fontAlgn="base">
              <a:spcBef>
                <a:spcPct val="0"/>
              </a:spcBef>
              <a:spcAft>
                <a:spcPct val="0"/>
              </a:spcAft>
              <a:defRPr/>
            </a:pPr>
            <a:endParaRPr lang="en-US" sz="2400" dirty="0">
              <a:solidFill>
                <a:prstClr val="black"/>
              </a:solidFill>
              <a:latin typeface="Times New Roman" pitchFamily="18" charset="0"/>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fontAlgn="base">
              <a:spcBef>
                <a:spcPct val="0"/>
              </a:spcBef>
              <a:spcAft>
                <a:spcPct val="0"/>
              </a:spcAft>
              <a:defRPr/>
            </a:pPr>
            <a:endParaRPr lang="en-US" sz="2400" dirty="0">
              <a:solidFill>
                <a:prstClr val="black"/>
              </a:solidFill>
              <a:latin typeface="Times New Roman" pitchFamily="18" charset="0"/>
              <a:cs typeface="Arial"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fontAlgn="base">
              <a:spcBef>
                <a:spcPct val="0"/>
              </a:spcBef>
              <a:spcAft>
                <a:spcPct val="0"/>
              </a:spcAft>
              <a:defRPr/>
            </a:pPr>
            <a:endParaRPr lang="en-US" sz="2400" dirty="0">
              <a:solidFill>
                <a:prstClr val="black"/>
              </a:solidFill>
              <a:latin typeface="Times New Roman" pitchFamily="18" charset="0"/>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sz="2400" dirty="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dirty="0"/>
            </a:lvl1pPr>
          </a:lstStyle>
          <a:p>
            <a:pPr>
              <a:defRPr/>
            </a:pPr>
            <a:endParaRPr lang="en-US" altLang="en-US">
              <a:solidFill>
                <a:prstClr val="black">
                  <a:tint val="75000"/>
                </a:prstClr>
              </a:solidFill>
            </a:endParaRPr>
          </a:p>
        </p:txBody>
      </p:sp>
      <p:sp>
        <p:nvSpPr>
          <p:cNvPr id="16" name="Footer Placeholder 16"/>
          <p:cNvSpPr>
            <a:spLocks noGrp="1"/>
          </p:cNvSpPr>
          <p:nvPr>
            <p:ph type="ftr" sz="quarter" idx="11"/>
          </p:nvPr>
        </p:nvSpPr>
        <p:spPr/>
        <p:txBody>
          <a:bodyPr/>
          <a:lstStyle>
            <a:lvl1pPr>
              <a:defRPr dirty="0"/>
            </a:lvl1pPr>
          </a:lstStyle>
          <a:p>
            <a:pPr>
              <a:defRPr/>
            </a:pPr>
            <a:endParaRPr lang="en-US" altLang="en-US">
              <a:solidFill>
                <a:prstClr val="black">
                  <a:tint val="75000"/>
                </a:prstClr>
              </a:solidFill>
            </a:endParaRPr>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rgbClr val="8CADAE">
                    <a:shade val="75000"/>
                  </a:srgbClr>
                </a:solidFill>
              </a:defRPr>
            </a:lvl1pPr>
          </a:lstStyle>
          <a:p>
            <a:pPr>
              <a:defRPr/>
            </a:pPr>
            <a:fld id="{9FF38E42-7F40-4EA1-B696-B9EB46509534}" type="slidenum">
              <a:rPr lang="en-US" altLang="en-US"/>
              <a:pPr>
                <a:defRPr/>
              </a:pPr>
              <a:t>‹#›</a:t>
            </a:fld>
            <a:endParaRPr lang="en-US" altLang="en-US" dirty="0"/>
          </a:p>
        </p:txBody>
      </p:sp>
    </p:spTree>
    <p:extLst>
      <p:ext uri="{BB962C8B-B14F-4D97-AF65-F5344CB8AC3E}">
        <p14:creationId xmlns:p14="http://schemas.microsoft.com/office/powerpoint/2010/main" val="49335939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v"/>
              <a:defRPr/>
            </a:lvl1pPr>
            <a:lvl3pPr marL="1143000" indent="-228600">
              <a:buFont typeface="Wingdings" panose="05000000000000000000" pitchFamily="2" charset="2"/>
              <a:buChar char="v"/>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CCF55B0-4856-426F-B788-6B5BB186810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33858442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1340" y="0"/>
            <a:ext cx="83058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a:p>
        </p:txBody>
      </p:sp>
    </p:spTree>
    <p:extLst>
      <p:ext uri="{BB962C8B-B14F-4D97-AF65-F5344CB8AC3E}">
        <p14:creationId xmlns:p14="http://schemas.microsoft.com/office/powerpoint/2010/main" val="37362924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2296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a:p>
        </p:txBody>
      </p:sp>
    </p:spTree>
    <p:extLst>
      <p:ext uri="{BB962C8B-B14F-4D97-AF65-F5344CB8AC3E}">
        <p14:creationId xmlns:p14="http://schemas.microsoft.com/office/powerpoint/2010/main" val="25541288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EF55B-DD56-4B8F-A77C-71BEFD671C8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59D38-11F8-4987-918E-ADB07B9CC443}" type="slidenum">
              <a:rPr lang="en-US" smtClean="0"/>
              <a:t>‹#›</a:t>
            </a:fld>
            <a:endParaRPr lang="en-US"/>
          </a:p>
        </p:txBody>
      </p:sp>
    </p:spTree>
    <p:extLst>
      <p:ext uri="{BB962C8B-B14F-4D97-AF65-F5344CB8AC3E}">
        <p14:creationId xmlns:p14="http://schemas.microsoft.com/office/powerpoint/2010/main" val="148498419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7EF55B-DD56-4B8F-A77C-71BEFD671C8C}"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59D38-11F8-4987-918E-ADB07B9CC443}" type="slidenum">
              <a:rPr lang="en-US" smtClean="0"/>
              <a:t>‹#›</a:t>
            </a:fld>
            <a:endParaRPr lang="en-US"/>
          </a:p>
        </p:txBody>
      </p:sp>
    </p:spTree>
    <p:extLst>
      <p:ext uri="{BB962C8B-B14F-4D97-AF65-F5344CB8AC3E}">
        <p14:creationId xmlns:p14="http://schemas.microsoft.com/office/powerpoint/2010/main" val="33422683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CF55B0-4856-426F-B788-6B5BB186810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3395489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v"/>
              <a:defRPr/>
            </a:lvl1pPr>
            <a:lvl3pPr marL="1143000" indent="-228600">
              <a:buFont typeface="Wingdings" panose="05000000000000000000" pitchFamily="2" charset="2"/>
              <a:buChar char="v"/>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CF55B0-4856-426F-B788-6B5BB186810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33858442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CF55B0-4856-426F-B788-6B5BB1868107}"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4538215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CF55B0-4856-426F-B788-6B5BB1868107}"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14624269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CF55B0-4856-426F-B788-6B5BB1868107}"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26315152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F55B0-4856-426F-B788-6B5BB1868107}"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266374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CF55B0-4856-426F-B788-6B5BB186810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15946749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F55B0-4856-426F-B788-6B5BB1868107}"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24463020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F55B0-4856-426F-B788-6B5BB1868107}"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2532919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F55B0-4856-426F-B788-6B5BB186810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7255090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F55B0-4856-426F-B788-6B5BB1868107}"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2299090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667000"/>
            <a:ext cx="64008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F71606-FF99-4275-AF81-456DCE9C16AF}"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88F0-534F-410E-90DC-63803B2E3D79}" type="slidenum">
              <a:rPr lang="en-US" smtClean="0"/>
              <a:t>‹#›</a:t>
            </a:fld>
            <a:endParaRPr lang="en-US"/>
          </a:p>
        </p:txBody>
      </p:sp>
    </p:spTree>
    <p:extLst>
      <p:ext uri="{BB962C8B-B14F-4D97-AF65-F5344CB8AC3E}">
        <p14:creationId xmlns:p14="http://schemas.microsoft.com/office/powerpoint/2010/main" val="23151446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EF55B-DD56-4B8F-A77C-71BEFD671C8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59D38-11F8-4987-918E-ADB07B9CC443}" type="slidenum">
              <a:rPr lang="en-US" smtClean="0"/>
              <a:t>‹#›</a:t>
            </a:fld>
            <a:endParaRPr lang="en-US"/>
          </a:p>
        </p:txBody>
      </p:sp>
    </p:spTree>
    <p:extLst>
      <p:ext uri="{BB962C8B-B14F-4D97-AF65-F5344CB8AC3E}">
        <p14:creationId xmlns:p14="http://schemas.microsoft.com/office/powerpoint/2010/main" val="187318628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7EF55B-DD56-4B8F-A77C-71BEFD671C8C}"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59D38-11F8-4987-918E-ADB07B9CC443}" type="slidenum">
              <a:rPr lang="en-US" smtClean="0"/>
              <a:t>‹#›</a:t>
            </a:fld>
            <a:endParaRPr lang="en-US"/>
          </a:p>
        </p:txBody>
      </p:sp>
    </p:spTree>
    <p:extLst>
      <p:ext uri="{BB962C8B-B14F-4D97-AF65-F5344CB8AC3E}">
        <p14:creationId xmlns:p14="http://schemas.microsoft.com/office/powerpoint/2010/main" val="37621414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7EF55B-DD56-4B8F-A77C-71BEFD671C8C}"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59D38-11F8-4987-918E-ADB07B9CC443}" type="slidenum">
              <a:rPr lang="en-US" smtClean="0"/>
              <a:t>‹#›</a:t>
            </a:fld>
            <a:endParaRPr lang="en-US"/>
          </a:p>
        </p:txBody>
      </p:sp>
    </p:spTree>
    <p:extLst>
      <p:ext uri="{BB962C8B-B14F-4D97-AF65-F5344CB8AC3E}">
        <p14:creationId xmlns:p14="http://schemas.microsoft.com/office/powerpoint/2010/main" val="17955301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7EF55B-DD56-4B8F-A77C-71BEFD671C8C}"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559D38-11F8-4987-918E-ADB07B9CC443}" type="slidenum">
              <a:rPr lang="en-US" smtClean="0"/>
              <a:t>‹#›</a:t>
            </a:fld>
            <a:endParaRPr lang="en-US"/>
          </a:p>
        </p:txBody>
      </p:sp>
    </p:spTree>
    <p:extLst>
      <p:ext uri="{BB962C8B-B14F-4D97-AF65-F5344CB8AC3E}">
        <p14:creationId xmlns:p14="http://schemas.microsoft.com/office/powerpoint/2010/main" val="19549082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EF55B-DD56-4B8F-A77C-71BEFD671C8C}"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59D38-11F8-4987-918E-ADB07B9CC443}" type="slidenum">
              <a:rPr lang="en-US" smtClean="0"/>
              <a:t>‹#›</a:t>
            </a:fld>
            <a:endParaRPr lang="en-US"/>
          </a:p>
        </p:txBody>
      </p:sp>
    </p:spTree>
    <p:extLst>
      <p:ext uri="{BB962C8B-B14F-4D97-AF65-F5344CB8AC3E}">
        <p14:creationId xmlns:p14="http://schemas.microsoft.com/office/powerpoint/2010/main" val="49481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CF55B0-4856-426F-B788-6B5BB1868107}"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4538215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6025"/>
            <a:ext cx="5486400" cy="4117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900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33568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229600" cy="1470025"/>
          </a:xfrm>
        </p:spPr>
        <p:txBody>
          <a:bodyPr>
            <a:noAutofit/>
          </a:bodyPr>
          <a:lstStyle>
            <a:lvl1pPr>
              <a:defRPr sz="4800">
                <a:solidFill>
                  <a:schemeClr val="bg1"/>
                </a:solidFill>
                <a:effectLst>
                  <a:outerShdw blurRad="38100" dist="38100" dir="2700000" algn="tl">
                    <a:srgbClr val="000000">
                      <a:alpha val="43137"/>
                    </a:srgbClr>
                  </a:outerShdw>
                </a:effectLst>
                <a:latin typeface="Adobe Garamond Pro"/>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200400"/>
            <a:ext cx="789432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33C9F5-DC32-1847-B419-9EDD7F098AEC}" type="datetimeFigureOut">
              <a:rPr lang="en-US" smtClean="0"/>
              <a:pPr/>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6438-34F9-4B41-86B1-3F8CC7AD5233}" type="slidenum">
              <a:rPr lang="en-US" smtClean="0"/>
              <a:pPr/>
              <a:t>‹#›</a:t>
            </a:fld>
            <a:endParaRPr lang="en-US"/>
          </a:p>
        </p:txBody>
      </p:sp>
    </p:spTree>
    <p:extLst>
      <p:ext uri="{BB962C8B-B14F-4D97-AF65-F5344CB8AC3E}">
        <p14:creationId xmlns:p14="http://schemas.microsoft.com/office/powerpoint/2010/main" val="34136717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30513180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36308990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3F3844-A7FF-49B4-957C-F467D9E4D4C3}"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42376176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3F3844-A7FF-49B4-957C-F467D9E4D4C3}"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36719408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3F3844-A7FF-49B4-957C-F467D9E4D4C3}"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27745783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F3844-A7FF-49B4-957C-F467D9E4D4C3}"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17396629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F3844-A7FF-49B4-957C-F467D9E4D4C3}"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9035522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F3844-A7FF-49B4-957C-F467D9E4D4C3}"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84483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CF55B0-4856-426F-B788-6B5BB1868107}"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E1248D-BF84-4EE4-988B-A4CF1FE09EAC}" type="slidenum">
              <a:rPr lang="en-US" smtClean="0"/>
              <a:t>‹#›</a:t>
            </a:fld>
            <a:endParaRPr lang="en-US"/>
          </a:p>
        </p:txBody>
      </p:sp>
    </p:spTree>
    <p:extLst>
      <p:ext uri="{BB962C8B-B14F-4D97-AF65-F5344CB8AC3E}">
        <p14:creationId xmlns:p14="http://schemas.microsoft.com/office/powerpoint/2010/main" val="14624269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16978824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F3844-A7FF-49B4-957C-F467D9E4D4C3}"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0165D-BBEB-4651-9E1E-464E1FD96E76}" type="slidenum">
              <a:rPr lang="en-US" smtClean="0"/>
              <a:t>‹#›</a:t>
            </a:fld>
            <a:endParaRPr lang="en-US"/>
          </a:p>
        </p:txBody>
      </p:sp>
    </p:spTree>
    <p:extLst>
      <p:ext uri="{BB962C8B-B14F-4D97-AF65-F5344CB8AC3E}">
        <p14:creationId xmlns:p14="http://schemas.microsoft.com/office/powerpoint/2010/main" val="20540100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795160-09BB-4151-B387-8C301E7322FA}"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18538451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95160-09BB-4151-B387-8C301E7322FA}"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3510362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795160-09BB-4151-B387-8C301E7322FA}"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22292110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795160-09BB-4151-B387-8C301E7322FA}"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5232202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795160-09BB-4151-B387-8C301E7322FA}"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35226531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95160-09BB-4151-B387-8C301E7322FA}"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37746406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95160-09BB-4151-B387-8C301E7322FA}"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38716267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95160-09BB-4151-B387-8C301E7322FA}"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E364F-1E57-4F67-80CB-AC39547AE6A1}" type="slidenum">
              <a:rPr lang="en-US" smtClean="0"/>
              <a:t>‹#›</a:t>
            </a:fld>
            <a:endParaRPr lang="en-US"/>
          </a:p>
        </p:txBody>
      </p:sp>
    </p:spTree>
    <p:extLst>
      <p:ext uri="{BB962C8B-B14F-4D97-AF65-F5344CB8AC3E}">
        <p14:creationId xmlns:p14="http://schemas.microsoft.com/office/powerpoint/2010/main" val="2241543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6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image" Target="../media/image7.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8.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13.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4.xml"/><Relationship Id="rId1" Type="http://schemas.openxmlformats.org/officeDocument/2006/relationships/slideLayout" Target="../slideLayouts/slideLayout7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9.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0.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16.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image" Target="../media/image10.pn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theme" Target="../theme/theme17.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6.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3C9F5-DC32-1847-B419-9EDD7F098AEC}" type="datetimeFigureOut">
              <a:rPr lang="en-US" smtClean="0"/>
              <a:pPr/>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E6438-34F9-4B41-86B1-3F8CC7AD5233}" type="slidenum">
              <a:rPr lang="en-US" smtClean="0"/>
              <a:pPr/>
              <a:t>‹#›</a:t>
            </a:fld>
            <a:endParaRPr lang="en-US"/>
          </a:p>
        </p:txBody>
      </p:sp>
    </p:spTree>
    <p:extLst>
      <p:ext uri="{BB962C8B-B14F-4D97-AF65-F5344CB8AC3E}">
        <p14:creationId xmlns:p14="http://schemas.microsoft.com/office/powerpoint/2010/main" val="1716280359"/>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01613" y="152400"/>
            <a:ext cx="8740775" cy="1295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124" name="Text Placeholder 2"/>
          <p:cNvSpPr>
            <a:spLocks noGrp="1"/>
          </p:cNvSpPr>
          <p:nvPr>
            <p:ph type="body" idx="1"/>
          </p:nvPr>
        </p:nvSpPr>
        <p:spPr bwMode="auto">
          <a:xfrm>
            <a:off x="457200" y="16764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47BE3B0-91E6-42BC-8392-DA5E8A08D415}" type="datetimeFigureOut">
              <a:rPr lang="en-US">
                <a:solidFill>
                  <a:prstClr val="black">
                    <a:tint val="75000"/>
                  </a:prstClr>
                </a:solidFill>
              </a:rPr>
              <a:pPr>
                <a:defRPr/>
              </a:pPr>
              <a:t>2/27/2018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1447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E4EBDB-C1F5-4F63-8B6D-817802ABBF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160715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txStyles>
    <p:titleStyle>
      <a:lvl1pPr algn="ctr" rtl="0" eaLnBrk="0" fontAlgn="base" hangingPunct="0">
        <a:spcBef>
          <a:spcPct val="0"/>
        </a:spcBef>
        <a:spcAft>
          <a:spcPct val="0"/>
        </a:spcAft>
        <a:defRPr sz="5400" b="1" kern="1200">
          <a:solidFill>
            <a:schemeClr val="bg1"/>
          </a:solidFill>
          <a:effectLst>
            <a:outerShdw blurRad="38100" dist="38100" dir="2700000" algn="tl">
              <a:srgbClr val="000000">
                <a:alpha val="43137"/>
              </a:srgbClr>
            </a:outerShdw>
          </a:effectLst>
          <a:latin typeface="Adobe Garamond Pro"/>
          <a:ea typeface="+mj-ea"/>
          <a:cs typeface="+mj-cs"/>
        </a:defRPr>
      </a:lvl1pPr>
      <a:lvl2pPr algn="ctr" rtl="0" eaLnBrk="0" fontAlgn="base" hangingPunct="0">
        <a:spcBef>
          <a:spcPct val="0"/>
        </a:spcBef>
        <a:spcAft>
          <a:spcPct val="0"/>
        </a:spcAft>
        <a:defRPr sz="5400" b="1">
          <a:solidFill>
            <a:schemeClr val="bg1"/>
          </a:solidFill>
          <a:latin typeface="Adobe Garamond Pro"/>
        </a:defRPr>
      </a:lvl2pPr>
      <a:lvl3pPr algn="ctr" rtl="0" eaLnBrk="0" fontAlgn="base" hangingPunct="0">
        <a:spcBef>
          <a:spcPct val="0"/>
        </a:spcBef>
        <a:spcAft>
          <a:spcPct val="0"/>
        </a:spcAft>
        <a:defRPr sz="5400" b="1">
          <a:solidFill>
            <a:schemeClr val="bg1"/>
          </a:solidFill>
          <a:latin typeface="Adobe Garamond Pro"/>
        </a:defRPr>
      </a:lvl3pPr>
      <a:lvl4pPr algn="ctr" rtl="0" eaLnBrk="0" fontAlgn="base" hangingPunct="0">
        <a:spcBef>
          <a:spcPct val="0"/>
        </a:spcBef>
        <a:spcAft>
          <a:spcPct val="0"/>
        </a:spcAft>
        <a:defRPr sz="5400" b="1">
          <a:solidFill>
            <a:schemeClr val="bg1"/>
          </a:solidFill>
          <a:latin typeface="Adobe Garamond Pro"/>
        </a:defRPr>
      </a:lvl4pPr>
      <a:lvl5pPr algn="ctr" rtl="0" eaLnBrk="0" fontAlgn="base" hangingPunct="0">
        <a:spcBef>
          <a:spcPct val="0"/>
        </a:spcBef>
        <a:spcAft>
          <a:spcPct val="0"/>
        </a:spcAft>
        <a:defRPr sz="5400" b="1">
          <a:solidFill>
            <a:schemeClr val="bg1"/>
          </a:solidFill>
          <a:latin typeface="Adobe Garamond Pro"/>
        </a:defRPr>
      </a:lvl5pPr>
      <a:lvl6pPr marL="457200" algn="ctr" rtl="0" fontAlgn="base">
        <a:spcBef>
          <a:spcPct val="0"/>
        </a:spcBef>
        <a:spcAft>
          <a:spcPct val="0"/>
        </a:spcAft>
        <a:defRPr sz="5400" b="1">
          <a:solidFill>
            <a:schemeClr val="bg1"/>
          </a:solidFill>
          <a:latin typeface="Adobe Garamond Pro"/>
        </a:defRPr>
      </a:lvl6pPr>
      <a:lvl7pPr marL="914400" algn="ctr" rtl="0" fontAlgn="base">
        <a:spcBef>
          <a:spcPct val="0"/>
        </a:spcBef>
        <a:spcAft>
          <a:spcPct val="0"/>
        </a:spcAft>
        <a:defRPr sz="5400" b="1">
          <a:solidFill>
            <a:schemeClr val="bg1"/>
          </a:solidFill>
          <a:latin typeface="Adobe Garamond Pro"/>
        </a:defRPr>
      </a:lvl7pPr>
      <a:lvl8pPr marL="1371600" algn="ctr" rtl="0" fontAlgn="base">
        <a:spcBef>
          <a:spcPct val="0"/>
        </a:spcBef>
        <a:spcAft>
          <a:spcPct val="0"/>
        </a:spcAft>
        <a:defRPr sz="5400" b="1">
          <a:solidFill>
            <a:schemeClr val="bg1"/>
          </a:solidFill>
          <a:latin typeface="Adobe Garamond Pro"/>
        </a:defRPr>
      </a:lvl8pPr>
      <a:lvl9pPr marL="1828800" algn="ctr" rtl="0" fontAlgn="base">
        <a:spcBef>
          <a:spcPct val="0"/>
        </a:spcBef>
        <a:spcAft>
          <a:spcPct val="0"/>
        </a:spcAft>
        <a:defRPr sz="5400" b="1">
          <a:solidFill>
            <a:schemeClr val="bg1"/>
          </a:solidFill>
          <a:latin typeface="Adobe Garamond Pro"/>
        </a:defRPr>
      </a:lvl9pPr>
    </p:titleStyle>
    <p:bodyStyle>
      <a:lvl1pPr marL="342900" indent="-342900" algn="l" rtl="0" eaLnBrk="0" fontAlgn="base" hangingPunct="0">
        <a:spcBef>
          <a:spcPct val="20000"/>
        </a:spcBef>
        <a:spcAft>
          <a:spcPct val="0"/>
        </a:spcAft>
        <a:buFont typeface="Wingdings" pitchFamily="2" charset="2"/>
        <a:buChar char="v"/>
        <a:defRPr sz="3200" kern="1200">
          <a:solidFill>
            <a:schemeClr val="tx1"/>
          </a:solidFill>
          <a:latin typeface="Univers 45 Ligh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Univers 45 Light"/>
          <a:ea typeface="+mn-ea"/>
          <a:cs typeface="+mn-cs"/>
        </a:defRPr>
      </a:lvl2pPr>
      <a:lvl3pPr marL="1143000" indent="-228600" algn="l" rtl="0" eaLnBrk="0" fontAlgn="base" hangingPunct="0">
        <a:spcBef>
          <a:spcPct val="20000"/>
        </a:spcBef>
        <a:spcAft>
          <a:spcPct val="0"/>
        </a:spcAft>
        <a:buFont typeface="Wingdings" pitchFamily="2" charset="2"/>
        <a:buChar char="v"/>
        <a:defRPr sz="2400" kern="1200">
          <a:solidFill>
            <a:schemeClr val="tx1"/>
          </a:solidFill>
          <a:latin typeface="Univers 45 Ligh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3C9F5-DC32-1847-B419-9EDD7F098AEC}" type="datetimeFigureOut">
              <a:rPr lang="en-US" smtClean="0"/>
              <a:pPr/>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E6438-34F9-4B41-86B1-3F8CC7AD5233}" type="slidenum">
              <a:rPr lang="en-US" smtClean="0"/>
              <a:pPr/>
              <a:t>‹#›</a:t>
            </a:fld>
            <a:endParaRPr lang="en-US"/>
          </a:p>
        </p:txBody>
      </p:sp>
    </p:spTree>
    <p:extLst>
      <p:ext uri="{BB962C8B-B14F-4D97-AF65-F5344CB8AC3E}">
        <p14:creationId xmlns:p14="http://schemas.microsoft.com/office/powerpoint/2010/main" val="1716280359"/>
      </p:ext>
    </p:extLst>
  </p:cSld>
  <p:clrMap bg1="lt1" tx1="dk1" bg2="lt2" tx2="dk2" accent1="accent1" accent2="accent2" accent3="accent3" accent4="accent4" accent5="accent5" accent6="accent6" hlink="hlink" folHlink="folHlink"/>
  <p:sldLayoutIdLst>
    <p:sldLayoutId id="2147483755" r:id="rId1"/>
  </p:sldLayoutIdLst>
  <p:timing>
    <p:tnLst>
      <p:par>
        <p:cTn id="1" dur="indefinite" restart="never" nodeType="tmRoot"/>
      </p:par>
    </p:tnLst>
  </p:timing>
  <p:txStyles>
    <p:titleStyle>
      <a:lvl1pPr algn="ctr" defTabSz="914400" rtl="0" eaLnBrk="1" latinLnBrk="0" hangingPunct="1">
        <a:spcBef>
          <a:spcPct val="0"/>
        </a:spcBef>
        <a:buNone/>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3C9F5-DC32-1847-B419-9EDD7F098AEC}" type="datetimeFigureOut">
              <a:rPr lang="en-US" smtClean="0"/>
              <a:pPr/>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E6438-34F9-4B41-86B1-3F8CC7AD5233}" type="slidenum">
              <a:rPr lang="en-US" smtClean="0"/>
              <a:pPr/>
              <a:t>‹#›</a:t>
            </a:fld>
            <a:endParaRPr lang="en-US"/>
          </a:p>
        </p:txBody>
      </p:sp>
    </p:spTree>
    <p:extLst>
      <p:ext uri="{BB962C8B-B14F-4D97-AF65-F5344CB8AC3E}">
        <p14:creationId xmlns:p14="http://schemas.microsoft.com/office/powerpoint/2010/main" val="743727984"/>
      </p:ext>
    </p:extLst>
  </p:cSld>
  <p:clrMap bg1="lt1" tx1="dk1" bg2="lt2" tx2="dk2" accent1="accent1" accent2="accent2" accent3="accent3" accent4="accent4" accent5="accent5" accent6="accent6" hlink="hlink" folHlink="folHlink"/>
  <p:sldLayoutIdLst>
    <p:sldLayoutId id="2147483757" r:id="rId1"/>
    <p:sldLayoutId id="2147483800" r:id="rId2"/>
    <p:sldLayoutId id="2147483801" r:id="rId3"/>
  </p:sldLayoutIdLst>
  <p:timing>
    <p:tnLst>
      <p:par>
        <p:cTn id="1" dur="indefinite" restart="never" nodeType="tmRoot"/>
      </p:par>
    </p:tnLst>
  </p:timing>
  <p:txStyles>
    <p:titleStyle>
      <a:lvl1pPr algn="ctr" defTabSz="914400" rtl="0" eaLnBrk="1" latinLnBrk="0" hangingPunct="1">
        <a:spcBef>
          <a:spcPct val="0"/>
        </a:spcBef>
        <a:buNone/>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F55B0-4856-426F-B788-6B5BB1868107}" type="datetimeFigureOut">
              <a:rPr lang="en-US" smtClean="0"/>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1248D-BF84-4EE4-988B-A4CF1FE09EAC}" type="slidenum">
              <a:rPr lang="en-US" smtClean="0"/>
              <a:t>‹#›</a:t>
            </a:fld>
            <a:endParaRPr lang="en-US"/>
          </a:p>
        </p:txBody>
      </p:sp>
    </p:spTree>
    <p:extLst>
      <p:ext uri="{BB962C8B-B14F-4D97-AF65-F5344CB8AC3E}">
        <p14:creationId xmlns:p14="http://schemas.microsoft.com/office/powerpoint/2010/main" val="42431909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txStyles>
    <p:titleStyle>
      <a:lvl1pPr algn="ctr" defTabSz="914400"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71606-FF99-4275-AF81-456DCE9C16AF}" type="datetimeFigureOut">
              <a:rPr lang="en-US" smtClean="0"/>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B88F0-534F-410E-90DC-63803B2E3D79}" type="slidenum">
              <a:rPr lang="en-US" smtClean="0"/>
              <a:t>‹#›</a:t>
            </a:fld>
            <a:endParaRPr lang="en-US"/>
          </a:p>
        </p:txBody>
      </p:sp>
    </p:spTree>
    <p:extLst>
      <p:ext uri="{BB962C8B-B14F-4D97-AF65-F5344CB8AC3E}">
        <p14:creationId xmlns:p14="http://schemas.microsoft.com/office/powerpoint/2010/main" val="830918521"/>
      </p:ext>
    </p:extLst>
  </p:cSld>
  <p:clrMap bg1="lt1" tx1="dk1" bg2="lt2" tx2="dk2" accent1="accent1" accent2="accent2" accent3="accent3" accent4="accent4" accent5="accent5" accent6="accent6" hlink="hlink" folHlink="folHlink"/>
  <p:sldLayoutIdLst>
    <p:sldLayoutId id="2147483770" r:id="rId1"/>
  </p:sldLayoutIdLst>
  <p:txStyles>
    <p:titleStyle>
      <a:lvl1pPr algn="ctr" defTabSz="914400"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2225" y="152400"/>
            <a:ext cx="8739550" cy="12954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EF55B-DD56-4B8F-A77C-71BEFD671C8C}" type="datetimeFigureOut">
              <a:rPr lang="en-US" smtClean="0"/>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1447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59D38-11F8-4987-918E-ADB07B9CC443}" type="slidenum">
              <a:rPr lang="en-US" smtClean="0"/>
              <a:t>‹#›</a:t>
            </a:fld>
            <a:endParaRPr lang="en-US"/>
          </a:p>
        </p:txBody>
      </p:sp>
    </p:spTree>
    <p:extLst>
      <p:ext uri="{BB962C8B-B14F-4D97-AF65-F5344CB8AC3E}">
        <p14:creationId xmlns:p14="http://schemas.microsoft.com/office/powerpoint/2010/main" val="345178146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802" r:id="rId7"/>
  </p:sldLayoutIdLst>
  <p:txStyles>
    <p:titleStyle>
      <a:lvl1pPr algn="ctr" defTabSz="914400" rtl="0" eaLnBrk="1" latinLnBrk="0" hangingPunct="1">
        <a:spcBef>
          <a:spcPct val="0"/>
        </a:spcBef>
        <a:buNone/>
        <a:defRPr sz="54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F3844-A7FF-49B4-957C-F467D9E4D4C3}" type="datetimeFigureOut">
              <a:rPr lang="en-US" smtClean="0"/>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0165D-BBEB-4651-9E1E-464E1FD96E76}" type="slidenum">
              <a:rPr lang="en-US" smtClean="0"/>
              <a:t>‹#›</a:t>
            </a:fld>
            <a:endParaRPr lang="en-US"/>
          </a:p>
        </p:txBody>
      </p:sp>
    </p:spTree>
    <p:extLst>
      <p:ext uri="{BB962C8B-B14F-4D97-AF65-F5344CB8AC3E}">
        <p14:creationId xmlns:p14="http://schemas.microsoft.com/office/powerpoint/2010/main" val="157933408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Lst>
  <p:txStyles>
    <p:titleStyle>
      <a:lvl1pPr algn="ctr" defTabSz="914400"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9144000" cy="1600200"/>
          </a:xfrm>
          <a:prstGeom prst="rect">
            <a:avLst/>
          </a:prstGeom>
          <a:gradFill flip="none" rotWithShape="1">
            <a:gsLst>
              <a:gs pos="0">
                <a:srgbClr val="BD4F19">
                  <a:shade val="30000"/>
                  <a:satMod val="115000"/>
                </a:srgbClr>
              </a:gs>
              <a:gs pos="50000">
                <a:srgbClr val="BD4F19">
                  <a:shade val="67500"/>
                  <a:satMod val="115000"/>
                </a:srgbClr>
              </a:gs>
              <a:gs pos="100000">
                <a:srgbClr val="BD4F1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95160-09BB-4151-B387-8C301E7322FA}" type="datetimeFigureOut">
              <a:rPr lang="en-US" smtClean="0"/>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E364F-1E57-4F67-80CB-AC39547AE6A1}" type="slidenum">
              <a:rPr lang="en-US" smtClean="0"/>
              <a:t>‹#›</a:t>
            </a:fld>
            <a:endParaRPr lang="en-US"/>
          </a:p>
        </p:txBody>
      </p:sp>
    </p:spTree>
    <p:extLst>
      <p:ext uri="{BB962C8B-B14F-4D97-AF65-F5344CB8AC3E}">
        <p14:creationId xmlns:p14="http://schemas.microsoft.com/office/powerpoint/2010/main" val="129857609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Lst>
  <p:txStyles>
    <p:titleStyle>
      <a:lvl1pPr algn="ctr" defTabSz="914400" rtl="0" eaLnBrk="1" latinLnBrk="0" hangingPunct="1">
        <a:spcBef>
          <a:spcPct val="0"/>
        </a:spcBef>
        <a:buNone/>
        <a:defRPr sz="5400" kern="1200">
          <a:solidFill>
            <a:schemeClr val="bg1">
              <a:lumMod val="95000"/>
            </a:schemeClr>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3C9F5-DC32-1847-B419-9EDD7F098AEC}" type="datetimeFigureOut">
              <a:rPr lang="en-US" smtClean="0"/>
              <a:pPr/>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E6438-34F9-4B41-86B1-3F8CC7AD5233}" type="slidenum">
              <a:rPr lang="en-US" smtClean="0"/>
              <a:pPr/>
              <a:t>‹#›</a:t>
            </a:fld>
            <a:endParaRPr lang="en-US"/>
          </a:p>
        </p:txBody>
      </p:sp>
    </p:spTree>
    <p:extLst>
      <p:ext uri="{BB962C8B-B14F-4D97-AF65-F5344CB8AC3E}">
        <p14:creationId xmlns:p14="http://schemas.microsoft.com/office/powerpoint/2010/main" val="74372798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6" r:id="rId3"/>
  </p:sldLayoutIdLst>
  <p:timing>
    <p:tnLst>
      <p:par>
        <p:cTn id="1" dur="indefinite" restart="never" nodeType="tmRoot"/>
      </p:par>
    </p:tnLst>
  </p:timing>
  <p:txStyles>
    <p:titleStyle>
      <a:lvl1pPr algn="ctr" defTabSz="914400" rtl="0" eaLnBrk="1" latinLnBrk="0" hangingPunct="1">
        <a:spcBef>
          <a:spcPct val="0"/>
        </a:spcBef>
        <a:buNone/>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F55B0-4856-426F-B788-6B5BB1868107}" type="datetimeFigureOut">
              <a:rPr lang="en-US" smtClean="0"/>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1248D-BF84-4EE4-988B-A4CF1FE09EAC}" type="slidenum">
              <a:rPr lang="en-US" smtClean="0"/>
              <a:t>‹#›</a:t>
            </a:fld>
            <a:endParaRPr lang="en-US"/>
          </a:p>
        </p:txBody>
      </p:sp>
    </p:spTree>
    <p:extLst>
      <p:ext uri="{BB962C8B-B14F-4D97-AF65-F5344CB8AC3E}">
        <p14:creationId xmlns:p14="http://schemas.microsoft.com/office/powerpoint/2010/main" val="4243190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71606-FF99-4275-AF81-456DCE9C16AF}" type="datetimeFigureOut">
              <a:rPr lang="en-US" smtClean="0"/>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B88F0-534F-410E-90DC-63803B2E3D79}" type="slidenum">
              <a:rPr lang="en-US" smtClean="0"/>
              <a:t>‹#›</a:t>
            </a:fld>
            <a:endParaRPr lang="en-US"/>
          </a:p>
        </p:txBody>
      </p:sp>
    </p:spTree>
    <p:extLst>
      <p:ext uri="{BB962C8B-B14F-4D97-AF65-F5344CB8AC3E}">
        <p14:creationId xmlns:p14="http://schemas.microsoft.com/office/powerpoint/2010/main" val="830918521"/>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2225" y="152400"/>
            <a:ext cx="8739550" cy="1295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EF55B-DD56-4B8F-A77C-71BEFD671C8C}" type="datetimeFigureOut">
              <a:rPr lang="en-US" smtClean="0"/>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1447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59D38-11F8-4987-918E-ADB07B9CC443}" type="slidenum">
              <a:rPr lang="en-US" smtClean="0"/>
              <a:t>‹#›</a:t>
            </a:fld>
            <a:endParaRPr lang="en-US"/>
          </a:p>
        </p:txBody>
      </p:sp>
    </p:spTree>
    <p:extLst>
      <p:ext uri="{BB962C8B-B14F-4D97-AF65-F5344CB8AC3E}">
        <p14:creationId xmlns:p14="http://schemas.microsoft.com/office/powerpoint/2010/main" val="345178146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735" r:id="rId7"/>
  </p:sldLayoutIdLst>
  <p:txStyles>
    <p:titleStyle>
      <a:lvl1pPr algn="ctr" defTabSz="914400" rtl="0" eaLnBrk="1" latinLnBrk="0" hangingPunct="1">
        <a:spcBef>
          <a:spcPct val="0"/>
        </a:spcBef>
        <a:buNone/>
        <a:defRPr sz="5400" b="1" kern="1200">
          <a:solidFill>
            <a:schemeClr val="bg1"/>
          </a:solidFill>
          <a:effectLst>
            <a:outerShdw blurRad="38100" dist="38100" dir="2700000" algn="tl">
              <a:srgbClr val="000000">
                <a:alpha val="43137"/>
              </a:srgbClr>
            </a:outerShdw>
          </a:effectLst>
          <a:latin typeface="Adobe Garamond Pro"/>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F3844-A7FF-49B4-957C-F467D9E4D4C3}" type="datetimeFigureOut">
              <a:rPr lang="en-US" smtClean="0"/>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0165D-BBEB-4651-9E1E-464E1FD96E76}" type="slidenum">
              <a:rPr lang="en-US" smtClean="0"/>
              <a:t>‹#›</a:t>
            </a:fld>
            <a:endParaRPr lang="en-US"/>
          </a:p>
        </p:txBody>
      </p:sp>
    </p:spTree>
    <p:extLst>
      <p:ext uri="{BB962C8B-B14F-4D97-AF65-F5344CB8AC3E}">
        <p14:creationId xmlns:p14="http://schemas.microsoft.com/office/powerpoint/2010/main" val="15793340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4800" kern="1200">
          <a:solidFill>
            <a:schemeClr val="tx1"/>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9144000" cy="1600200"/>
          </a:xfrm>
          <a:prstGeom prst="rect">
            <a:avLst/>
          </a:prstGeom>
          <a:gradFill flip="none" rotWithShape="1">
            <a:gsLst>
              <a:gs pos="0">
                <a:srgbClr val="BD4F19">
                  <a:shade val="30000"/>
                  <a:satMod val="115000"/>
                </a:srgbClr>
              </a:gs>
              <a:gs pos="50000">
                <a:srgbClr val="BD4F19">
                  <a:shade val="67500"/>
                  <a:satMod val="115000"/>
                </a:srgbClr>
              </a:gs>
              <a:gs pos="100000">
                <a:srgbClr val="BD4F1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95160-09BB-4151-B387-8C301E7322FA}" type="datetimeFigureOut">
              <a:rPr lang="en-US" smtClean="0"/>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E364F-1E57-4F67-80CB-AC39547AE6A1}" type="slidenum">
              <a:rPr lang="en-US" smtClean="0"/>
              <a:t>‹#›</a:t>
            </a:fld>
            <a:endParaRPr lang="en-US"/>
          </a:p>
        </p:txBody>
      </p:sp>
    </p:spTree>
    <p:extLst>
      <p:ext uri="{BB962C8B-B14F-4D97-AF65-F5344CB8AC3E}">
        <p14:creationId xmlns:p14="http://schemas.microsoft.com/office/powerpoint/2010/main" val="129857609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5400" kern="1200">
          <a:solidFill>
            <a:schemeClr val="bg1">
              <a:lumMod val="95000"/>
            </a:schemeClr>
          </a:solidFill>
          <a:effectLst>
            <a:outerShdw blurRad="38100" dist="38100" dir="2700000" algn="tl">
              <a:srgbClr val="000000">
                <a:alpha val="43137"/>
              </a:srgbClr>
            </a:outerShdw>
          </a:effectLst>
          <a:latin typeface="Adobe Garamond Pro" pitchFamily="18"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01613" y="152400"/>
            <a:ext cx="8740775" cy="1295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124" name="Text Placeholder 2"/>
          <p:cNvSpPr>
            <a:spLocks noGrp="1"/>
          </p:cNvSpPr>
          <p:nvPr>
            <p:ph type="body" idx="1"/>
          </p:nvPr>
        </p:nvSpPr>
        <p:spPr bwMode="auto">
          <a:xfrm>
            <a:off x="457200" y="16764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2F0F16D-764F-4F3C-943F-E6CEF2282383}" type="datetimeFigureOut">
              <a:rPr lang="en-US">
                <a:solidFill>
                  <a:prstClr val="black">
                    <a:tint val="75000"/>
                  </a:prstClr>
                </a:solidFill>
              </a:rPr>
              <a:pPr>
                <a:defRPr/>
              </a:pPr>
              <a:t>2/27/2018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1447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720BEE6-E3E2-4E86-AD6B-C4D05D401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780457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txStyles>
    <p:titleStyle>
      <a:lvl1pPr algn="ctr" rtl="0" eaLnBrk="0" fontAlgn="base" hangingPunct="0">
        <a:spcBef>
          <a:spcPct val="0"/>
        </a:spcBef>
        <a:spcAft>
          <a:spcPct val="0"/>
        </a:spcAft>
        <a:defRPr sz="5400" b="1" kern="1200">
          <a:solidFill>
            <a:schemeClr val="bg1"/>
          </a:solidFill>
          <a:effectLst>
            <a:outerShdw blurRad="38100" dist="38100" dir="2700000" algn="tl">
              <a:srgbClr val="000000">
                <a:alpha val="43137"/>
              </a:srgbClr>
            </a:outerShdw>
          </a:effectLst>
          <a:latin typeface="Adobe Garamond Pro"/>
          <a:ea typeface="+mj-ea"/>
          <a:cs typeface="+mj-cs"/>
        </a:defRPr>
      </a:lvl1pPr>
      <a:lvl2pPr algn="ctr" rtl="0" eaLnBrk="0" fontAlgn="base" hangingPunct="0">
        <a:spcBef>
          <a:spcPct val="0"/>
        </a:spcBef>
        <a:spcAft>
          <a:spcPct val="0"/>
        </a:spcAft>
        <a:defRPr sz="5400" b="1">
          <a:solidFill>
            <a:schemeClr val="bg1"/>
          </a:solidFill>
          <a:latin typeface="Adobe Garamond Pro"/>
        </a:defRPr>
      </a:lvl2pPr>
      <a:lvl3pPr algn="ctr" rtl="0" eaLnBrk="0" fontAlgn="base" hangingPunct="0">
        <a:spcBef>
          <a:spcPct val="0"/>
        </a:spcBef>
        <a:spcAft>
          <a:spcPct val="0"/>
        </a:spcAft>
        <a:defRPr sz="5400" b="1">
          <a:solidFill>
            <a:schemeClr val="bg1"/>
          </a:solidFill>
          <a:latin typeface="Adobe Garamond Pro"/>
        </a:defRPr>
      </a:lvl3pPr>
      <a:lvl4pPr algn="ctr" rtl="0" eaLnBrk="0" fontAlgn="base" hangingPunct="0">
        <a:spcBef>
          <a:spcPct val="0"/>
        </a:spcBef>
        <a:spcAft>
          <a:spcPct val="0"/>
        </a:spcAft>
        <a:defRPr sz="5400" b="1">
          <a:solidFill>
            <a:schemeClr val="bg1"/>
          </a:solidFill>
          <a:latin typeface="Adobe Garamond Pro"/>
        </a:defRPr>
      </a:lvl4pPr>
      <a:lvl5pPr algn="ctr" rtl="0" eaLnBrk="0" fontAlgn="base" hangingPunct="0">
        <a:spcBef>
          <a:spcPct val="0"/>
        </a:spcBef>
        <a:spcAft>
          <a:spcPct val="0"/>
        </a:spcAft>
        <a:defRPr sz="5400" b="1">
          <a:solidFill>
            <a:schemeClr val="bg1"/>
          </a:solidFill>
          <a:latin typeface="Adobe Garamond Pro"/>
        </a:defRPr>
      </a:lvl5pPr>
      <a:lvl6pPr marL="457200" algn="ctr" rtl="0" fontAlgn="base">
        <a:spcBef>
          <a:spcPct val="0"/>
        </a:spcBef>
        <a:spcAft>
          <a:spcPct val="0"/>
        </a:spcAft>
        <a:defRPr sz="5400" b="1">
          <a:solidFill>
            <a:schemeClr val="bg1"/>
          </a:solidFill>
          <a:latin typeface="Adobe Garamond Pro"/>
        </a:defRPr>
      </a:lvl6pPr>
      <a:lvl7pPr marL="914400" algn="ctr" rtl="0" fontAlgn="base">
        <a:spcBef>
          <a:spcPct val="0"/>
        </a:spcBef>
        <a:spcAft>
          <a:spcPct val="0"/>
        </a:spcAft>
        <a:defRPr sz="5400" b="1">
          <a:solidFill>
            <a:schemeClr val="bg1"/>
          </a:solidFill>
          <a:latin typeface="Adobe Garamond Pro"/>
        </a:defRPr>
      </a:lvl7pPr>
      <a:lvl8pPr marL="1371600" algn="ctr" rtl="0" fontAlgn="base">
        <a:spcBef>
          <a:spcPct val="0"/>
        </a:spcBef>
        <a:spcAft>
          <a:spcPct val="0"/>
        </a:spcAft>
        <a:defRPr sz="5400" b="1">
          <a:solidFill>
            <a:schemeClr val="bg1"/>
          </a:solidFill>
          <a:latin typeface="Adobe Garamond Pro"/>
        </a:defRPr>
      </a:lvl8pPr>
      <a:lvl9pPr marL="1828800" algn="ctr" rtl="0" fontAlgn="base">
        <a:spcBef>
          <a:spcPct val="0"/>
        </a:spcBef>
        <a:spcAft>
          <a:spcPct val="0"/>
        </a:spcAft>
        <a:defRPr sz="5400" b="1">
          <a:solidFill>
            <a:schemeClr val="bg1"/>
          </a:solidFill>
          <a:latin typeface="Adobe Garamond Pro"/>
        </a:defRPr>
      </a:lvl9pPr>
    </p:titleStyle>
    <p:bodyStyle>
      <a:lvl1pPr marL="342900" indent="-342900" algn="l" rtl="0" eaLnBrk="0" fontAlgn="base" hangingPunct="0">
        <a:spcBef>
          <a:spcPct val="20000"/>
        </a:spcBef>
        <a:spcAft>
          <a:spcPct val="0"/>
        </a:spcAft>
        <a:buFont typeface="Wingdings" pitchFamily="2" charset="2"/>
        <a:buChar char="v"/>
        <a:defRPr sz="3200" kern="1200">
          <a:solidFill>
            <a:schemeClr val="tx1"/>
          </a:solidFill>
          <a:latin typeface="Univers 45 Ligh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Univers 45 Light"/>
          <a:ea typeface="+mn-ea"/>
          <a:cs typeface="+mn-cs"/>
        </a:defRPr>
      </a:lvl2pPr>
      <a:lvl3pPr marL="1143000" indent="-228600" algn="l" rtl="0" eaLnBrk="0" fontAlgn="base" hangingPunct="0">
        <a:spcBef>
          <a:spcPct val="20000"/>
        </a:spcBef>
        <a:spcAft>
          <a:spcPct val="0"/>
        </a:spcAft>
        <a:buFont typeface="Wingdings" pitchFamily="2" charset="2"/>
        <a:buChar char="v"/>
        <a:defRPr sz="2400" kern="1200">
          <a:solidFill>
            <a:schemeClr val="tx1"/>
          </a:solidFill>
          <a:latin typeface="Univers 45 Ligh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876C57E-025E-4BA2-8ED9-918FDCB95A51}" type="datetimeFigureOut">
              <a:rPr lang="en-US">
                <a:solidFill>
                  <a:prstClr val="black">
                    <a:tint val="75000"/>
                  </a:prstClr>
                </a:solidFill>
              </a:rPr>
              <a:pPr>
                <a:defRPr/>
              </a:pPr>
              <a:t>2/27/2018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2D379A7-59F6-4D78-82C2-65C78D7C0A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9065635"/>
      </p:ext>
    </p:extLst>
  </p:cSld>
  <p:clrMap bg1="lt1" tx1="dk1" bg2="lt2" tx2="dk2" accent1="accent1" accent2="accent2" accent3="accent3" accent4="accent4" accent5="accent5" accent6="accent6" hlink="hlink" folHlink="folHlink"/>
  <p:sldLayoutIdLst>
    <p:sldLayoutId id="2147483745" r:id="rId1"/>
  </p:sldLayoutIdLst>
  <p:timing>
    <p:tnLst>
      <p:par>
        <p:cTn id="1" dur="indefinite" restart="never" nodeType="tmRoot"/>
      </p:par>
    </p:tnLst>
  </p:timing>
  <p:txStyles>
    <p:titleStyle>
      <a:lvl1pPr algn="ctr" rtl="0" eaLnBrk="0" fontAlgn="base" hangingPunct="0">
        <a:spcBef>
          <a:spcPct val="0"/>
        </a:spcBef>
        <a:spcAft>
          <a:spcPct val="0"/>
        </a:spcAft>
        <a:defRPr sz="4800" b="1" kern="1200">
          <a:solidFill>
            <a:schemeClr val="bg1"/>
          </a:solidFill>
          <a:effectLst>
            <a:outerShdw blurRad="38100" dist="38100" dir="2700000" algn="tl">
              <a:srgbClr val="000000">
                <a:alpha val="43137"/>
              </a:srgbClr>
            </a:outerShdw>
          </a:effectLst>
          <a:latin typeface="Adobe Garamond Pro"/>
          <a:ea typeface="+mj-ea"/>
          <a:cs typeface="+mj-cs"/>
        </a:defRPr>
      </a:lvl1pPr>
      <a:lvl2pPr algn="ctr" rtl="0" eaLnBrk="0" fontAlgn="base" hangingPunct="0">
        <a:spcBef>
          <a:spcPct val="0"/>
        </a:spcBef>
        <a:spcAft>
          <a:spcPct val="0"/>
        </a:spcAft>
        <a:defRPr sz="4800" b="1">
          <a:solidFill>
            <a:schemeClr val="bg1"/>
          </a:solidFill>
          <a:latin typeface="Adobe Garamond Pro"/>
        </a:defRPr>
      </a:lvl2pPr>
      <a:lvl3pPr algn="ctr" rtl="0" eaLnBrk="0" fontAlgn="base" hangingPunct="0">
        <a:spcBef>
          <a:spcPct val="0"/>
        </a:spcBef>
        <a:spcAft>
          <a:spcPct val="0"/>
        </a:spcAft>
        <a:defRPr sz="4800" b="1">
          <a:solidFill>
            <a:schemeClr val="bg1"/>
          </a:solidFill>
          <a:latin typeface="Adobe Garamond Pro"/>
        </a:defRPr>
      </a:lvl3pPr>
      <a:lvl4pPr algn="ctr" rtl="0" eaLnBrk="0" fontAlgn="base" hangingPunct="0">
        <a:spcBef>
          <a:spcPct val="0"/>
        </a:spcBef>
        <a:spcAft>
          <a:spcPct val="0"/>
        </a:spcAft>
        <a:defRPr sz="4800" b="1">
          <a:solidFill>
            <a:schemeClr val="bg1"/>
          </a:solidFill>
          <a:latin typeface="Adobe Garamond Pro"/>
        </a:defRPr>
      </a:lvl4pPr>
      <a:lvl5pPr algn="ctr" rtl="0" eaLnBrk="0" fontAlgn="base" hangingPunct="0">
        <a:spcBef>
          <a:spcPct val="0"/>
        </a:spcBef>
        <a:spcAft>
          <a:spcPct val="0"/>
        </a:spcAft>
        <a:defRPr sz="4800" b="1">
          <a:solidFill>
            <a:schemeClr val="bg1"/>
          </a:solidFill>
          <a:latin typeface="Adobe Garamond Pro"/>
        </a:defRPr>
      </a:lvl5pPr>
      <a:lvl6pPr marL="457200" algn="ctr" rtl="0" fontAlgn="base">
        <a:spcBef>
          <a:spcPct val="0"/>
        </a:spcBef>
        <a:spcAft>
          <a:spcPct val="0"/>
        </a:spcAft>
        <a:defRPr sz="4800" b="1">
          <a:solidFill>
            <a:schemeClr val="bg1"/>
          </a:solidFill>
          <a:latin typeface="Adobe Garamond Pro"/>
        </a:defRPr>
      </a:lvl6pPr>
      <a:lvl7pPr marL="914400" algn="ctr" rtl="0" fontAlgn="base">
        <a:spcBef>
          <a:spcPct val="0"/>
        </a:spcBef>
        <a:spcAft>
          <a:spcPct val="0"/>
        </a:spcAft>
        <a:defRPr sz="4800" b="1">
          <a:solidFill>
            <a:schemeClr val="bg1"/>
          </a:solidFill>
          <a:latin typeface="Adobe Garamond Pro"/>
        </a:defRPr>
      </a:lvl7pPr>
      <a:lvl8pPr marL="1371600" algn="ctr" rtl="0" fontAlgn="base">
        <a:spcBef>
          <a:spcPct val="0"/>
        </a:spcBef>
        <a:spcAft>
          <a:spcPct val="0"/>
        </a:spcAft>
        <a:defRPr sz="4800" b="1">
          <a:solidFill>
            <a:schemeClr val="bg1"/>
          </a:solidFill>
          <a:latin typeface="Adobe Garamond Pro"/>
        </a:defRPr>
      </a:lvl8pPr>
      <a:lvl9pPr marL="1828800" algn="ctr" rtl="0" fontAlgn="base">
        <a:spcBef>
          <a:spcPct val="0"/>
        </a:spcBef>
        <a:spcAft>
          <a:spcPct val="0"/>
        </a:spcAft>
        <a:defRPr sz="4800" b="1">
          <a:solidFill>
            <a:schemeClr val="bg1"/>
          </a:solidFill>
          <a:latin typeface="Adobe Garamond Pro"/>
        </a:defRPr>
      </a:lvl9pPr>
    </p:titleStyle>
    <p:bodyStyle>
      <a:lvl1pPr marL="342900" indent="-342900" algn="l" rtl="0" eaLnBrk="0" fontAlgn="base" hangingPunct="0">
        <a:spcBef>
          <a:spcPct val="20000"/>
        </a:spcBef>
        <a:spcAft>
          <a:spcPct val="0"/>
        </a:spcAft>
        <a:buFont typeface="Wingdings" pitchFamily="2" charset="2"/>
        <a:buChar char="v"/>
        <a:defRPr sz="3200" kern="1200">
          <a:solidFill>
            <a:schemeClr val="tx1"/>
          </a:solidFill>
          <a:latin typeface="Univers 45 Ligh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Univers 45 Light"/>
          <a:ea typeface="+mn-ea"/>
          <a:cs typeface="+mn-cs"/>
        </a:defRPr>
      </a:lvl2pPr>
      <a:lvl3pPr marL="1143000" indent="-228600" algn="l" rtl="0" eaLnBrk="0" fontAlgn="base" hangingPunct="0">
        <a:spcBef>
          <a:spcPct val="20000"/>
        </a:spcBef>
        <a:spcAft>
          <a:spcPct val="0"/>
        </a:spcAft>
        <a:buFont typeface="Wingdings" pitchFamily="2" charset="2"/>
        <a:buChar char="v"/>
        <a:defRPr sz="2400" kern="1200">
          <a:solidFill>
            <a:schemeClr val="tx1"/>
          </a:solidFill>
          <a:latin typeface="Univers 45 Ligh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AURA Meeting</a:t>
            </a:r>
            <a:endParaRPr lang="en-US" dirty="0"/>
          </a:p>
        </p:txBody>
      </p:sp>
      <p:sp>
        <p:nvSpPr>
          <p:cNvPr id="3" name="Subtitle 2"/>
          <p:cNvSpPr>
            <a:spLocks noGrp="1"/>
          </p:cNvSpPr>
          <p:nvPr>
            <p:ph type="subTitle" idx="1"/>
          </p:nvPr>
        </p:nvSpPr>
        <p:spPr/>
        <p:txBody>
          <a:bodyPr/>
          <a:lstStyle/>
          <a:p>
            <a:r>
              <a:rPr lang="en-US" dirty="0" smtClean="0"/>
              <a:t>February 28, 2018</a:t>
            </a:r>
            <a:endParaRPr lang="en-US" dirty="0"/>
          </a:p>
        </p:txBody>
      </p:sp>
    </p:spTree>
    <p:extLst>
      <p:ext uri="{BB962C8B-B14F-4D97-AF65-F5344CB8AC3E}">
        <p14:creationId xmlns:p14="http://schemas.microsoft.com/office/powerpoint/2010/main" val="2913201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Which Reliance Should You Use?</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Commercial IRBs </a:t>
            </a:r>
          </a:p>
          <a:p>
            <a:pPr lvl="1"/>
            <a:r>
              <a:rPr lang="en-US" dirty="0" smtClean="0"/>
              <a:t>Pros:</a:t>
            </a:r>
          </a:p>
          <a:p>
            <a:pPr lvl="2"/>
            <a:r>
              <a:rPr lang="en-US" dirty="0" smtClean="0"/>
              <a:t>Each site can submit documents for review directly</a:t>
            </a:r>
          </a:p>
          <a:p>
            <a:pPr lvl="2"/>
            <a:r>
              <a:rPr lang="en-US" dirty="0" smtClean="0"/>
              <a:t>Many meetings per week for faster review</a:t>
            </a:r>
          </a:p>
          <a:p>
            <a:pPr lvl="1"/>
            <a:r>
              <a:rPr lang="en-US" dirty="0" smtClean="0"/>
              <a:t>Cons: </a:t>
            </a:r>
          </a:p>
          <a:p>
            <a:pPr lvl="2"/>
            <a:r>
              <a:rPr lang="en-US" dirty="0" smtClean="0"/>
              <a:t>Charges for every submission</a:t>
            </a:r>
          </a:p>
          <a:p>
            <a:r>
              <a:rPr lang="en-US" dirty="0" smtClean="0"/>
              <a:t>Common Agreements</a:t>
            </a:r>
          </a:p>
          <a:p>
            <a:pPr lvl="1"/>
            <a:r>
              <a:rPr lang="en-US" dirty="0" smtClean="0"/>
              <a:t>Pros:</a:t>
            </a:r>
          </a:p>
          <a:p>
            <a:pPr lvl="2"/>
            <a:r>
              <a:rPr lang="en-US" dirty="0" smtClean="0"/>
              <a:t>Fees may be cheaper (varies by each site)</a:t>
            </a:r>
          </a:p>
          <a:p>
            <a:pPr lvl="1"/>
            <a:r>
              <a:rPr lang="en-US" dirty="0" smtClean="0"/>
              <a:t>Cons: </a:t>
            </a:r>
          </a:p>
          <a:p>
            <a:pPr lvl="2"/>
            <a:r>
              <a:rPr lang="en-US" dirty="0" smtClean="0"/>
              <a:t>Study team at lead site responsible for all submissions to IRB from all sites</a:t>
            </a:r>
          </a:p>
          <a:p>
            <a:endParaRPr lang="en-US" dirty="0"/>
          </a:p>
        </p:txBody>
      </p:sp>
    </p:spTree>
    <p:extLst>
      <p:ext uri="{BB962C8B-B14F-4D97-AF65-F5344CB8AC3E}">
        <p14:creationId xmlns:p14="http://schemas.microsoft.com/office/powerpoint/2010/main" val="604669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Fees for </a:t>
            </a:r>
            <a:r>
              <a:rPr lang="en-US" dirty="0" err="1" smtClean="0"/>
              <a:t>sIRB</a:t>
            </a:r>
            <a:r>
              <a:rPr lang="en-US" dirty="0" smtClean="0"/>
              <a:t> Review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For each relying </a:t>
            </a:r>
            <a:r>
              <a:rPr lang="en-US" dirty="0" smtClean="0"/>
              <a:t>site, add as a direct cost to NIH budgets:</a:t>
            </a:r>
            <a:endParaRPr lang="en-US" dirty="0" smtClean="0"/>
          </a:p>
          <a:p>
            <a:pPr marL="0" indent="0">
              <a:buNone/>
            </a:pPr>
            <a:endParaRPr lang="en-US" dirty="0" smtClean="0"/>
          </a:p>
          <a:p>
            <a:pPr lvl="1"/>
            <a:r>
              <a:rPr lang="en-US" dirty="0" smtClean="0"/>
              <a:t>Full Board Initial </a:t>
            </a:r>
            <a:r>
              <a:rPr lang="en-US" dirty="0"/>
              <a:t>R</a:t>
            </a:r>
            <a:r>
              <a:rPr lang="en-US" dirty="0" smtClean="0"/>
              <a:t>eview		$1500</a:t>
            </a:r>
          </a:p>
          <a:p>
            <a:pPr lvl="1"/>
            <a:r>
              <a:rPr lang="en-US" dirty="0" smtClean="0"/>
              <a:t>Full Board Continuing Review	$  650</a:t>
            </a:r>
          </a:p>
          <a:p>
            <a:pPr lvl="1"/>
            <a:r>
              <a:rPr lang="en-US" dirty="0" smtClean="0"/>
              <a:t>Expedited/Exempt Initial Review	$  750</a:t>
            </a:r>
          </a:p>
          <a:p>
            <a:pPr lvl="1"/>
            <a:endParaRPr lang="en-US" dirty="0"/>
          </a:p>
          <a:p>
            <a:pPr lvl="1"/>
            <a:r>
              <a:rPr lang="en-US" dirty="0" smtClean="0"/>
              <a:t>No charge for </a:t>
            </a:r>
            <a:r>
              <a:rPr lang="en-US" dirty="0" smtClean="0"/>
              <a:t>amendments</a:t>
            </a:r>
          </a:p>
          <a:p>
            <a:pPr lvl="1"/>
            <a:endParaRPr lang="en-US" dirty="0"/>
          </a:p>
          <a:p>
            <a:pPr marL="457200" lvl="1" indent="0">
              <a:buNone/>
            </a:pPr>
            <a:r>
              <a:rPr lang="en-US" dirty="0" smtClean="0"/>
              <a:t>Indirect costs are to be added to these fees in the indirect cost calculation.</a:t>
            </a:r>
            <a:endParaRPr lang="en-US" dirty="0" smtClean="0"/>
          </a:p>
          <a:p>
            <a:pPr lvl="1"/>
            <a:endParaRPr lang="en-US" dirty="0" smtClean="0"/>
          </a:p>
          <a:p>
            <a:endParaRPr lang="en-US" dirty="0"/>
          </a:p>
        </p:txBody>
      </p:sp>
    </p:spTree>
    <p:extLst>
      <p:ext uri="{BB962C8B-B14F-4D97-AF65-F5344CB8AC3E}">
        <p14:creationId xmlns:p14="http://schemas.microsoft.com/office/powerpoint/2010/main" val="317422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Effort Certification</a:t>
            </a:r>
            <a:endParaRPr lang="en-US" dirty="0"/>
          </a:p>
        </p:txBody>
      </p:sp>
      <p:sp>
        <p:nvSpPr>
          <p:cNvPr id="3" name="Text Placeholder 2"/>
          <p:cNvSpPr>
            <a:spLocks noGrp="1"/>
          </p:cNvSpPr>
          <p:nvPr>
            <p:ph type="subTitle" idx="1"/>
          </p:nvPr>
        </p:nvSpPr>
        <p:spPr>
          <a:xfrm>
            <a:off x="609600" y="3048000"/>
            <a:ext cx="7924800" cy="1752600"/>
          </a:xfrm>
        </p:spPr>
        <p:txBody>
          <a:bodyPr>
            <a:normAutofit fontScale="70000" lnSpcReduction="20000"/>
          </a:bodyPr>
          <a:lstStyle/>
          <a:p>
            <a:r>
              <a:rPr lang="en-US" b="1" dirty="0" smtClean="0"/>
              <a:t>Amaris Ogu</a:t>
            </a:r>
          </a:p>
          <a:p>
            <a:r>
              <a:rPr lang="en-US" sz="2800" dirty="0" smtClean="0"/>
              <a:t>Assistant Director, Systems &amp; Reporting</a:t>
            </a:r>
          </a:p>
          <a:p>
            <a:endParaRPr lang="en-US" sz="2800" dirty="0" smtClean="0"/>
          </a:p>
          <a:p>
            <a:r>
              <a:rPr lang="en-US" sz="3100" b="1" dirty="0" smtClean="0"/>
              <a:t>Tiffany Sagers</a:t>
            </a:r>
          </a:p>
          <a:p>
            <a:r>
              <a:rPr lang="en-US" sz="2800" dirty="0" smtClean="0"/>
              <a:t>Manager, Grants &amp; Contracts</a:t>
            </a:r>
            <a:endParaRPr lang="en-US" sz="2800" dirty="0"/>
          </a:p>
        </p:txBody>
      </p:sp>
    </p:spTree>
    <p:extLst>
      <p:ext uri="{BB962C8B-B14F-4D97-AF65-F5344CB8AC3E}">
        <p14:creationId xmlns:p14="http://schemas.microsoft.com/office/powerpoint/2010/main" val="421299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RPPR All Personnel	</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What should be entered on the Annual Progress Report?</a:t>
            </a:r>
          </a:p>
          <a:p>
            <a:r>
              <a:rPr lang="en-US" sz="2000" dirty="0" smtClean="0"/>
              <a:t>Include </a:t>
            </a:r>
            <a:r>
              <a:rPr lang="en-US" sz="2000" dirty="0"/>
              <a:t>(1) the PD/PI regardless of effort devoted to the project and (2) each person who has worked at least one person month per year on the project during the reporting period, regardless of the source of </a:t>
            </a:r>
            <a:r>
              <a:rPr lang="en-US" sz="2000" dirty="0" smtClean="0"/>
              <a:t>compensation.</a:t>
            </a:r>
          </a:p>
          <a:p>
            <a:r>
              <a:rPr lang="en-US" sz="2000" dirty="0" smtClean="0"/>
              <a:t>If </a:t>
            </a:r>
            <a:r>
              <a:rPr lang="en-US" sz="2000" dirty="0"/>
              <a:t>the PD/PI worked 0.5 to 1 person month, round up to 1 person month. If the PD/PI worked 0.1 to 0.4 person month, round down to 0 (zero).</a:t>
            </a:r>
          </a:p>
          <a:p>
            <a:r>
              <a:rPr lang="en-US" sz="2000" dirty="0" smtClean="0"/>
              <a:t>Please note, you are reporting on actual effort spent on the current year.</a:t>
            </a:r>
            <a:endParaRPr lang="en-US" sz="2000" dirty="0"/>
          </a:p>
        </p:txBody>
      </p:sp>
    </p:spTree>
    <p:extLst>
      <p:ext uri="{BB962C8B-B14F-4D97-AF65-F5344CB8AC3E}">
        <p14:creationId xmlns:p14="http://schemas.microsoft.com/office/powerpoint/2010/main" val="1032926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5200" b="0" dirty="0" smtClean="0"/>
              <a:t>RPPR All Personnel</a:t>
            </a:r>
            <a:endParaRPr lang="en-US" sz="5200" b="0" dirty="0"/>
          </a:p>
        </p:txBody>
      </p:sp>
      <p:sp>
        <p:nvSpPr>
          <p:cNvPr id="4" name="Content Placeholder 3"/>
          <p:cNvSpPr>
            <a:spLocks noGrp="1"/>
          </p:cNvSpPr>
          <p:nvPr>
            <p:ph idx="1"/>
          </p:nvPr>
        </p:nvSpPr>
        <p:spPr/>
        <p:txBody>
          <a:bodyPr/>
          <a:lstStyle/>
          <a:p>
            <a:pPr marL="0" indent="0" algn="ctr">
              <a:buNone/>
            </a:pPr>
            <a:r>
              <a:rPr lang="en-US" dirty="0" smtClean="0"/>
              <a:t>How will SPA’s review process change?</a:t>
            </a:r>
          </a:p>
          <a:p>
            <a:pPr marL="0" indent="0" algn="ctr">
              <a:buNone/>
            </a:pPr>
            <a:endParaRPr lang="en-US" dirty="0" smtClean="0"/>
          </a:p>
          <a:p>
            <a:r>
              <a:rPr lang="en-US" sz="2000" dirty="0" smtClean="0"/>
              <a:t>SPA will cross check the all personnel report against the effort cards.</a:t>
            </a:r>
          </a:p>
          <a:p>
            <a:pPr marL="0" indent="0">
              <a:buNone/>
            </a:pPr>
            <a:endParaRPr lang="en-US" sz="2000" dirty="0" smtClean="0"/>
          </a:p>
          <a:p>
            <a:r>
              <a:rPr lang="en-US" sz="2000" dirty="0" smtClean="0"/>
              <a:t>If issues are identified, we will contact the department to discuss corrective actions.</a:t>
            </a:r>
          </a:p>
        </p:txBody>
      </p:sp>
    </p:spTree>
    <p:extLst>
      <p:ext uri="{BB962C8B-B14F-4D97-AF65-F5344CB8AC3E}">
        <p14:creationId xmlns:p14="http://schemas.microsoft.com/office/powerpoint/2010/main" val="1007725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Effort Recap</a:t>
            </a:r>
            <a:endParaRPr lang="en-US" dirty="0"/>
          </a:p>
        </p:txBody>
      </p:sp>
      <p:sp>
        <p:nvSpPr>
          <p:cNvPr id="3" name="Content Placeholder 2"/>
          <p:cNvSpPr>
            <a:spLocks noGrp="1"/>
          </p:cNvSpPr>
          <p:nvPr>
            <p:ph idx="1"/>
          </p:nvPr>
        </p:nvSpPr>
        <p:spPr>
          <a:xfrm>
            <a:off x="876300" y="1905000"/>
            <a:ext cx="7391400" cy="4724400"/>
          </a:xfrm>
        </p:spPr>
        <p:txBody>
          <a:bodyPr anchor="ctr">
            <a:normAutofit fontScale="70000" lnSpcReduction="20000"/>
          </a:bodyPr>
          <a:lstStyle/>
          <a:p>
            <a:pPr>
              <a:lnSpc>
                <a:spcPct val="150000"/>
              </a:lnSpc>
            </a:pPr>
            <a:r>
              <a:rPr lang="en-US" dirty="0" smtClean="0"/>
              <a:t> About 2500 statements this period</a:t>
            </a:r>
          </a:p>
          <a:p>
            <a:pPr lvl="1">
              <a:lnSpc>
                <a:spcPct val="150000"/>
              </a:lnSpc>
            </a:pPr>
            <a:r>
              <a:rPr lang="en-US" dirty="0" smtClean="0"/>
              <a:t>Currently 250 outstanding</a:t>
            </a:r>
            <a:endParaRPr lang="en-US" dirty="0"/>
          </a:p>
          <a:p>
            <a:pPr>
              <a:lnSpc>
                <a:spcPct val="150000"/>
              </a:lnSpc>
            </a:pPr>
            <a:r>
              <a:rPr lang="en-US" dirty="0" smtClean="0"/>
              <a:t>New Effort Policies</a:t>
            </a:r>
          </a:p>
          <a:p>
            <a:pPr lvl="1">
              <a:lnSpc>
                <a:spcPct val="150000"/>
              </a:lnSpc>
              <a:buFontTx/>
              <a:buChar char="-"/>
            </a:pPr>
            <a:r>
              <a:rPr lang="en-US" dirty="0" smtClean="0"/>
              <a:t>Reopening of Statements During Effort Period</a:t>
            </a:r>
          </a:p>
          <a:p>
            <a:pPr lvl="1">
              <a:lnSpc>
                <a:spcPct val="150000"/>
              </a:lnSpc>
              <a:buFontTx/>
              <a:buChar char="-"/>
            </a:pPr>
            <a:r>
              <a:rPr lang="en-US" dirty="0" smtClean="0"/>
              <a:t>Non Payroll Adjustments</a:t>
            </a:r>
          </a:p>
          <a:p>
            <a:pPr lvl="1">
              <a:lnSpc>
                <a:spcPct val="150000"/>
              </a:lnSpc>
              <a:buFontTx/>
              <a:buChar char="-"/>
            </a:pPr>
            <a:r>
              <a:rPr lang="en-US" dirty="0" smtClean="0"/>
              <a:t>Travel Restrictions for Statements on Hold after 60 days</a:t>
            </a:r>
            <a:endParaRPr lang="en-US" dirty="0"/>
          </a:p>
          <a:p>
            <a:pPr>
              <a:lnSpc>
                <a:spcPct val="150000"/>
              </a:lnSpc>
            </a:pPr>
            <a:r>
              <a:rPr lang="en-US" dirty="0" smtClean="0"/>
              <a:t>Technical issues &amp; enhancements</a:t>
            </a:r>
          </a:p>
          <a:p>
            <a:pPr>
              <a:lnSpc>
                <a:spcPct val="150000"/>
              </a:lnSpc>
            </a:pPr>
            <a:r>
              <a:rPr lang="en-US" dirty="0" smtClean="0"/>
              <a:t>New Training Initiative</a:t>
            </a:r>
          </a:p>
          <a:p>
            <a:endParaRPr lang="en-US" dirty="0" smtClean="0"/>
          </a:p>
        </p:txBody>
      </p:sp>
    </p:spTree>
    <p:extLst>
      <p:ext uri="{BB962C8B-B14F-4D97-AF65-F5344CB8AC3E}">
        <p14:creationId xmlns:p14="http://schemas.microsoft.com/office/powerpoint/2010/main" val="3806906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HOOP 69 – Indirect Costs</a:t>
            </a:r>
            <a:endParaRPr lang="en-US" dirty="0"/>
          </a:p>
        </p:txBody>
      </p:sp>
      <p:sp>
        <p:nvSpPr>
          <p:cNvPr id="3" name="Text Placeholder 2"/>
          <p:cNvSpPr>
            <a:spLocks noGrp="1"/>
          </p:cNvSpPr>
          <p:nvPr>
            <p:ph type="subTitle" idx="1"/>
          </p:nvPr>
        </p:nvSpPr>
        <p:spPr/>
        <p:txBody>
          <a:bodyPr>
            <a:normAutofit/>
          </a:bodyPr>
          <a:lstStyle/>
          <a:p>
            <a:r>
              <a:rPr lang="en-US" sz="2800" b="1" dirty="0" smtClean="0"/>
              <a:t>Kathleen Kreidler</a:t>
            </a:r>
          </a:p>
          <a:p>
            <a:r>
              <a:rPr lang="en-US" sz="2400" dirty="0" smtClean="0"/>
              <a:t>Associate Vice President, Sponsored Projects</a:t>
            </a:r>
          </a:p>
          <a:p>
            <a:endParaRPr lang="en-US" sz="2400" dirty="0" smtClean="0"/>
          </a:p>
        </p:txBody>
      </p:sp>
    </p:spTree>
    <p:extLst>
      <p:ext uri="{BB962C8B-B14F-4D97-AF65-F5344CB8AC3E}">
        <p14:creationId xmlns:p14="http://schemas.microsoft.com/office/powerpoint/2010/main" val="3968295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HOOP 69 – Indirect Costs</a:t>
            </a:r>
            <a:endParaRPr lang="en-US" dirty="0"/>
          </a:p>
        </p:txBody>
      </p:sp>
      <p:sp>
        <p:nvSpPr>
          <p:cNvPr id="3" name="TextBox 2"/>
          <p:cNvSpPr txBox="1"/>
          <p:nvPr/>
        </p:nvSpPr>
        <p:spPr>
          <a:xfrm>
            <a:off x="1143000" y="2133600"/>
            <a:ext cx="6705600" cy="4524315"/>
          </a:xfrm>
          <a:prstGeom prst="rect">
            <a:avLst/>
          </a:prstGeom>
          <a:noFill/>
        </p:spPr>
        <p:txBody>
          <a:bodyPr wrap="square" rtlCol="0">
            <a:spAutoFit/>
          </a:bodyPr>
          <a:lstStyle/>
          <a:p>
            <a:r>
              <a:rPr lang="en-US" b="1" dirty="0" smtClean="0">
                <a:solidFill>
                  <a:srgbClr val="0000FF"/>
                </a:solidFill>
              </a:rPr>
              <a:t>IDC Rate Change</a:t>
            </a:r>
          </a:p>
          <a:p>
            <a:endParaRPr lang="en-US" dirty="0"/>
          </a:p>
          <a:p>
            <a:r>
              <a:rPr lang="en-US" b="1" dirty="0" smtClean="0"/>
              <a:t>FROM</a:t>
            </a:r>
            <a:r>
              <a:rPr lang="en-US" b="1" dirty="0"/>
              <a:t>: </a:t>
            </a:r>
            <a:r>
              <a:rPr lang="en-US" dirty="0"/>
              <a:t>Michael R. Blackburn, Ph.D. </a:t>
            </a:r>
          </a:p>
          <a:p>
            <a:r>
              <a:rPr lang="en-US" dirty="0"/>
              <a:t>Executive Vice President and Chief Academic Officer </a:t>
            </a:r>
          </a:p>
          <a:p>
            <a:r>
              <a:rPr lang="en-US" b="1" dirty="0"/>
              <a:t>DATE: </a:t>
            </a:r>
            <a:r>
              <a:rPr lang="en-US" dirty="0"/>
              <a:t>August 11, 2017 </a:t>
            </a:r>
          </a:p>
          <a:p>
            <a:r>
              <a:rPr lang="en-US" b="1" dirty="0"/>
              <a:t>SUBJECT: </a:t>
            </a:r>
            <a:r>
              <a:rPr lang="en-US" dirty="0"/>
              <a:t>Changes to Indirect Cost Rates for Bench-Associated Research Contracts </a:t>
            </a:r>
          </a:p>
          <a:p>
            <a:r>
              <a:rPr lang="en-US" dirty="0"/>
              <a:t>Effective September 1, 2017, we will increase the indirect cost rate for contracts involving bench-associated research from 30% to 54%. Thus, all contracts containing bench-associated research executed after August 31, 2017 should contain this level of indirect cost recovery unless otherwise negotiated. </a:t>
            </a:r>
          </a:p>
          <a:p>
            <a:endParaRPr lang="en-US" dirty="0" smtClean="0"/>
          </a:p>
          <a:p>
            <a:endParaRPr lang="en-US" dirty="0"/>
          </a:p>
          <a:p>
            <a:r>
              <a:rPr lang="en-US" b="1" dirty="0" smtClean="0">
                <a:solidFill>
                  <a:srgbClr val="0000FF"/>
                </a:solidFill>
              </a:rPr>
              <a:t>Updated IDC waiver policy and procedure</a:t>
            </a:r>
          </a:p>
          <a:p>
            <a:endParaRPr lang="en-US" dirty="0"/>
          </a:p>
        </p:txBody>
      </p:sp>
    </p:spTree>
    <p:extLst>
      <p:ext uri="{BB962C8B-B14F-4D97-AF65-F5344CB8AC3E}">
        <p14:creationId xmlns:p14="http://schemas.microsoft.com/office/powerpoint/2010/main" val="2962899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HOOP 69 – Indirect Costs</a:t>
            </a:r>
            <a:endParaRPr lang="en-US" dirty="0"/>
          </a:p>
        </p:txBody>
      </p:sp>
      <p:sp>
        <p:nvSpPr>
          <p:cNvPr id="3" name="TextBox 2"/>
          <p:cNvSpPr txBox="1"/>
          <p:nvPr/>
        </p:nvSpPr>
        <p:spPr>
          <a:xfrm>
            <a:off x="914400" y="1981200"/>
            <a:ext cx="7315200" cy="4262898"/>
          </a:xfrm>
          <a:prstGeom prst="rect">
            <a:avLst/>
          </a:prstGeom>
          <a:noFill/>
        </p:spPr>
        <p:txBody>
          <a:bodyPr wrap="square" rtlCol="0">
            <a:spAutoFit/>
          </a:bodyPr>
          <a:lstStyle/>
          <a:p>
            <a:pPr>
              <a:lnSpc>
                <a:spcPct val="107000"/>
              </a:lnSpc>
            </a:pPr>
            <a:r>
              <a:rPr lang="en-US" sz="2400" dirty="0">
                <a:solidFill>
                  <a:srgbClr val="333333"/>
                </a:solidFill>
                <a:ea typeface="Times New Roman" panose="02020603050405020304" pitchFamily="18" charset="0"/>
                <a:cs typeface="Times New Roman" panose="02020603050405020304" pitchFamily="18" charset="0"/>
              </a:rPr>
              <a:t>B. Non-Federal Sponsored Projects</a:t>
            </a:r>
            <a:endParaRPr lang="en-US" sz="2400" dirty="0">
              <a:ea typeface="Calibri" panose="020F0502020204030204" pitchFamily="34" charset="0"/>
              <a:cs typeface="Times New Roman" panose="02020603050405020304" pitchFamily="18" charset="0"/>
            </a:endParaRPr>
          </a:p>
          <a:p>
            <a:pPr>
              <a:lnSpc>
                <a:spcPct val="107000"/>
              </a:lnSpc>
            </a:pPr>
            <a:r>
              <a:rPr lang="en-US" sz="2400" dirty="0" smtClean="0">
                <a:ea typeface="Times New Roman" panose="02020603050405020304" pitchFamily="18" charset="0"/>
                <a:cs typeface="Times New Roman" panose="02020603050405020304" pitchFamily="18" charset="0"/>
              </a:rPr>
              <a:t>Non-federal </a:t>
            </a:r>
            <a:r>
              <a:rPr lang="en-US" sz="2400" dirty="0">
                <a:ea typeface="Times New Roman" panose="02020603050405020304" pitchFamily="18" charset="0"/>
                <a:cs typeface="Times New Roman" panose="02020603050405020304" pitchFamily="18" charset="0"/>
              </a:rPr>
              <a:t>sponsored projects shall include indirect cost recovery as a percentage of total direct costs as follows:  </a:t>
            </a:r>
            <a:endParaRPr lang="en-US" sz="2400" dirty="0">
              <a:ea typeface="Calibri" panose="020F0502020204030204" pitchFamily="34" charset="0"/>
              <a:cs typeface="Times New Roman" panose="02020603050405020304" pitchFamily="18" charset="0"/>
            </a:endParaRPr>
          </a:p>
          <a:p>
            <a:pPr>
              <a:lnSpc>
                <a:spcPct val="107000"/>
              </a:lnSpc>
            </a:pPr>
            <a:r>
              <a:rPr lang="en-US" sz="2400" dirty="0">
                <a:ea typeface="Times New Roman" panose="02020603050405020304" pitchFamily="18" charset="0"/>
                <a:cs typeface="Times New Roman" panose="02020603050405020304" pitchFamily="18" charset="0"/>
              </a:rPr>
              <a:t>	Clinical Research/Clinical Trials		</a:t>
            </a:r>
            <a:r>
              <a:rPr lang="en-US" sz="2400" dirty="0" smtClean="0">
                <a:ea typeface="Times New Roman" panose="02020603050405020304" pitchFamily="18" charset="0"/>
                <a:cs typeface="Times New Roman" panose="02020603050405020304" pitchFamily="18" charset="0"/>
              </a:rPr>
              <a:t>30</a:t>
            </a:r>
            <a:r>
              <a:rPr lang="en-US" sz="2400" dirty="0">
                <a:ea typeface="Times New Roman" panose="02020603050405020304" pitchFamily="18"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pPr>
              <a:lnSpc>
                <a:spcPct val="107000"/>
              </a:lnSpc>
            </a:pPr>
            <a:r>
              <a:rPr lang="en-US" sz="2400" dirty="0">
                <a:ea typeface="Times New Roman" panose="02020603050405020304" pitchFamily="18" charset="0"/>
                <a:cs typeface="Times New Roman" panose="02020603050405020304" pitchFamily="18" charset="0"/>
              </a:rPr>
              <a:t>	Basic/Laboratory Research 			</a:t>
            </a:r>
            <a:r>
              <a:rPr lang="en-US" sz="2400" dirty="0" smtClean="0">
                <a:ea typeface="Times New Roman" panose="02020603050405020304" pitchFamily="18" charset="0"/>
                <a:cs typeface="Times New Roman" panose="02020603050405020304" pitchFamily="18" charset="0"/>
              </a:rPr>
              <a:t>54</a:t>
            </a:r>
            <a:r>
              <a:rPr lang="en-US" sz="2400" dirty="0">
                <a:ea typeface="Times New Roman" panose="02020603050405020304" pitchFamily="18"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pPr marL="914400" marR="0" indent="-457200">
              <a:spcBef>
                <a:spcPts val="0"/>
              </a:spcBef>
            </a:pPr>
            <a:r>
              <a:rPr lang="en-US" sz="2400" dirty="0">
                <a:ea typeface="Times New Roman" panose="02020603050405020304" pitchFamily="18" charset="0"/>
                <a:cs typeface="Times New Roman" panose="02020603050405020304" pitchFamily="18" charset="0"/>
              </a:rPr>
              <a:t>Foundation/Not For Profit			</a:t>
            </a:r>
            <a:r>
              <a:rPr lang="en-US" sz="2400" dirty="0" smtClean="0">
                <a:ea typeface="Times New Roman" panose="02020603050405020304" pitchFamily="18" charset="0"/>
                <a:cs typeface="Times New Roman" panose="02020603050405020304" pitchFamily="18" charset="0"/>
              </a:rPr>
              <a:t>Sponsor’s 											publicly </a:t>
            </a:r>
            <a:r>
              <a:rPr lang="en-US" sz="2400" dirty="0">
                <a:ea typeface="Times New Roman" panose="02020603050405020304" pitchFamily="18" charset="0"/>
                <a:cs typeface="Times New Roman" panose="02020603050405020304" pitchFamily="18" charset="0"/>
              </a:rPr>
              <a:t>stated </a:t>
            </a:r>
            <a:r>
              <a:rPr lang="en-US" sz="2400" dirty="0" smtClean="0">
                <a:ea typeface="Times New Roman" panose="02020603050405020304" pitchFamily="18" charset="0"/>
                <a:cs typeface="Times New Roman" panose="02020603050405020304" pitchFamily="18" charset="0"/>
              </a:rPr>
              <a:t>									rate </a:t>
            </a:r>
          </a:p>
          <a:p>
            <a:pPr>
              <a:lnSpc>
                <a:spcPct val="107000"/>
              </a:lnSpc>
            </a:pPr>
            <a:r>
              <a:rPr lang="en-US" sz="2400" dirty="0">
                <a:ea typeface="Times New Roman" panose="02020603050405020304" pitchFamily="18" charset="0"/>
                <a:cs typeface="Times New Roman" panose="02020603050405020304" pitchFamily="18" charset="0"/>
              </a:rPr>
              <a:t>u</a:t>
            </a:r>
            <a:r>
              <a:rPr lang="en-US" sz="2400" dirty="0" smtClean="0">
                <a:ea typeface="Times New Roman" panose="02020603050405020304" pitchFamily="18" charset="0"/>
                <a:cs typeface="Times New Roman" panose="02020603050405020304" pitchFamily="18" charset="0"/>
              </a:rPr>
              <a:t>nless the </a:t>
            </a:r>
            <a:r>
              <a:rPr lang="en-US" sz="2400" dirty="0">
                <a:ea typeface="Times New Roman" panose="02020603050405020304" pitchFamily="18" charset="0"/>
                <a:cs typeface="Times New Roman" panose="02020603050405020304" pitchFamily="18" charset="0"/>
              </a:rPr>
              <a:t>request for </a:t>
            </a:r>
            <a:r>
              <a:rPr lang="en-US" sz="2400" dirty="0" smtClean="0">
                <a:ea typeface="Times New Roman" panose="02020603050405020304" pitchFamily="18" charset="0"/>
                <a:cs typeface="Times New Roman" panose="02020603050405020304" pitchFamily="18" charset="0"/>
              </a:rPr>
              <a:t>proposal or sponsor’s website details </a:t>
            </a:r>
            <a:r>
              <a:rPr lang="en-US" sz="2400" dirty="0">
                <a:ea typeface="Times New Roman" panose="02020603050405020304" pitchFamily="18" charset="0"/>
                <a:cs typeface="Times New Roman" panose="02020603050405020304" pitchFamily="18" charset="0"/>
              </a:rPr>
              <a:t>a different indirect cost rate.</a:t>
            </a:r>
            <a:endParaRPr lang="en-US" sz="2400" dirty="0">
              <a:ea typeface="Calibri" panose="020F0502020204030204" pitchFamily="34" charset="0"/>
              <a:cs typeface="Times New Roman" panose="02020603050405020304" pitchFamily="18" charset="0"/>
            </a:endParaRPr>
          </a:p>
          <a:p>
            <a:pPr>
              <a:lnSpc>
                <a:spcPct val="107000"/>
              </a:lnSpc>
            </a:pPr>
            <a:r>
              <a:rPr lang="en-US" dirty="0">
                <a:latin typeface="inherit"/>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9030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HOOP 69 – Indirect Costs</a:t>
            </a:r>
            <a:endParaRPr lang="en-US" dirty="0"/>
          </a:p>
        </p:txBody>
      </p:sp>
      <p:sp>
        <p:nvSpPr>
          <p:cNvPr id="3" name="TextBox 2"/>
          <p:cNvSpPr txBox="1"/>
          <p:nvPr/>
        </p:nvSpPr>
        <p:spPr>
          <a:xfrm>
            <a:off x="1257300" y="2057400"/>
            <a:ext cx="6629400" cy="3785652"/>
          </a:xfrm>
          <a:prstGeom prst="rect">
            <a:avLst/>
          </a:prstGeom>
          <a:noFill/>
        </p:spPr>
        <p:txBody>
          <a:bodyPr wrap="square" rtlCol="0">
            <a:spAutoFit/>
          </a:bodyPr>
          <a:lstStyle/>
          <a:p>
            <a:r>
              <a:rPr lang="en-US" sz="2400" dirty="0"/>
              <a:t>C. Request for Waiver of Indirect Costs:</a:t>
            </a:r>
          </a:p>
          <a:p>
            <a:r>
              <a:rPr lang="en-US" sz="2400" dirty="0"/>
              <a:t> </a:t>
            </a:r>
          </a:p>
          <a:p>
            <a:r>
              <a:rPr lang="en-US" sz="2400" dirty="0"/>
              <a:t>A waiver or reduction of indirect costs may be requested in extraordinary circumstances with adequate justification.  Requests for indirect cost waivers are not intended to take the place of direct financial support </a:t>
            </a:r>
            <a:r>
              <a:rPr lang="en-US" sz="2400" dirty="0" smtClean="0"/>
              <a:t>from </a:t>
            </a:r>
            <a:r>
              <a:rPr lang="en-US" sz="2400" dirty="0"/>
              <a:t>the departments or schools.  In most cases, cost-sharing may be more appropriate than an indirect cost waiver.</a:t>
            </a:r>
          </a:p>
          <a:p>
            <a:r>
              <a:rPr lang="en-US" sz="2400" dirty="0"/>
              <a:t> </a:t>
            </a:r>
          </a:p>
        </p:txBody>
      </p:sp>
    </p:spTree>
    <p:extLst>
      <p:ext uri="{BB962C8B-B14F-4D97-AF65-F5344CB8AC3E}">
        <p14:creationId xmlns:p14="http://schemas.microsoft.com/office/powerpoint/2010/main" val="2072301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Items</a:t>
            </a:r>
            <a:endParaRPr lang="en-US" dirty="0"/>
          </a:p>
        </p:txBody>
      </p:sp>
      <p:sp>
        <p:nvSpPr>
          <p:cNvPr id="4" name="Content Placeholder 3"/>
          <p:cNvSpPr>
            <a:spLocks noGrp="1"/>
          </p:cNvSpPr>
          <p:nvPr>
            <p:ph idx="1"/>
          </p:nvPr>
        </p:nvSpPr>
        <p:spPr>
          <a:xfrm>
            <a:off x="2590800" y="2057400"/>
            <a:ext cx="6324600" cy="3124200"/>
          </a:xfrm>
        </p:spPr>
        <p:txBody>
          <a:bodyPr/>
          <a:lstStyle/>
          <a:p>
            <a:pPr marL="0" indent="0">
              <a:buNone/>
            </a:pPr>
            <a:r>
              <a:rPr lang="en-US" b="1" dirty="0" smtClean="0"/>
              <a:t>ITV Groups</a:t>
            </a:r>
          </a:p>
          <a:p>
            <a:pPr marL="0" indent="0" algn="ctr">
              <a:buNone/>
            </a:pPr>
            <a:r>
              <a:rPr lang="en-US" dirty="0" smtClean="0"/>
              <a:t>Please mute microphones</a:t>
            </a:r>
          </a:p>
          <a:p>
            <a:pPr marL="0" indent="0">
              <a:buNone/>
            </a:pPr>
            <a:endParaRPr lang="en-US" sz="2000" b="1" dirty="0" smtClean="0"/>
          </a:p>
          <a:p>
            <a:pPr marL="0" indent="0">
              <a:buNone/>
            </a:pPr>
            <a:endParaRPr lang="en-US" sz="800" b="1" dirty="0" smtClean="0"/>
          </a:p>
          <a:p>
            <a:pPr marL="0" indent="0">
              <a:buNone/>
            </a:pPr>
            <a:r>
              <a:rPr lang="en-US" b="1" dirty="0" smtClean="0"/>
              <a:t>Presenters</a:t>
            </a:r>
            <a:endParaRPr lang="en-US" b="1" dirty="0"/>
          </a:p>
          <a:p>
            <a:pPr marL="0" indent="0" algn="ctr">
              <a:buNone/>
            </a:pPr>
            <a:r>
              <a:rPr lang="en-US" dirty="0" smtClean="0"/>
              <a:t>Repeat questions in mic</a:t>
            </a:r>
            <a:endParaRPr lang="en-US" dirty="0"/>
          </a:p>
        </p:txBody>
      </p:sp>
      <p:pic>
        <p:nvPicPr>
          <p:cNvPr id="1029" name="Picture 5" descr="C:\Users\ktoups\AppData\Local\Microsoft\Windows\Temporary Internet Files\Content.IE5\1J7W9CQE\MC90043958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1905000" cy="1659596"/>
          </a:xfrm>
          <a:prstGeom prst="rect">
            <a:avLst/>
          </a:prstGeom>
          <a:noFill/>
          <a:extLst>
            <a:ext uri="{909E8E84-426E-40DD-AFC4-6F175D3DCCD1}">
              <a14:hiddenFill xmlns:a14="http://schemas.microsoft.com/office/drawing/2010/main">
                <a:solidFill>
                  <a:srgbClr val="FFFFFF"/>
                </a:solidFill>
              </a14:hiddenFill>
            </a:ext>
          </a:extLst>
        </p:spPr>
      </p:pic>
      <p:grpSp>
        <p:nvGrpSpPr>
          <p:cNvPr id="1268" name="Group 1267"/>
          <p:cNvGrpSpPr/>
          <p:nvPr/>
        </p:nvGrpSpPr>
        <p:grpSpPr>
          <a:xfrm>
            <a:off x="1082054" y="3886201"/>
            <a:ext cx="1280146" cy="1168808"/>
            <a:chOff x="843515" y="3505201"/>
            <a:chExt cx="1280146" cy="1168808"/>
          </a:xfrm>
          <a:effectLst>
            <a:outerShdw blurRad="50800" dist="38100" dir="5400000" sx="103000" sy="103000" algn="t" rotWithShape="0">
              <a:prstClr val="black">
                <a:alpha val="40000"/>
              </a:prstClr>
            </a:outerShdw>
          </a:effectLst>
        </p:grpSpPr>
        <p:pic>
          <p:nvPicPr>
            <p:cNvPr id="1032" name="Picture 8" descr="C:\Users\ktoups\AppData\Local\Microsoft\Windows\Temporary Internet Files\Content.IE5\G3AFT4RY\MC900442000[1].pn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43515" y="3505201"/>
              <a:ext cx="1280146" cy="1168808"/>
            </a:xfrm>
            <a:prstGeom prst="roundRect">
              <a:avLst>
                <a:gd name="adj" fmla="val 4167"/>
              </a:avLst>
            </a:prstGeom>
            <a:solidFill>
              <a:schemeClr val="accent6">
                <a:lumMod val="40000"/>
                <a:lumOff val="60000"/>
                <a:alpha val="47000"/>
              </a:schemeClr>
            </a:solidFill>
            <a:ln w="76200" cap="sq">
              <a:solidFill>
                <a:schemeClr val="accent6">
                  <a:lumMod val="50000"/>
                </a:schemeClr>
              </a:solidFill>
              <a:miter lim="800000"/>
            </a:ln>
            <a:effectLst>
              <a:softEdge rad="31750"/>
            </a:effectLst>
            <a:scene3d>
              <a:camera prst="orthographicFront"/>
              <a:lightRig rig="threePt" dir="t">
                <a:rot lat="0" lon="0" rev="2700000"/>
              </a:lightRig>
            </a:scene3d>
            <a:sp3d contourW="6350">
              <a:bevelT h="38100"/>
              <a:contourClr>
                <a:srgbClr val="C0C0C0"/>
              </a:contourClr>
            </a:sp3d>
          </p:spPr>
        </p:pic>
        <p:sp>
          <p:nvSpPr>
            <p:cNvPr id="351" name="Freeform 311"/>
            <p:cNvSpPr>
              <a:spLocks/>
            </p:cNvSpPr>
            <p:nvPr/>
          </p:nvSpPr>
          <p:spPr bwMode="auto">
            <a:xfrm>
              <a:off x="1361905" y="4045798"/>
              <a:ext cx="166201" cy="69551"/>
            </a:xfrm>
            <a:custGeom>
              <a:avLst/>
              <a:gdLst>
                <a:gd name="T0" fmla="*/ 7 w 337"/>
                <a:gd name="T1" fmla="*/ 17 h 154"/>
                <a:gd name="T2" fmla="*/ 20 w 337"/>
                <a:gd name="T3" fmla="*/ 20 h 154"/>
                <a:gd name="T4" fmla="*/ 36 w 337"/>
                <a:gd name="T5" fmla="*/ 25 h 154"/>
                <a:gd name="T6" fmla="*/ 54 w 337"/>
                <a:gd name="T7" fmla="*/ 32 h 154"/>
                <a:gd name="T8" fmla="*/ 75 w 337"/>
                <a:gd name="T9" fmla="*/ 38 h 154"/>
                <a:gd name="T10" fmla="*/ 97 w 337"/>
                <a:gd name="T11" fmla="*/ 46 h 154"/>
                <a:gd name="T12" fmla="*/ 120 w 337"/>
                <a:gd name="T13" fmla="*/ 56 h 154"/>
                <a:gd name="T14" fmla="*/ 144 w 337"/>
                <a:gd name="T15" fmla="*/ 66 h 154"/>
                <a:gd name="T16" fmla="*/ 169 w 337"/>
                <a:gd name="T17" fmla="*/ 76 h 154"/>
                <a:gd name="T18" fmla="*/ 193 w 337"/>
                <a:gd name="T19" fmla="*/ 87 h 154"/>
                <a:gd name="T20" fmla="*/ 216 w 337"/>
                <a:gd name="T21" fmla="*/ 96 h 154"/>
                <a:gd name="T22" fmla="*/ 238 w 337"/>
                <a:gd name="T23" fmla="*/ 106 h 154"/>
                <a:gd name="T24" fmla="*/ 258 w 337"/>
                <a:gd name="T25" fmla="*/ 116 h 154"/>
                <a:gd name="T26" fmla="*/ 277 w 337"/>
                <a:gd name="T27" fmla="*/ 124 h 154"/>
                <a:gd name="T28" fmla="*/ 293 w 337"/>
                <a:gd name="T29" fmla="*/ 132 h 154"/>
                <a:gd name="T30" fmla="*/ 307 w 337"/>
                <a:gd name="T31" fmla="*/ 139 h 154"/>
                <a:gd name="T32" fmla="*/ 317 w 337"/>
                <a:gd name="T33" fmla="*/ 143 h 154"/>
                <a:gd name="T34" fmla="*/ 318 w 337"/>
                <a:gd name="T35" fmla="*/ 144 h 154"/>
                <a:gd name="T36" fmla="*/ 321 w 337"/>
                <a:gd name="T37" fmla="*/ 146 h 154"/>
                <a:gd name="T38" fmla="*/ 322 w 337"/>
                <a:gd name="T39" fmla="*/ 148 h 154"/>
                <a:gd name="T40" fmla="*/ 323 w 337"/>
                <a:gd name="T41" fmla="*/ 150 h 154"/>
                <a:gd name="T42" fmla="*/ 325 w 337"/>
                <a:gd name="T43" fmla="*/ 153 h 154"/>
                <a:gd name="T44" fmla="*/ 328 w 337"/>
                <a:gd name="T45" fmla="*/ 154 h 154"/>
                <a:gd name="T46" fmla="*/ 331 w 337"/>
                <a:gd name="T47" fmla="*/ 154 h 154"/>
                <a:gd name="T48" fmla="*/ 333 w 337"/>
                <a:gd name="T49" fmla="*/ 151 h 154"/>
                <a:gd name="T50" fmla="*/ 336 w 337"/>
                <a:gd name="T51" fmla="*/ 149 h 154"/>
                <a:gd name="T52" fmla="*/ 337 w 337"/>
                <a:gd name="T53" fmla="*/ 147 h 154"/>
                <a:gd name="T54" fmla="*/ 337 w 337"/>
                <a:gd name="T55" fmla="*/ 143 h 154"/>
                <a:gd name="T56" fmla="*/ 336 w 337"/>
                <a:gd name="T57" fmla="*/ 141 h 154"/>
                <a:gd name="T58" fmla="*/ 333 w 337"/>
                <a:gd name="T59" fmla="*/ 138 h 154"/>
                <a:gd name="T60" fmla="*/ 332 w 337"/>
                <a:gd name="T61" fmla="*/ 135 h 154"/>
                <a:gd name="T62" fmla="*/ 330 w 337"/>
                <a:gd name="T63" fmla="*/ 133 h 154"/>
                <a:gd name="T64" fmla="*/ 328 w 337"/>
                <a:gd name="T65" fmla="*/ 131 h 154"/>
                <a:gd name="T66" fmla="*/ 317 w 337"/>
                <a:gd name="T67" fmla="*/ 125 h 154"/>
                <a:gd name="T68" fmla="*/ 303 w 337"/>
                <a:gd name="T69" fmla="*/ 119 h 154"/>
                <a:gd name="T70" fmla="*/ 287 w 337"/>
                <a:gd name="T71" fmla="*/ 111 h 154"/>
                <a:gd name="T72" fmla="*/ 268 w 337"/>
                <a:gd name="T73" fmla="*/ 102 h 154"/>
                <a:gd name="T74" fmla="*/ 247 w 337"/>
                <a:gd name="T75" fmla="*/ 93 h 154"/>
                <a:gd name="T76" fmla="*/ 224 w 337"/>
                <a:gd name="T77" fmla="*/ 82 h 154"/>
                <a:gd name="T78" fmla="*/ 200 w 337"/>
                <a:gd name="T79" fmla="*/ 72 h 154"/>
                <a:gd name="T80" fmla="*/ 175 w 337"/>
                <a:gd name="T81" fmla="*/ 61 h 154"/>
                <a:gd name="T82" fmla="*/ 151 w 337"/>
                <a:gd name="T83" fmla="*/ 51 h 154"/>
                <a:gd name="T84" fmla="*/ 126 w 337"/>
                <a:gd name="T85" fmla="*/ 41 h 154"/>
                <a:gd name="T86" fmla="*/ 103 w 337"/>
                <a:gd name="T87" fmla="*/ 32 h 154"/>
                <a:gd name="T88" fmla="*/ 80 w 337"/>
                <a:gd name="T89" fmla="*/ 22 h 154"/>
                <a:gd name="T90" fmla="*/ 59 w 337"/>
                <a:gd name="T91" fmla="*/ 15 h 154"/>
                <a:gd name="T92" fmla="*/ 39 w 337"/>
                <a:gd name="T93" fmla="*/ 8 h 154"/>
                <a:gd name="T94" fmla="*/ 23 w 337"/>
                <a:gd name="T95" fmla="*/ 4 h 154"/>
                <a:gd name="T96" fmla="*/ 10 w 337"/>
                <a:gd name="T97" fmla="*/ 0 h 154"/>
                <a:gd name="T98" fmla="*/ 6 w 337"/>
                <a:gd name="T99" fmla="*/ 0 h 154"/>
                <a:gd name="T100" fmla="*/ 4 w 337"/>
                <a:gd name="T101" fmla="*/ 2 h 154"/>
                <a:gd name="T102" fmla="*/ 1 w 337"/>
                <a:gd name="T103" fmla="*/ 4 h 154"/>
                <a:gd name="T104" fmla="*/ 0 w 337"/>
                <a:gd name="T105" fmla="*/ 7 h 154"/>
                <a:gd name="T106" fmla="*/ 0 w 337"/>
                <a:gd name="T107" fmla="*/ 11 h 154"/>
                <a:gd name="T108" fmla="*/ 1 w 337"/>
                <a:gd name="T109" fmla="*/ 13 h 154"/>
                <a:gd name="T110" fmla="*/ 4 w 337"/>
                <a:gd name="T111" fmla="*/ 15 h 154"/>
                <a:gd name="T112" fmla="*/ 7 w 337"/>
                <a:gd name="T113" fmla="*/ 17 h 154"/>
                <a:gd name="T114" fmla="*/ 7 w 337"/>
                <a:gd name="T115" fmla="*/ 1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7" h="154">
                  <a:moveTo>
                    <a:pt x="7" y="17"/>
                  </a:moveTo>
                  <a:lnTo>
                    <a:pt x="20" y="20"/>
                  </a:lnTo>
                  <a:lnTo>
                    <a:pt x="36" y="25"/>
                  </a:lnTo>
                  <a:lnTo>
                    <a:pt x="54" y="32"/>
                  </a:lnTo>
                  <a:lnTo>
                    <a:pt x="75" y="38"/>
                  </a:lnTo>
                  <a:lnTo>
                    <a:pt x="97" y="46"/>
                  </a:lnTo>
                  <a:lnTo>
                    <a:pt x="120" y="56"/>
                  </a:lnTo>
                  <a:lnTo>
                    <a:pt x="144" y="66"/>
                  </a:lnTo>
                  <a:lnTo>
                    <a:pt x="169" y="76"/>
                  </a:lnTo>
                  <a:lnTo>
                    <a:pt x="193" y="87"/>
                  </a:lnTo>
                  <a:lnTo>
                    <a:pt x="216" y="96"/>
                  </a:lnTo>
                  <a:lnTo>
                    <a:pt x="238" y="106"/>
                  </a:lnTo>
                  <a:lnTo>
                    <a:pt x="258" y="116"/>
                  </a:lnTo>
                  <a:lnTo>
                    <a:pt x="277" y="124"/>
                  </a:lnTo>
                  <a:lnTo>
                    <a:pt x="293" y="132"/>
                  </a:lnTo>
                  <a:lnTo>
                    <a:pt x="307" y="139"/>
                  </a:lnTo>
                  <a:lnTo>
                    <a:pt x="317" y="143"/>
                  </a:lnTo>
                  <a:lnTo>
                    <a:pt x="318" y="144"/>
                  </a:lnTo>
                  <a:lnTo>
                    <a:pt x="321" y="146"/>
                  </a:lnTo>
                  <a:lnTo>
                    <a:pt x="322" y="148"/>
                  </a:lnTo>
                  <a:lnTo>
                    <a:pt x="323" y="150"/>
                  </a:lnTo>
                  <a:lnTo>
                    <a:pt x="325" y="153"/>
                  </a:lnTo>
                  <a:lnTo>
                    <a:pt x="328" y="154"/>
                  </a:lnTo>
                  <a:lnTo>
                    <a:pt x="331" y="154"/>
                  </a:lnTo>
                  <a:lnTo>
                    <a:pt x="333" y="151"/>
                  </a:lnTo>
                  <a:lnTo>
                    <a:pt x="336" y="149"/>
                  </a:lnTo>
                  <a:lnTo>
                    <a:pt x="337" y="147"/>
                  </a:lnTo>
                  <a:lnTo>
                    <a:pt x="337" y="143"/>
                  </a:lnTo>
                  <a:lnTo>
                    <a:pt x="336" y="141"/>
                  </a:lnTo>
                  <a:lnTo>
                    <a:pt x="333" y="138"/>
                  </a:lnTo>
                  <a:lnTo>
                    <a:pt x="332" y="135"/>
                  </a:lnTo>
                  <a:lnTo>
                    <a:pt x="330" y="133"/>
                  </a:lnTo>
                  <a:lnTo>
                    <a:pt x="328" y="131"/>
                  </a:lnTo>
                  <a:lnTo>
                    <a:pt x="317" y="125"/>
                  </a:lnTo>
                  <a:lnTo>
                    <a:pt x="303" y="119"/>
                  </a:lnTo>
                  <a:lnTo>
                    <a:pt x="287" y="111"/>
                  </a:lnTo>
                  <a:lnTo>
                    <a:pt x="268" y="102"/>
                  </a:lnTo>
                  <a:lnTo>
                    <a:pt x="247" y="93"/>
                  </a:lnTo>
                  <a:lnTo>
                    <a:pt x="224" y="82"/>
                  </a:lnTo>
                  <a:lnTo>
                    <a:pt x="200" y="72"/>
                  </a:lnTo>
                  <a:lnTo>
                    <a:pt x="175" y="61"/>
                  </a:lnTo>
                  <a:lnTo>
                    <a:pt x="151" y="51"/>
                  </a:lnTo>
                  <a:lnTo>
                    <a:pt x="126" y="41"/>
                  </a:lnTo>
                  <a:lnTo>
                    <a:pt x="103" y="32"/>
                  </a:lnTo>
                  <a:lnTo>
                    <a:pt x="80" y="22"/>
                  </a:lnTo>
                  <a:lnTo>
                    <a:pt x="59" y="15"/>
                  </a:lnTo>
                  <a:lnTo>
                    <a:pt x="39" y="8"/>
                  </a:lnTo>
                  <a:lnTo>
                    <a:pt x="23" y="4"/>
                  </a:lnTo>
                  <a:lnTo>
                    <a:pt x="10" y="0"/>
                  </a:lnTo>
                  <a:lnTo>
                    <a:pt x="6" y="0"/>
                  </a:lnTo>
                  <a:lnTo>
                    <a:pt x="4" y="2"/>
                  </a:lnTo>
                  <a:lnTo>
                    <a:pt x="1" y="4"/>
                  </a:lnTo>
                  <a:lnTo>
                    <a:pt x="0" y="7"/>
                  </a:lnTo>
                  <a:lnTo>
                    <a:pt x="0" y="11"/>
                  </a:lnTo>
                  <a:lnTo>
                    <a:pt x="1" y="13"/>
                  </a:lnTo>
                  <a:lnTo>
                    <a:pt x="4" y="15"/>
                  </a:lnTo>
                  <a:lnTo>
                    <a:pt x="7" y="17"/>
                  </a:lnTo>
                  <a:lnTo>
                    <a:pt x="7" y="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313"/>
            <p:cNvSpPr>
              <a:spLocks/>
            </p:cNvSpPr>
            <p:nvPr/>
          </p:nvSpPr>
          <p:spPr bwMode="auto">
            <a:xfrm>
              <a:off x="1299579" y="4138832"/>
              <a:ext cx="238420" cy="377108"/>
            </a:xfrm>
            <a:custGeom>
              <a:avLst/>
              <a:gdLst>
                <a:gd name="T0" fmla="*/ 0 w 480"/>
                <a:gd name="T1" fmla="*/ 215 h 1151"/>
                <a:gd name="T2" fmla="*/ 0 w 480"/>
                <a:gd name="T3" fmla="*/ 1151 h 1151"/>
                <a:gd name="T4" fmla="*/ 336 w 480"/>
                <a:gd name="T5" fmla="*/ 1151 h 1151"/>
                <a:gd name="T6" fmla="*/ 480 w 480"/>
                <a:gd name="T7" fmla="*/ 942 h 1151"/>
                <a:gd name="T8" fmla="*/ 480 w 480"/>
                <a:gd name="T9" fmla="*/ 0 h 1151"/>
                <a:gd name="T10" fmla="*/ 0 w 480"/>
                <a:gd name="T11" fmla="*/ 215 h 1151"/>
              </a:gdLst>
              <a:ahLst/>
              <a:cxnLst>
                <a:cxn ang="0">
                  <a:pos x="T0" y="T1"/>
                </a:cxn>
                <a:cxn ang="0">
                  <a:pos x="T2" y="T3"/>
                </a:cxn>
                <a:cxn ang="0">
                  <a:pos x="T4" y="T5"/>
                </a:cxn>
                <a:cxn ang="0">
                  <a:pos x="T6" y="T7"/>
                </a:cxn>
                <a:cxn ang="0">
                  <a:pos x="T8" y="T9"/>
                </a:cxn>
                <a:cxn ang="0">
                  <a:pos x="T10" y="T11"/>
                </a:cxn>
              </a:cxnLst>
              <a:rect l="0" t="0" r="r" b="b"/>
              <a:pathLst>
                <a:path w="480" h="1151">
                  <a:moveTo>
                    <a:pt x="0" y="215"/>
                  </a:moveTo>
                  <a:lnTo>
                    <a:pt x="0" y="1151"/>
                  </a:lnTo>
                  <a:lnTo>
                    <a:pt x="336" y="1151"/>
                  </a:lnTo>
                  <a:lnTo>
                    <a:pt x="480" y="942"/>
                  </a:lnTo>
                  <a:lnTo>
                    <a:pt x="480" y="0"/>
                  </a:lnTo>
                  <a:lnTo>
                    <a:pt x="0" y="215"/>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316"/>
            <p:cNvSpPr>
              <a:spLocks/>
            </p:cNvSpPr>
            <p:nvPr/>
          </p:nvSpPr>
          <p:spPr bwMode="auto">
            <a:xfrm>
              <a:off x="1332226" y="4033152"/>
              <a:ext cx="40561" cy="24388"/>
            </a:xfrm>
            <a:custGeom>
              <a:avLst/>
              <a:gdLst>
                <a:gd name="T0" fmla="*/ 82 w 82"/>
                <a:gd name="T1" fmla="*/ 27 h 54"/>
                <a:gd name="T2" fmla="*/ 79 w 82"/>
                <a:gd name="T3" fmla="*/ 25 h 54"/>
                <a:gd name="T4" fmla="*/ 69 w 82"/>
                <a:gd name="T5" fmla="*/ 19 h 54"/>
                <a:gd name="T6" fmla="*/ 58 w 82"/>
                <a:gd name="T7" fmla="*/ 12 h 54"/>
                <a:gd name="T8" fmla="*/ 43 w 82"/>
                <a:gd name="T9" fmla="*/ 5 h 54"/>
                <a:gd name="T10" fmla="*/ 28 w 82"/>
                <a:gd name="T11" fmla="*/ 1 h 54"/>
                <a:gd name="T12" fmla="*/ 15 w 82"/>
                <a:gd name="T13" fmla="*/ 0 h 54"/>
                <a:gd name="T14" fmla="*/ 6 w 82"/>
                <a:gd name="T15" fmla="*/ 5 h 54"/>
                <a:gd name="T16" fmla="*/ 1 w 82"/>
                <a:gd name="T17" fmla="*/ 19 h 54"/>
                <a:gd name="T18" fmla="*/ 0 w 82"/>
                <a:gd name="T19" fmla="*/ 33 h 54"/>
                <a:gd name="T20" fmla="*/ 3 w 82"/>
                <a:gd name="T21" fmla="*/ 44 h 54"/>
                <a:gd name="T22" fmla="*/ 6 w 82"/>
                <a:gd name="T23" fmla="*/ 49 h 54"/>
                <a:gd name="T24" fmla="*/ 13 w 82"/>
                <a:gd name="T25" fmla="*/ 53 h 54"/>
                <a:gd name="T26" fmla="*/ 23 w 82"/>
                <a:gd name="T27" fmla="*/ 54 h 54"/>
                <a:gd name="T28" fmla="*/ 38 w 82"/>
                <a:gd name="T29" fmla="*/ 53 h 54"/>
                <a:gd name="T30" fmla="*/ 56 w 82"/>
                <a:gd name="T31" fmla="*/ 50 h 54"/>
                <a:gd name="T32" fmla="*/ 79 w 82"/>
                <a:gd name="T33" fmla="*/ 47 h 54"/>
                <a:gd name="T34" fmla="*/ 82 w 82"/>
                <a:gd name="T3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
                  <a:moveTo>
                    <a:pt x="82" y="27"/>
                  </a:moveTo>
                  <a:lnTo>
                    <a:pt x="79" y="25"/>
                  </a:lnTo>
                  <a:lnTo>
                    <a:pt x="69" y="19"/>
                  </a:lnTo>
                  <a:lnTo>
                    <a:pt x="58" y="12"/>
                  </a:lnTo>
                  <a:lnTo>
                    <a:pt x="43" y="5"/>
                  </a:lnTo>
                  <a:lnTo>
                    <a:pt x="28" y="1"/>
                  </a:lnTo>
                  <a:lnTo>
                    <a:pt x="15" y="0"/>
                  </a:lnTo>
                  <a:lnTo>
                    <a:pt x="6" y="5"/>
                  </a:lnTo>
                  <a:lnTo>
                    <a:pt x="1" y="19"/>
                  </a:lnTo>
                  <a:lnTo>
                    <a:pt x="0" y="33"/>
                  </a:lnTo>
                  <a:lnTo>
                    <a:pt x="3" y="44"/>
                  </a:lnTo>
                  <a:lnTo>
                    <a:pt x="6" y="49"/>
                  </a:lnTo>
                  <a:lnTo>
                    <a:pt x="13" y="53"/>
                  </a:lnTo>
                  <a:lnTo>
                    <a:pt x="23" y="54"/>
                  </a:lnTo>
                  <a:lnTo>
                    <a:pt x="38" y="53"/>
                  </a:lnTo>
                  <a:lnTo>
                    <a:pt x="56" y="50"/>
                  </a:lnTo>
                  <a:lnTo>
                    <a:pt x="79" y="47"/>
                  </a:lnTo>
                  <a:lnTo>
                    <a:pt x="8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317"/>
            <p:cNvSpPr>
              <a:spLocks/>
            </p:cNvSpPr>
            <p:nvPr/>
          </p:nvSpPr>
          <p:spPr bwMode="auto">
            <a:xfrm>
              <a:off x="1532063" y="4134316"/>
              <a:ext cx="33636" cy="198715"/>
            </a:xfrm>
            <a:custGeom>
              <a:avLst/>
              <a:gdLst>
                <a:gd name="T0" fmla="*/ 10 w 68"/>
                <a:gd name="T1" fmla="*/ 430 h 440"/>
                <a:gd name="T2" fmla="*/ 23 w 68"/>
                <a:gd name="T3" fmla="*/ 423 h 440"/>
                <a:gd name="T4" fmla="*/ 36 w 68"/>
                <a:gd name="T5" fmla="*/ 415 h 440"/>
                <a:gd name="T6" fmla="*/ 46 w 68"/>
                <a:gd name="T7" fmla="*/ 405 h 440"/>
                <a:gd name="T8" fmla="*/ 56 w 68"/>
                <a:gd name="T9" fmla="*/ 379 h 440"/>
                <a:gd name="T10" fmla="*/ 59 w 68"/>
                <a:gd name="T11" fmla="*/ 345 h 440"/>
                <a:gd name="T12" fmla="*/ 48 w 68"/>
                <a:gd name="T13" fmla="*/ 312 h 440"/>
                <a:gd name="T14" fmla="*/ 32 w 68"/>
                <a:gd name="T15" fmla="*/ 283 h 440"/>
                <a:gd name="T16" fmla="*/ 17 w 68"/>
                <a:gd name="T17" fmla="*/ 257 h 440"/>
                <a:gd name="T18" fmla="*/ 17 w 68"/>
                <a:gd name="T19" fmla="*/ 231 h 440"/>
                <a:gd name="T20" fmla="*/ 26 w 68"/>
                <a:gd name="T21" fmla="*/ 204 h 440"/>
                <a:gd name="T22" fmla="*/ 41 w 68"/>
                <a:gd name="T23" fmla="*/ 178 h 440"/>
                <a:gd name="T24" fmla="*/ 56 w 68"/>
                <a:gd name="T25" fmla="*/ 151 h 440"/>
                <a:gd name="T26" fmla="*/ 56 w 68"/>
                <a:gd name="T27" fmla="*/ 125 h 440"/>
                <a:gd name="T28" fmla="*/ 45 w 68"/>
                <a:gd name="T29" fmla="*/ 102 h 440"/>
                <a:gd name="T30" fmla="*/ 29 w 68"/>
                <a:gd name="T31" fmla="*/ 80 h 440"/>
                <a:gd name="T32" fmla="*/ 17 w 68"/>
                <a:gd name="T33" fmla="*/ 54 h 440"/>
                <a:gd name="T34" fmla="*/ 21 w 68"/>
                <a:gd name="T35" fmla="*/ 21 h 440"/>
                <a:gd name="T36" fmla="*/ 23 w 68"/>
                <a:gd name="T37" fmla="*/ 2 h 440"/>
                <a:gd name="T38" fmla="*/ 26 w 68"/>
                <a:gd name="T39" fmla="*/ 0 h 440"/>
                <a:gd name="T40" fmla="*/ 29 w 68"/>
                <a:gd name="T41" fmla="*/ 0 h 440"/>
                <a:gd name="T42" fmla="*/ 31 w 68"/>
                <a:gd name="T43" fmla="*/ 2 h 440"/>
                <a:gd name="T44" fmla="*/ 29 w 68"/>
                <a:gd name="T45" fmla="*/ 19 h 440"/>
                <a:gd name="T46" fmla="*/ 25 w 68"/>
                <a:gd name="T47" fmla="*/ 50 h 440"/>
                <a:gd name="T48" fmla="*/ 34 w 68"/>
                <a:gd name="T49" fmla="*/ 74 h 440"/>
                <a:gd name="T50" fmla="*/ 50 w 68"/>
                <a:gd name="T51" fmla="*/ 92 h 440"/>
                <a:gd name="T52" fmla="*/ 63 w 68"/>
                <a:gd name="T53" fmla="*/ 114 h 440"/>
                <a:gd name="T54" fmla="*/ 67 w 68"/>
                <a:gd name="T55" fmla="*/ 138 h 440"/>
                <a:gd name="T56" fmla="*/ 57 w 68"/>
                <a:gd name="T57" fmla="*/ 166 h 440"/>
                <a:gd name="T58" fmla="*/ 41 w 68"/>
                <a:gd name="T59" fmla="*/ 194 h 440"/>
                <a:gd name="T60" fmla="*/ 29 w 68"/>
                <a:gd name="T61" fmla="*/ 221 h 440"/>
                <a:gd name="T62" fmla="*/ 24 w 68"/>
                <a:gd name="T63" fmla="*/ 249 h 440"/>
                <a:gd name="T64" fmla="*/ 37 w 68"/>
                <a:gd name="T65" fmla="*/ 273 h 440"/>
                <a:gd name="T66" fmla="*/ 52 w 68"/>
                <a:gd name="T67" fmla="*/ 296 h 440"/>
                <a:gd name="T68" fmla="*/ 62 w 68"/>
                <a:gd name="T69" fmla="*/ 322 h 440"/>
                <a:gd name="T70" fmla="*/ 67 w 68"/>
                <a:gd name="T71" fmla="*/ 348 h 440"/>
                <a:gd name="T72" fmla="*/ 67 w 68"/>
                <a:gd name="T73" fmla="*/ 377 h 440"/>
                <a:gd name="T74" fmla="*/ 56 w 68"/>
                <a:gd name="T75" fmla="*/ 401 h 440"/>
                <a:gd name="T76" fmla="*/ 39 w 68"/>
                <a:gd name="T77" fmla="*/ 421 h 440"/>
                <a:gd name="T78" fmla="*/ 17 w 68"/>
                <a:gd name="T79" fmla="*/ 436 h 440"/>
                <a:gd name="T80" fmla="*/ 3 w 68"/>
                <a:gd name="T81" fmla="*/ 440 h 440"/>
                <a:gd name="T82" fmla="*/ 0 w 68"/>
                <a:gd name="T83" fmla="*/ 439 h 440"/>
                <a:gd name="T84" fmla="*/ 0 w 68"/>
                <a:gd name="T85" fmla="*/ 437 h 440"/>
                <a:gd name="T86" fmla="*/ 2 w 68"/>
                <a:gd name="T87" fmla="*/ 433 h 440"/>
                <a:gd name="T88" fmla="*/ 3 w 68"/>
                <a:gd name="T89" fmla="*/ 43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 h="440">
                  <a:moveTo>
                    <a:pt x="3" y="432"/>
                  </a:moveTo>
                  <a:lnTo>
                    <a:pt x="10" y="430"/>
                  </a:lnTo>
                  <a:lnTo>
                    <a:pt x="16" y="427"/>
                  </a:lnTo>
                  <a:lnTo>
                    <a:pt x="23" y="423"/>
                  </a:lnTo>
                  <a:lnTo>
                    <a:pt x="30" y="420"/>
                  </a:lnTo>
                  <a:lnTo>
                    <a:pt x="36" y="415"/>
                  </a:lnTo>
                  <a:lnTo>
                    <a:pt x="40" y="410"/>
                  </a:lnTo>
                  <a:lnTo>
                    <a:pt x="46" y="405"/>
                  </a:lnTo>
                  <a:lnTo>
                    <a:pt x="49" y="398"/>
                  </a:lnTo>
                  <a:lnTo>
                    <a:pt x="56" y="379"/>
                  </a:lnTo>
                  <a:lnTo>
                    <a:pt x="60" y="362"/>
                  </a:lnTo>
                  <a:lnTo>
                    <a:pt x="59" y="345"/>
                  </a:lnTo>
                  <a:lnTo>
                    <a:pt x="55" y="327"/>
                  </a:lnTo>
                  <a:lnTo>
                    <a:pt x="48" y="312"/>
                  </a:lnTo>
                  <a:lnTo>
                    <a:pt x="41" y="296"/>
                  </a:lnTo>
                  <a:lnTo>
                    <a:pt x="32" y="283"/>
                  </a:lnTo>
                  <a:lnTo>
                    <a:pt x="23" y="269"/>
                  </a:lnTo>
                  <a:lnTo>
                    <a:pt x="17" y="257"/>
                  </a:lnTo>
                  <a:lnTo>
                    <a:pt x="15" y="243"/>
                  </a:lnTo>
                  <a:lnTo>
                    <a:pt x="17" y="231"/>
                  </a:lnTo>
                  <a:lnTo>
                    <a:pt x="21" y="217"/>
                  </a:lnTo>
                  <a:lnTo>
                    <a:pt x="26" y="204"/>
                  </a:lnTo>
                  <a:lnTo>
                    <a:pt x="33" y="190"/>
                  </a:lnTo>
                  <a:lnTo>
                    <a:pt x="41" y="178"/>
                  </a:lnTo>
                  <a:lnTo>
                    <a:pt x="49" y="165"/>
                  </a:lnTo>
                  <a:lnTo>
                    <a:pt x="56" y="151"/>
                  </a:lnTo>
                  <a:lnTo>
                    <a:pt x="59" y="137"/>
                  </a:lnTo>
                  <a:lnTo>
                    <a:pt x="56" y="125"/>
                  </a:lnTo>
                  <a:lnTo>
                    <a:pt x="52" y="113"/>
                  </a:lnTo>
                  <a:lnTo>
                    <a:pt x="45" y="102"/>
                  </a:lnTo>
                  <a:lnTo>
                    <a:pt x="37" y="90"/>
                  </a:lnTo>
                  <a:lnTo>
                    <a:pt x="29" y="80"/>
                  </a:lnTo>
                  <a:lnTo>
                    <a:pt x="22" y="69"/>
                  </a:lnTo>
                  <a:lnTo>
                    <a:pt x="17" y="54"/>
                  </a:lnTo>
                  <a:lnTo>
                    <a:pt x="17" y="38"/>
                  </a:lnTo>
                  <a:lnTo>
                    <a:pt x="21" y="21"/>
                  </a:lnTo>
                  <a:lnTo>
                    <a:pt x="23" y="4"/>
                  </a:lnTo>
                  <a:lnTo>
                    <a:pt x="23" y="2"/>
                  </a:lnTo>
                  <a:lnTo>
                    <a:pt x="24" y="1"/>
                  </a:lnTo>
                  <a:lnTo>
                    <a:pt x="26" y="0"/>
                  </a:lnTo>
                  <a:lnTo>
                    <a:pt x="27" y="0"/>
                  </a:lnTo>
                  <a:lnTo>
                    <a:pt x="29" y="0"/>
                  </a:lnTo>
                  <a:lnTo>
                    <a:pt x="30" y="0"/>
                  </a:lnTo>
                  <a:lnTo>
                    <a:pt x="31" y="2"/>
                  </a:lnTo>
                  <a:lnTo>
                    <a:pt x="31" y="4"/>
                  </a:lnTo>
                  <a:lnTo>
                    <a:pt x="29" y="19"/>
                  </a:lnTo>
                  <a:lnTo>
                    <a:pt x="26" y="35"/>
                  </a:lnTo>
                  <a:lnTo>
                    <a:pt x="25" y="50"/>
                  </a:lnTo>
                  <a:lnTo>
                    <a:pt x="27" y="65"/>
                  </a:lnTo>
                  <a:lnTo>
                    <a:pt x="34" y="74"/>
                  </a:lnTo>
                  <a:lnTo>
                    <a:pt x="42" y="83"/>
                  </a:lnTo>
                  <a:lnTo>
                    <a:pt x="50" y="92"/>
                  </a:lnTo>
                  <a:lnTo>
                    <a:pt x="57" y="103"/>
                  </a:lnTo>
                  <a:lnTo>
                    <a:pt x="63" y="114"/>
                  </a:lnTo>
                  <a:lnTo>
                    <a:pt x="65" y="126"/>
                  </a:lnTo>
                  <a:lnTo>
                    <a:pt x="67" y="138"/>
                  </a:lnTo>
                  <a:lnTo>
                    <a:pt x="63" y="152"/>
                  </a:lnTo>
                  <a:lnTo>
                    <a:pt x="57" y="166"/>
                  </a:lnTo>
                  <a:lnTo>
                    <a:pt x="49" y="180"/>
                  </a:lnTo>
                  <a:lnTo>
                    <a:pt x="41" y="194"/>
                  </a:lnTo>
                  <a:lnTo>
                    <a:pt x="34" y="208"/>
                  </a:lnTo>
                  <a:lnTo>
                    <a:pt x="29" y="221"/>
                  </a:lnTo>
                  <a:lnTo>
                    <a:pt x="24" y="235"/>
                  </a:lnTo>
                  <a:lnTo>
                    <a:pt x="24" y="249"/>
                  </a:lnTo>
                  <a:lnTo>
                    <a:pt x="29" y="263"/>
                  </a:lnTo>
                  <a:lnTo>
                    <a:pt x="37" y="273"/>
                  </a:lnTo>
                  <a:lnTo>
                    <a:pt x="45" y="285"/>
                  </a:lnTo>
                  <a:lnTo>
                    <a:pt x="52" y="296"/>
                  </a:lnTo>
                  <a:lnTo>
                    <a:pt x="57" y="308"/>
                  </a:lnTo>
                  <a:lnTo>
                    <a:pt x="62" y="322"/>
                  </a:lnTo>
                  <a:lnTo>
                    <a:pt x="65" y="334"/>
                  </a:lnTo>
                  <a:lnTo>
                    <a:pt x="67" y="348"/>
                  </a:lnTo>
                  <a:lnTo>
                    <a:pt x="68" y="363"/>
                  </a:lnTo>
                  <a:lnTo>
                    <a:pt x="67" y="377"/>
                  </a:lnTo>
                  <a:lnTo>
                    <a:pt x="62" y="390"/>
                  </a:lnTo>
                  <a:lnTo>
                    <a:pt x="56" y="401"/>
                  </a:lnTo>
                  <a:lnTo>
                    <a:pt x="48" y="412"/>
                  </a:lnTo>
                  <a:lnTo>
                    <a:pt x="39" y="421"/>
                  </a:lnTo>
                  <a:lnTo>
                    <a:pt x="29" y="429"/>
                  </a:lnTo>
                  <a:lnTo>
                    <a:pt x="17" y="436"/>
                  </a:lnTo>
                  <a:lnTo>
                    <a:pt x="4" y="440"/>
                  </a:lnTo>
                  <a:lnTo>
                    <a:pt x="3" y="440"/>
                  </a:lnTo>
                  <a:lnTo>
                    <a:pt x="1" y="440"/>
                  </a:lnTo>
                  <a:lnTo>
                    <a:pt x="0" y="439"/>
                  </a:lnTo>
                  <a:lnTo>
                    <a:pt x="0" y="438"/>
                  </a:lnTo>
                  <a:lnTo>
                    <a:pt x="0" y="437"/>
                  </a:lnTo>
                  <a:lnTo>
                    <a:pt x="1" y="435"/>
                  </a:lnTo>
                  <a:lnTo>
                    <a:pt x="2" y="433"/>
                  </a:lnTo>
                  <a:lnTo>
                    <a:pt x="3" y="432"/>
                  </a:lnTo>
                  <a:lnTo>
                    <a:pt x="3" y="4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92478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HOOP 69 – Indirect Costs</a:t>
            </a:r>
            <a:endParaRPr lang="en-US" sz="4800" dirty="0"/>
          </a:p>
        </p:txBody>
      </p:sp>
      <p:sp>
        <p:nvSpPr>
          <p:cNvPr id="3" name="Rectangle 2"/>
          <p:cNvSpPr/>
          <p:nvPr/>
        </p:nvSpPr>
        <p:spPr>
          <a:xfrm>
            <a:off x="1104900" y="2438400"/>
            <a:ext cx="6934200" cy="3743461"/>
          </a:xfrm>
          <a:prstGeom prst="rect">
            <a:avLst/>
          </a:prstGeom>
        </p:spPr>
        <p:txBody>
          <a:bodyPr wrap="square">
            <a:spAutoFit/>
          </a:bodyPr>
          <a:lstStyle/>
          <a:p>
            <a:r>
              <a:rPr lang="en-US" sz="2000" dirty="0"/>
              <a:t>The university will not allow a waiver or reduction of indirect costs if:</a:t>
            </a:r>
          </a:p>
          <a:p>
            <a:r>
              <a:rPr lang="en-US" sz="2000" dirty="0"/>
              <a:t> </a:t>
            </a:r>
          </a:p>
          <a:p>
            <a:pPr marL="285750" lvl="0" indent="-285750">
              <a:buFontTx/>
              <a:buChar char="-"/>
            </a:pPr>
            <a:r>
              <a:rPr lang="en-US" sz="2000" dirty="0"/>
              <a:t>The principal investigator failed to submit the proposal with budget and budget </a:t>
            </a:r>
            <a:r>
              <a:rPr lang="en-US" sz="2000" dirty="0" smtClean="0"/>
              <a:t>justification </a:t>
            </a:r>
            <a:r>
              <a:rPr lang="en-US" sz="2000" dirty="0"/>
              <a:t>to Sponsored Projects Administration for review at least 14 days prior to submitting to the sponsor.</a:t>
            </a:r>
          </a:p>
          <a:p>
            <a:pPr marL="285750" lvl="0" indent="-285750">
              <a:buFontTx/>
              <a:buChar char="-"/>
            </a:pPr>
            <a:r>
              <a:rPr lang="en-US" sz="2000" dirty="0" smtClean="0"/>
              <a:t>The </a:t>
            </a:r>
            <a:r>
              <a:rPr lang="en-US" sz="2000" dirty="0"/>
              <a:t>sponsor is industry/for profit, </a:t>
            </a:r>
            <a:r>
              <a:rPr lang="en-US" sz="2000" dirty="0" smtClean="0"/>
              <a:t>or</a:t>
            </a:r>
          </a:p>
          <a:p>
            <a:pPr marL="285750" lvl="0" indent="-285750">
              <a:buFontTx/>
              <a:buChar char="-"/>
            </a:pPr>
            <a:r>
              <a:rPr lang="en-US" sz="2000" dirty="0" smtClean="0"/>
              <a:t>The </a:t>
            </a:r>
            <a:r>
              <a:rPr lang="en-US" sz="2000" dirty="0"/>
              <a:t>waiver is solely an attempt to increase the competitiveness of a proposal.</a:t>
            </a:r>
          </a:p>
          <a:p>
            <a:r>
              <a:rPr lang="en-US" sz="2000" dirty="0"/>
              <a:t> </a:t>
            </a:r>
          </a:p>
          <a:p>
            <a:pPr>
              <a:lnSpc>
                <a:spcPct val="107000"/>
              </a:lnSpc>
            </a:pPr>
            <a:r>
              <a:rPr lang="en-US" dirty="0">
                <a:latin typeface="inherit"/>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941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HOOP 69 – Indirect Costs</a:t>
            </a:r>
            <a:endParaRPr lang="en-US" dirty="0"/>
          </a:p>
        </p:txBody>
      </p:sp>
      <p:pic>
        <p:nvPicPr>
          <p:cNvPr id="5" name="Picture 4"/>
          <p:cNvPicPr>
            <a:picLocks noChangeAspect="1"/>
          </p:cNvPicPr>
          <p:nvPr/>
        </p:nvPicPr>
        <p:blipFill>
          <a:blip r:embed="rId3"/>
          <a:stretch>
            <a:fillRect/>
          </a:stretch>
        </p:blipFill>
        <p:spPr>
          <a:xfrm>
            <a:off x="1341371" y="1155560"/>
            <a:ext cx="6200000" cy="5576836"/>
          </a:xfrm>
          <a:prstGeom prst="rect">
            <a:avLst/>
          </a:prstGeom>
        </p:spPr>
      </p:pic>
    </p:spTree>
    <p:extLst>
      <p:ext uri="{BB962C8B-B14F-4D97-AF65-F5344CB8AC3E}">
        <p14:creationId xmlns:p14="http://schemas.microsoft.com/office/powerpoint/2010/main" val="1806258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Grants </a:t>
            </a:r>
            <a:r>
              <a:rPr lang="en-US" dirty="0" err="1" smtClean="0"/>
              <a:t>Mangement</a:t>
            </a:r>
            <a:r>
              <a:rPr lang="en-US" dirty="0" smtClean="0"/>
              <a:t> System</a:t>
            </a:r>
            <a:endParaRPr lang="en-US" dirty="0"/>
          </a:p>
        </p:txBody>
      </p:sp>
      <p:sp>
        <p:nvSpPr>
          <p:cNvPr id="3" name="Text Placeholder 2"/>
          <p:cNvSpPr>
            <a:spLocks noGrp="1"/>
          </p:cNvSpPr>
          <p:nvPr>
            <p:ph type="subTitle" idx="1"/>
          </p:nvPr>
        </p:nvSpPr>
        <p:spPr/>
        <p:txBody>
          <a:bodyPr>
            <a:normAutofit/>
          </a:bodyPr>
          <a:lstStyle/>
          <a:p>
            <a:r>
              <a:rPr lang="en-US" sz="2800" b="1" dirty="0" smtClean="0"/>
              <a:t>Kathleen Kreidler</a:t>
            </a:r>
          </a:p>
          <a:p>
            <a:r>
              <a:rPr lang="en-US" sz="2400" dirty="0" smtClean="0"/>
              <a:t>Associate Vice President, Sponsored Projects</a:t>
            </a:r>
          </a:p>
          <a:p>
            <a:endParaRPr lang="en-US" sz="2400" dirty="0" smtClean="0"/>
          </a:p>
        </p:txBody>
      </p:sp>
    </p:spTree>
    <p:extLst>
      <p:ext uri="{BB962C8B-B14F-4D97-AF65-F5344CB8AC3E}">
        <p14:creationId xmlns:p14="http://schemas.microsoft.com/office/powerpoint/2010/main" val="1782079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t>Grants Management System</a:t>
            </a:r>
            <a:endParaRPr lang="en-US" sz="4800" dirty="0"/>
          </a:p>
        </p:txBody>
      </p:sp>
      <p:pic>
        <p:nvPicPr>
          <p:cNvPr id="3" name="Picture 2"/>
          <p:cNvPicPr>
            <a:picLocks noChangeAspect="1"/>
          </p:cNvPicPr>
          <p:nvPr/>
        </p:nvPicPr>
        <p:blipFill>
          <a:blip r:embed="rId2"/>
          <a:stretch>
            <a:fillRect/>
          </a:stretch>
        </p:blipFill>
        <p:spPr>
          <a:xfrm>
            <a:off x="76200" y="1143000"/>
            <a:ext cx="8991601" cy="4890762"/>
          </a:xfrm>
          <a:prstGeom prst="rect">
            <a:avLst/>
          </a:prstGeom>
        </p:spPr>
      </p:pic>
    </p:spTree>
    <p:extLst>
      <p:ext uri="{BB962C8B-B14F-4D97-AF65-F5344CB8AC3E}">
        <p14:creationId xmlns:p14="http://schemas.microsoft.com/office/powerpoint/2010/main" val="570275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t>Grants Management System</a:t>
            </a:r>
            <a:endParaRPr lang="en-US" sz="4800" dirty="0"/>
          </a:p>
        </p:txBody>
      </p:sp>
      <p:sp>
        <p:nvSpPr>
          <p:cNvPr id="4" name="TextBox 3"/>
          <p:cNvSpPr txBox="1"/>
          <p:nvPr/>
        </p:nvSpPr>
        <p:spPr>
          <a:xfrm>
            <a:off x="457200" y="1676400"/>
            <a:ext cx="8153400" cy="3754874"/>
          </a:xfrm>
          <a:prstGeom prst="rect">
            <a:avLst/>
          </a:prstGeom>
          <a:noFill/>
        </p:spPr>
        <p:txBody>
          <a:bodyPr wrap="square" rtlCol="0">
            <a:spAutoFit/>
          </a:bodyPr>
          <a:lstStyle/>
          <a:p>
            <a:r>
              <a:rPr lang="en-US" sz="2400" dirty="0" smtClean="0"/>
              <a:t>1/22/18 				RFP was issued</a:t>
            </a:r>
          </a:p>
          <a:p>
            <a:r>
              <a:rPr lang="en-US" sz="2400" dirty="0" smtClean="0"/>
              <a:t>2/12/18				Pre-Bid Conference Call </a:t>
            </a:r>
          </a:p>
          <a:p>
            <a:endParaRPr lang="en-US" sz="2400" b="1" dirty="0" smtClean="0"/>
          </a:p>
          <a:p>
            <a:r>
              <a:rPr lang="en-US" sz="2400" b="1" dirty="0" smtClean="0"/>
              <a:t>Next Steps:</a:t>
            </a:r>
          </a:p>
          <a:p>
            <a:endParaRPr lang="en-US" b="1" dirty="0"/>
          </a:p>
          <a:p>
            <a:r>
              <a:rPr lang="en-US" sz="2800" b="1" dirty="0" smtClean="0">
                <a:solidFill>
                  <a:srgbClr val="0000FF"/>
                </a:solidFill>
              </a:rPr>
              <a:t>3/9/18				Bid deadline</a:t>
            </a:r>
          </a:p>
          <a:p>
            <a:r>
              <a:rPr lang="en-US" sz="2400" dirty="0" smtClean="0"/>
              <a:t>3/13/18-3/27/18		Evaluation/Project Team Scores Bids</a:t>
            </a:r>
          </a:p>
          <a:p>
            <a:r>
              <a:rPr lang="en-US" sz="2400" dirty="0" smtClean="0"/>
              <a:t>4/2/18-4/6/18			Bid Ranking and Vendors “Short-Listed”</a:t>
            </a:r>
          </a:p>
          <a:p>
            <a:r>
              <a:rPr lang="en-US" sz="2400" dirty="0" smtClean="0"/>
              <a:t>4/23/18-5/4/18		Vendor Demos</a:t>
            </a:r>
          </a:p>
          <a:p>
            <a:r>
              <a:rPr lang="en-US" sz="2400" dirty="0" smtClean="0"/>
              <a:t>May, 2018				Vendor Selection and Contracting</a:t>
            </a:r>
            <a:endParaRPr lang="en-US" sz="2400" dirty="0"/>
          </a:p>
        </p:txBody>
      </p:sp>
    </p:spTree>
    <p:extLst>
      <p:ext uri="{BB962C8B-B14F-4D97-AF65-F5344CB8AC3E}">
        <p14:creationId xmlns:p14="http://schemas.microsoft.com/office/powerpoint/2010/main" val="2353894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t>Grants Management System</a:t>
            </a:r>
            <a:endParaRPr lang="en-US" sz="4800" dirty="0"/>
          </a:p>
        </p:txBody>
      </p:sp>
      <p:sp>
        <p:nvSpPr>
          <p:cNvPr id="5" name="TextBox 4"/>
          <p:cNvSpPr txBox="1"/>
          <p:nvPr/>
        </p:nvSpPr>
        <p:spPr>
          <a:xfrm>
            <a:off x="457200" y="1676400"/>
            <a:ext cx="8153400" cy="4339650"/>
          </a:xfrm>
          <a:prstGeom prst="rect">
            <a:avLst/>
          </a:prstGeom>
          <a:noFill/>
        </p:spPr>
        <p:txBody>
          <a:bodyPr wrap="square" rtlCol="0">
            <a:spAutoFit/>
          </a:bodyPr>
          <a:lstStyle/>
          <a:p>
            <a:r>
              <a:rPr lang="en-US" sz="2400" dirty="0" smtClean="0"/>
              <a:t>RFP – Key Points:</a:t>
            </a:r>
          </a:p>
          <a:p>
            <a:endParaRPr lang="en-US" sz="2400" dirty="0"/>
          </a:p>
          <a:p>
            <a:r>
              <a:rPr lang="en-US" sz="2400" dirty="0" smtClean="0"/>
              <a:t>We require</a:t>
            </a:r>
            <a:r>
              <a:rPr lang="en-US" sz="2400" b="1" dirty="0" smtClean="0"/>
              <a:t> a </a:t>
            </a:r>
            <a:r>
              <a:rPr lang="en-US" sz="2400" b="1" dirty="0"/>
              <a:t>single electronic solution </a:t>
            </a:r>
            <a:r>
              <a:rPr lang="en-US" sz="2400" dirty="0"/>
              <a:t>for creating and submitting grant proposals and for establishing and managing grant awards, subawards, and a variety of contracts from receipt/set-up through project close out.   </a:t>
            </a:r>
            <a:endParaRPr lang="en-US" sz="2400" dirty="0" smtClean="0"/>
          </a:p>
          <a:p>
            <a:endParaRPr lang="en-US" sz="2400" dirty="0"/>
          </a:p>
          <a:p>
            <a:r>
              <a:rPr lang="en-US" sz="2400" dirty="0" smtClean="0"/>
              <a:t>The </a:t>
            </a:r>
            <a:r>
              <a:rPr lang="en-US" sz="2400" dirty="0"/>
              <a:t>University is seeking to leverage the new system to </a:t>
            </a:r>
            <a:r>
              <a:rPr lang="en-US" sz="2400" b="1" dirty="0"/>
              <a:t>maximize efficiency </a:t>
            </a:r>
            <a:r>
              <a:rPr lang="en-US" sz="2400" dirty="0"/>
              <a:t>and to accommodate continued growth and complexity of its Sponsored Projects portfolio</a:t>
            </a:r>
            <a:r>
              <a:rPr lang="en-US" sz="2400" dirty="0" smtClean="0"/>
              <a:t>.</a:t>
            </a:r>
          </a:p>
          <a:p>
            <a:endParaRPr lang="en-US" dirty="0"/>
          </a:p>
          <a:p>
            <a:r>
              <a:rPr lang="en-US" dirty="0" smtClean="0"/>
              <a:t> </a:t>
            </a:r>
            <a:endParaRPr lang="en-US" sz="2400" dirty="0" smtClean="0"/>
          </a:p>
        </p:txBody>
      </p:sp>
    </p:spTree>
    <p:extLst>
      <p:ext uri="{BB962C8B-B14F-4D97-AF65-F5344CB8AC3E}">
        <p14:creationId xmlns:p14="http://schemas.microsoft.com/office/powerpoint/2010/main" val="4018207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t>Grants Management System</a:t>
            </a:r>
            <a:endParaRPr lang="en-US" sz="4800" dirty="0"/>
          </a:p>
        </p:txBody>
      </p:sp>
      <p:sp>
        <p:nvSpPr>
          <p:cNvPr id="6" name="Rectangle 3"/>
          <p:cNvSpPr>
            <a:spLocks noChangeArrowheads="1"/>
          </p:cNvSpPr>
          <p:nvPr/>
        </p:nvSpPr>
        <p:spPr bwMode="auto">
          <a:xfrm>
            <a:off x="3564500" y="4799111"/>
            <a:ext cx="12339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4264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990600" y="1749624"/>
            <a:ext cx="94488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2640" tIns="0" rIns="0" bIns="0" numCol="1" anchor="ctr" anchorCtr="0" compatLnSpc="1">
            <a:prstTxWarp prst="textNoShape">
              <a:avLst/>
            </a:prstTxWarp>
            <a:spAutoFit/>
          </a:bodyPr>
          <a:lstStyle/>
          <a:p>
            <a:pPr marL="514350" indent="-514350" algn="just" defTabSz="914400" eaLnBrk="0" fontAlgn="base" hangingPunct="0">
              <a:spcBef>
                <a:spcPct val="0"/>
              </a:spcBef>
              <a:spcAft>
                <a:spcPts val="600"/>
              </a:spcAft>
              <a:buFontTx/>
              <a:buChar char="•"/>
            </a:pPr>
            <a:r>
              <a:rPr lang="en-US" altLang="en-US" dirty="0" smtClean="0">
                <a:latin typeface="Arial" panose="020B0604020202020204" pitchFamily="34" charset="0"/>
                <a:ea typeface="Times" panose="02020603050405020304" pitchFamily="18" charset="0"/>
                <a:cs typeface="Arial" panose="020B0604020202020204" pitchFamily="34" charset="0"/>
              </a:rPr>
              <a:t>Web-based </a:t>
            </a:r>
            <a:r>
              <a:rPr lang="en-US" altLang="en-US" dirty="0">
                <a:latin typeface="Arial" panose="020B0604020202020204" pitchFamily="34" charset="0"/>
                <a:ea typeface="Times" panose="02020603050405020304" pitchFamily="18" charset="0"/>
                <a:cs typeface="Arial" panose="020B0604020202020204" pitchFamily="34" charset="0"/>
              </a:rPr>
              <a:t>portal to facilitate the </a:t>
            </a:r>
            <a:r>
              <a:rPr lang="en-US" altLang="en-US" b="1" dirty="0">
                <a:latin typeface="Arial" panose="020B0604020202020204" pitchFamily="34" charset="0"/>
                <a:ea typeface="Times" panose="02020603050405020304" pitchFamily="18" charset="0"/>
                <a:cs typeface="Arial" panose="020B0604020202020204" pitchFamily="34" charset="0"/>
              </a:rPr>
              <a:t>complete electronic lifecycle</a:t>
            </a:r>
            <a:r>
              <a:rPr lang="en-US" altLang="en-US" dirty="0">
                <a:latin typeface="Arial" panose="020B0604020202020204" pitchFamily="34" charset="0"/>
                <a:ea typeface="Times" panose="02020603050405020304" pitchFamily="18" charset="0"/>
                <a:cs typeface="Arial" panose="020B0604020202020204" pitchFamily="34" charset="0"/>
              </a:rPr>
              <a:t> of proposals, grant awards and contracts</a:t>
            </a:r>
          </a:p>
          <a:p>
            <a:pPr marL="0" marR="0" lvl="0" indent="0" algn="just" defTabSz="914400" rtl="0" eaLnBrk="0" fontAlgn="base" latinLnBrk="0" hangingPunct="0">
              <a:lnSpc>
                <a:spcPct val="100000"/>
              </a:lnSpc>
              <a:spcBef>
                <a:spcPct val="0"/>
              </a:spcBef>
              <a:spcAft>
                <a:spcPts val="600"/>
              </a:spcAft>
              <a:buClrTx/>
              <a:buSzTx/>
              <a:buFontTx/>
              <a:buChar char="•"/>
              <a:tabLst/>
            </a:pPr>
            <a:r>
              <a:rPr kumimoji="0" lang="en-US" altLang="en-US" b="0"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      </a:t>
            </a:r>
            <a:r>
              <a:rPr kumimoji="0" lang="en-US" altLang="en-US" b="0" i="0" u="none" strike="noStrike" cap="none" normalizeH="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 </a:t>
            </a:r>
            <a:r>
              <a:rPr kumimoji="0" lang="en-US" altLang="en-US" b="0"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Single sign on user account authentication (SAML or LDAP enabled)</a:t>
            </a:r>
          </a:p>
          <a:p>
            <a:pPr marL="342900" marR="0" lvl="0" indent="-342900" algn="just" defTabSz="914400" rtl="0" eaLnBrk="0" fontAlgn="base" latinLnBrk="0" hangingPunct="0">
              <a:lnSpc>
                <a:spcPct val="100000"/>
              </a:lnSpc>
              <a:spcBef>
                <a:spcPct val="0"/>
              </a:spcBef>
              <a:spcAft>
                <a:spcPts val="600"/>
              </a:spcAft>
              <a:buClrTx/>
              <a:buSzTx/>
              <a:buFontTx/>
              <a:buChar char="•"/>
              <a:tabLst/>
            </a:pPr>
            <a:r>
              <a:rPr kumimoji="0" lang="en-US" altLang="en-US" b="0"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   Interface with </a:t>
            </a:r>
            <a:r>
              <a:rPr kumimoji="0" lang="en-US" altLang="en-US" b="0" i="1"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HCM, FMS, Huron </a:t>
            </a:r>
            <a:r>
              <a:rPr kumimoji="0" lang="en-US" altLang="en-US" b="0" i="1" u="none" strike="noStrike" cap="none" normalizeH="0" baseline="0" dirty="0" err="1"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ecrt</a:t>
            </a:r>
            <a:r>
              <a:rPr kumimoji="0" lang="en-US" altLang="en-US" b="0" i="1"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a:t>
            </a:r>
            <a:r>
              <a:rPr kumimoji="0" lang="en-US" altLang="en-US" b="0" i="1" u="none" strike="noStrike" cap="none" normalizeH="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 and IRIS</a:t>
            </a:r>
            <a:r>
              <a:rPr kumimoji="0" lang="en-US" altLang="en-US" b="0"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 </a:t>
            </a:r>
            <a:endParaRPr lang="en-US" altLang="en-US" dirty="0">
              <a:latin typeface="Arial" panose="020B0604020202020204" pitchFamily="34" charset="0"/>
              <a:ea typeface="Times" panose="02020603050405020304" pitchFamily="18"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ts val="600"/>
              </a:spcAft>
              <a:buClrTx/>
              <a:buSzTx/>
              <a:buFontTx/>
              <a:buChar char="•"/>
              <a:tabLst/>
            </a:pPr>
            <a:r>
              <a:rPr kumimoji="0" lang="en-US" altLang="en-US" b="0"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   System to system proposal submission to grants.gov</a:t>
            </a:r>
          </a:p>
          <a:p>
            <a:pPr marL="342900" marR="0" lvl="0" indent="-342900" algn="just" defTabSz="914400" rtl="0" eaLnBrk="0" fontAlgn="base" latinLnBrk="0" hangingPunct="0">
              <a:lnSpc>
                <a:spcPct val="100000"/>
              </a:lnSpc>
              <a:spcBef>
                <a:spcPct val="0"/>
              </a:spcBef>
              <a:spcAft>
                <a:spcPts val="600"/>
              </a:spcAft>
              <a:buClrTx/>
              <a:buSzTx/>
              <a:buFontTx/>
              <a:buChar char="•"/>
              <a:tabLst/>
            </a:pPr>
            <a:r>
              <a:rPr kumimoji="0" lang="en-US" altLang="en-US" b="0"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   Automated workflow for routing and approvals with email alerts </a:t>
            </a:r>
          </a:p>
          <a:p>
            <a:pPr marL="514350" marR="0" lvl="0" indent="-514350" algn="just" defTabSz="914400" rtl="0" eaLnBrk="0" fontAlgn="base" latinLnBrk="0" hangingPunct="0">
              <a:lnSpc>
                <a:spcPct val="100000"/>
              </a:lnSpc>
              <a:spcBef>
                <a:spcPct val="0"/>
              </a:spcBef>
              <a:spcAft>
                <a:spcPts val="600"/>
              </a:spcAft>
              <a:buClrTx/>
              <a:buSzTx/>
              <a:buFontTx/>
              <a:buChar char="•"/>
              <a:tabLst/>
            </a:pPr>
            <a:r>
              <a:rPr kumimoji="0" lang="en-US" altLang="en-US" b="0"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Upload, store, and retrieve all documents associated/linked to a specific   project with unlimited storage restrictions</a:t>
            </a:r>
          </a:p>
          <a:p>
            <a:pPr marL="342900" marR="0" lvl="0" indent="-342900" algn="just" defTabSz="914400" rtl="0" eaLnBrk="0" fontAlgn="base" latinLnBrk="0" hangingPunct="0">
              <a:lnSpc>
                <a:spcPct val="100000"/>
              </a:lnSpc>
              <a:spcBef>
                <a:spcPct val="0"/>
              </a:spcBef>
              <a:spcAft>
                <a:spcPts val="600"/>
              </a:spcAft>
              <a:buClrTx/>
              <a:buSzTx/>
              <a:buFontTx/>
              <a:buChar char="•"/>
              <a:tabLst/>
            </a:pPr>
            <a:r>
              <a:rPr kumimoji="0" lang="en-US" altLang="en-US" b="0"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   Audit trail of all transactions </a:t>
            </a:r>
          </a:p>
          <a:p>
            <a:pPr marL="342900" marR="0" lvl="0" indent="-342900" algn="just" defTabSz="914400" rtl="0" eaLnBrk="0" fontAlgn="base" latinLnBrk="0" hangingPunct="0">
              <a:lnSpc>
                <a:spcPct val="100000"/>
              </a:lnSpc>
              <a:spcBef>
                <a:spcPct val="0"/>
              </a:spcBef>
              <a:spcAft>
                <a:spcPts val="600"/>
              </a:spcAft>
              <a:buClrTx/>
              <a:buSzTx/>
              <a:buFontTx/>
              <a:buChar char="•"/>
              <a:tabLst/>
            </a:pPr>
            <a:r>
              <a:rPr kumimoji="0" lang="en-US" altLang="en-US" b="0"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   Role based access and security</a:t>
            </a:r>
          </a:p>
          <a:p>
            <a:pPr marL="514350" marR="0" lvl="0" indent="-514350" algn="just" defTabSz="914400" rtl="0" eaLnBrk="0" fontAlgn="base" latinLnBrk="0" hangingPunct="0">
              <a:lnSpc>
                <a:spcPct val="100000"/>
              </a:lnSpc>
              <a:spcBef>
                <a:spcPct val="0"/>
              </a:spcBef>
              <a:spcAft>
                <a:spcPts val="600"/>
              </a:spcAft>
              <a:buClrTx/>
              <a:buSzTx/>
              <a:buFontTx/>
              <a:buChar char="•"/>
              <a:tabLst/>
            </a:pPr>
            <a:r>
              <a:rPr kumimoji="0" lang="en-US" altLang="en-US" b="0"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Report creation by individual user based on access and security, all data fields exportable</a:t>
            </a:r>
            <a:r>
              <a:rPr kumimoji="0" lang="en-US" altLang="en-US" sz="1100" b="0" i="0" u="none" strike="noStrike" cap="none" normalizeH="0" baseline="0" dirty="0" smtClean="0">
                <a:ln>
                  <a:noFill/>
                </a:ln>
                <a:solidFill>
                  <a:schemeClr val="tx1"/>
                </a:solidFill>
                <a:effectLst/>
              </a:rPr>
              <a:t> </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35202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t>Grants Management System</a:t>
            </a:r>
            <a:endParaRPr lang="en-US" sz="4800" dirty="0"/>
          </a:p>
        </p:txBody>
      </p:sp>
      <p:sp>
        <p:nvSpPr>
          <p:cNvPr id="6" name="Rectangle 3"/>
          <p:cNvSpPr>
            <a:spLocks noChangeArrowheads="1"/>
          </p:cNvSpPr>
          <p:nvPr/>
        </p:nvSpPr>
        <p:spPr bwMode="auto">
          <a:xfrm>
            <a:off x="3564500" y="4799111"/>
            <a:ext cx="12339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4264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dirty="0" smtClean="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extBox 2"/>
          <p:cNvSpPr txBox="1"/>
          <p:nvPr/>
        </p:nvSpPr>
        <p:spPr>
          <a:xfrm>
            <a:off x="228600" y="1447800"/>
            <a:ext cx="8686800" cy="4616648"/>
          </a:xfrm>
          <a:prstGeom prst="rect">
            <a:avLst/>
          </a:prstGeom>
          <a:noFill/>
        </p:spPr>
        <p:txBody>
          <a:bodyPr wrap="square" rtlCol="0">
            <a:spAutoFit/>
          </a:bodyPr>
          <a:lstStyle/>
          <a:p>
            <a:r>
              <a:rPr lang="en-US" sz="2400" dirty="0" smtClean="0"/>
              <a:t>In addition to the minimum requirements, we added 49 specific questions to highlight specific functionality and unique system features: </a:t>
            </a:r>
          </a:p>
          <a:p>
            <a:endParaRPr lang="en-US" sz="1200" dirty="0"/>
          </a:p>
          <a:p>
            <a:pPr marL="285750" indent="-285750">
              <a:buFontTx/>
              <a:buChar char="-"/>
            </a:pPr>
            <a:r>
              <a:rPr lang="en-US" sz="2400" dirty="0" smtClean="0"/>
              <a:t>user-configurable </a:t>
            </a:r>
            <a:r>
              <a:rPr lang="en-US" sz="2400" dirty="0"/>
              <a:t>dashboard or home </a:t>
            </a:r>
            <a:r>
              <a:rPr lang="en-US" sz="2400" dirty="0" smtClean="0"/>
              <a:t>page  (statuses and user worklist)</a:t>
            </a:r>
          </a:p>
          <a:p>
            <a:pPr marL="285750" indent="-285750">
              <a:buFontTx/>
              <a:buChar char="-"/>
            </a:pPr>
            <a:r>
              <a:rPr lang="en-US" sz="2400" dirty="0" smtClean="0"/>
              <a:t>Master record to sub-record relationship and numbering</a:t>
            </a:r>
          </a:p>
          <a:p>
            <a:pPr marL="285750" indent="-285750">
              <a:buFontTx/>
              <a:buChar char="-"/>
            </a:pPr>
            <a:r>
              <a:rPr lang="en-US" sz="2400" dirty="0" smtClean="0"/>
              <a:t>Project deliverables and alerts/reminders</a:t>
            </a:r>
          </a:p>
          <a:p>
            <a:pPr marL="285750" indent="-285750">
              <a:buFontTx/>
              <a:buChar char="-"/>
            </a:pPr>
            <a:r>
              <a:rPr lang="en-US" sz="2400" dirty="0" smtClean="0"/>
              <a:t>Managing subawards</a:t>
            </a:r>
          </a:p>
          <a:p>
            <a:pPr marL="285750" indent="-285750">
              <a:buFontTx/>
              <a:buChar char="-"/>
            </a:pPr>
            <a:r>
              <a:rPr lang="en-US" sz="2400" dirty="0" smtClean="0"/>
              <a:t>Personnel profiles</a:t>
            </a:r>
          </a:p>
          <a:p>
            <a:pPr marL="285750" indent="-285750">
              <a:buFontTx/>
              <a:buChar char="-"/>
            </a:pPr>
            <a:r>
              <a:rPr lang="en-US" sz="2400" dirty="0" smtClean="0"/>
              <a:t>Budget variability (detailed, modular, per-patient)</a:t>
            </a:r>
          </a:p>
          <a:p>
            <a:pPr marL="285750" indent="-285750">
              <a:buFontTx/>
              <a:buChar char="-"/>
            </a:pPr>
            <a:r>
              <a:rPr lang="en-US" sz="2400" dirty="0" smtClean="0"/>
              <a:t>Financial Tracking</a:t>
            </a:r>
          </a:p>
          <a:p>
            <a:pPr marL="285750" indent="-285750">
              <a:buFontTx/>
              <a:buChar char="-"/>
            </a:pPr>
            <a:endParaRPr lang="en-US" dirty="0"/>
          </a:p>
        </p:txBody>
      </p:sp>
    </p:spTree>
    <p:extLst>
      <p:ext uri="{BB962C8B-B14F-4D97-AF65-F5344CB8AC3E}">
        <p14:creationId xmlns:p14="http://schemas.microsoft.com/office/powerpoint/2010/main" val="2984350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 Training</a:t>
            </a:r>
            <a:endParaRPr lang="en-US" dirty="0"/>
          </a:p>
        </p:txBody>
      </p:sp>
      <p:sp>
        <p:nvSpPr>
          <p:cNvPr id="3" name="Text Placeholder 2"/>
          <p:cNvSpPr>
            <a:spLocks noGrp="1"/>
          </p:cNvSpPr>
          <p:nvPr>
            <p:ph type="subTitle" idx="1"/>
          </p:nvPr>
        </p:nvSpPr>
        <p:spPr/>
        <p:txBody>
          <a:bodyPr>
            <a:normAutofit/>
          </a:bodyPr>
          <a:lstStyle/>
          <a:p>
            <a:endParaRPr lang="en-US" sz="2800" dirty="0" smtClean="0"/>
          </a:p>
          <a:p>
            <a:r>
              <a:rPr lang="en-US" sz="2800" b="1" dirty="0" smtClean="0"/>
              <a:t>Tiffany Sagers</a:t>
            </a:r>
          </a:p>
          <a:p>
            <a:r>
              <a:rPr lang="en-US" sz="2800" dirty="0" smtClean="0"/>
              <a:t>Manager, Grants &amp; Contracts</a:t>
            </a:r>
            <a:endParaRPr lang="en-US" sz="2800" dirty="0"/>
          </a:p>
        </p:txBody>
      </p:sp>
    </p:spTree>
    <p:extLst>
      <p:ext uri="{BB962C8B-B14F-4D97-AF65-F5344CB8AC3E}">
        <p14:creationId xmlns:p14="http://schemas.microsoft.com/office/powerpoint/2010/main" val="1541601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8513" y="2168074"/>
            <a:ext cx="7126975" cy="40568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5">
              <a:solidFill>
                <a:schemeClr val="bg1">
                  <a:lumMod val="65000"/>
                </a:schemeClr>
              </a:solidFill>
            </a:endParaRPr>
          </a:p>
        </p:txBody>
      </p:sp>
      <p:sp>
        <p:nvSpPr>
          <p:cNvPr id="2" name="Title 1"/>
          <p:cNvSpPr>
            <a:spLocks noGrp="1"/>
          </p:cNvSpPr>
          <p:nvPr>
            <p:ph type="ctrTitle"/>
          </p:nvPr>
        </p:nvSpPr>
        <p:spPr>
          <a:xfrm>
            <a:off x="990601" y="685674"/>
            <a:ext cx="7162800" cy="1140455"/>
          </a:xfrm>
        </p:spPr>
        <p:txBody>
          <a:bodyPr/>
          <a:lstStyle/>
          <a:p>
            <a:r>
              <a:rPr lang="en-US" altLang="en-US" sz="3166" i="1" dirty="0">
                <a:latin typeface="Arial" charset="0"/>
                <a:cs typeface="Arial" charset="0"/>
              </a:rPr>
              <a:t>Sponsored Projects Administration Training Course</a:t>
            </a:r>
            <a:endParaRPr lang="en-US" sz="3166" dirty="0"/>
          </a:p>
        </p:txBody>
      </p:sp>
      <p:sp>
        <p:nvSpPr>
          <p:cNvPr id="4" name="Subtitle 2"/>
          <p:cNvSpPr>
            <a:spLocks noGrp="1"/>
          </p:cNvSpPr>
          <p:nvPr>
            <p:ph type="subTitle" idx="1"/>
          </p:nvPr>
        </p:nvSpPr>
        <p:spPr>
          <a:xfrm>
            <a:off x="3968948" y="2332543"/>
            <a:ext cx="4640528" cy="2331114"/>
          </a:xfrm>
        </p:spPr>
        <p:txBody>
          <a:bodyPr rtlCol="0">
            <a:noAutofit/>
          </a:bodyPr>
          <a:lstStyle/>
          <a:p>
            <a:pPr defTabSz="421429">
              <a:defRPr/>
            </a:pPr>
            <a:r>
              <a:rPr lang="en-US" sz="1655" dirty="0">
                <a:latin typeface="Arial" panose="020B0604020202020204" pitchFamily="34" charset="0"/>
                <a:cs typeface="Arial" panose="020B0604020202020204" pitchFamily="34" charset="0"/>
              </a:rPr>
              <a:t>Tues., April 17th through Thurs., April 19</a:t>
            </a:r>
            <a:r>
              <a:rPr lang="en-US" sz="1655" baseline="30000" dirty="0">
                <a:latin typeface="Arial" panose="020B0604020202020204" pitchFamily="34" charset="0"/>
                <a:cs typeface="Arial" panose="020B0604020202020204" pitchFamily="34" charset="0"/>
              </a:rPr>
              <a:t>th</a:t>
            </a:r>
            <a:r>
              <a:rPr lang="en-US" sz="1655" dirty="0">
                <a:latin typeface="Arial" panose="020B0604020202020204" pitchFamily="34" charset="0"/>
                <a:cs typeface="Arial" panose="020B0604020202020204" pitchFamily="34" charset="0"/>
              </a:rPr>
              <a:t> </a:t>
            </a:r>
          </a:p>
          <a:p>
            <a:pPr defTabSz="421429">
              <a:defRPr/>
            </a:pPr>
            <a:r>
              <a:rPr lang="en-US" sz="1655" dirty="0">
                <a:latin typeface="Arial" panose="020B0604020202020204" pitchFamily="34" charset="0"/>
                <a:cs typeface="Arial" panose="020B0604020202020204" pitchFamily="34" charset="0"/>
              </a:rPr>
              <a:t>8:30 a.m. to 4:30 p.m. each day </a:t>
            </a:r>
          </a:p>
          <a:p>
            <a:pPr defTabSz="421429">
              <a:defRPr/>
            </a:pPr>
            <a:r>
              <a:rPr lang="en-US" sz="1655" dirty="0">
                <a:latin typeface="Arial" panose="020B0604020202020204" pitchFamily="34" charset="0"/>
                <a:cs typeface="Arial" panose="020B0604020202020204" pitchFamily="34" charset="0"/>
              </a:rPr>
              <a:t>$160 for all three days</a:t>
            </a:r>
          </a:p>
          <a:p>
            <a:pPr defTabSz="421429">
              <a:defRPr/>
            </a:pPr>
            <a:endParaRPr lang="en-US" sz="1727" b="1" dirty="0">
              <a:solidFill>
                <a:schemeClr val="tx1">
                  <a:lumMod val="95000"/>
                  <a:lumOff val="5000"/>
                </a:schemeClr>
              </a:solidFill>
              <a:latin typeface="Arial" panose="020B0604020202020204" pitchFamily="34" charset="0"/>
              <a:cs typeface="Arial" panose="020B0604020202020204" pitchFamily="34" charset="0"/>
            </a:endParaRPr>
          </a:p>
          <a:p>
            <a:pPr defTabSz="421429">
              <a:defRPr/>
            </a:pPr>
            <a:r>
              <a:rPr lang="en-US" sz="1727" b="1" dirty="0">
                <a:solidFill>
                  <a:schemeClr val="tx1">
                    <a:lumMod val="95000"/>
                    <a:lumOff val="5000"/>
                  </a:schemeClr>
                </a:solidFill>
                <a:latin typeface="Arial" panose="020B0604020202020204" pitchFamily="34" charset="0"/>
                <a:cs typeface="Arial" panose="020B0604020202020204" pitchFamily="34" charset="0"/>
              </a:rPr>
              <a:t>Register at </a:t>
            </a:r>
            <a:br>
              <a:rPr lang="en-US" sz="1727" b="1" dirty="0">
                <a:solidFill>
                  <a:schemeClr val="tx1">
                    <a:lumMod val="95000"/>
                    <a:lumOff val="5000"/>
                  </a:schemeClr>
                </a:solidFill>
                <a:latin typeface="Arial" panose="020B0604020202020204" pitchFamily="34" charset="0"/>
                <a:cs typeface="Arial" panose="020B0604020202020204" pitchFamily="34" charset="0"/>
              </a:rPr>
            </a:br>
            <a:r>
              <a:rPr lang="en-US" sz="1727" b="1" u="sng" dirty="0">
                <a:solidFill>
                  <a:srgbClr val="0000FF"/>
                </a:solidFill>
              </a:rPr>
              <a:t>go.uth.edu/</a:t>
            </a:r>
            <a:r>
              <a:rPr lang="en-US" sz="1727" b="1" u="sng" dirty="0" err="1">
                <a:solidFill>
                  <a:srgbClr val="0000FF"/>
                </a:solidFill>
              </a:rPr>
              <a:t>SPAregister</a:t>
            </a:r>
            <a:r>
              <a:rPr lang="en-US" sz="1727" b="1" dirty="0">
                <a:solidFill>
                  <a:srgbClr val="0000FF"/>
                </a:solidFill>
              </a:rPr>
              <a:t> </a:t>
            </a:r>
          </a:p>
          <a:p>
            <a:pPr defTabSz="421429">
              <a:defRPr/>
            </a:pPr>
            <a:r>
              <a:rPr lang="en-US" sz="1727" dirty="0">
                <a:solidFill>
                  <a:schemeClr val="tx1">
                    <a:lumMod val="95000"/>
                    <a:lumOff val="5000"/>
                  </a:schemeClr>
                </a:solidFill>
                <a:latin typeface="Arial" panose="020B0604020202020204" pitchFamily="34" charset="0"/>
                <a:cs typeface="Arial" panose="020B0604020202020204" pitchFamily="34" charset="0"/>
              </a:rPr>
              <a:t> </a:t>
            </a:r>
          </a:p>
          <a:p>
            <a:pPr defTabSz="421429">
              <a:defRPr/>
            </a:pPr>
            <a:r>
              <a:rPr lang="en-US" sz="1727" dirty="0">
                <a:solidFill>
                  <a:schemeClr val="tx1">
                    <a:lumMod val="95000"/>
                    <a:lumOff val="5000"/>
                  </a:schemeClr>
                </a:solidFill>
                <a:latin typeface="Arial" panose="020B0604020202020204" pitchFamily="34" charset="0"/>
                <a:cs typeface="Arial" panose="020B0604020202020204" pitchFamily="34" charset="0"/>
              </a:rPr>
              <a:t>For more information go to </a:t>
            </a:r>
            <a:r>
              <a:rPr lang="en-US" sz="1727" u="sng" dirty="0">
                <a:solidFill>
                  <a:srgbClr val="0000FF"/>
                </a:solidFill>
              </a:rPr>
              <a:t>go.uth.edu/</a:t>
            </a:r>
            <a:r>
              <a:rPr lang="en-US" sz="1727" u="sng" dirty="0" err="1">
                <a:solidFill>
                  <a:srgbClr val="0000FF"/>
                </a:solidFill>
              </a:rPr>
              <a:t>SPATrain</a:t>
            </a:r>
            <a:endParaRPr lang="en-US" sz="1727" dirty="0">
              <a:solidFill>
                <a:srgbClr val="0000FF"/>
              </a:solidFill>
            </a:endParaRPr>
          </a:p>
          <a:p>
            <a:pPr defTabSz="421429">
              <a:defRPr/>
            </a:pPr>
            <a:r>
              <a:rPr lang="en-US" sz="1727" dirty="0">
                <a:solidFill>
                  <a:schemeClr val="tx1">
                    <a:lumMod val="95000"/>
                    <a:lumOff val="5000"/>
                  </a:schemeClr>
                </a:solidFill>
                <a:latin typeface="Arial" panose="020B0604020202020204" pitchFamily="34" charset="0"/>
                <a:cs typeface="Arial" panose="020B0604020202020204" pitchFamily="34" charset="0"/>
              </a:rPr>
              <a:t>or email </a:t>
            </a:r>
            <a:r>
              <a:rPr lang="en-US" sz="1727" u="sng" dirty="0">
                <a:solidFill>
                  <a:srgbClr val="0000FF"/>
                </a:solidFill>
                <a:latin typeface="Arial" panose="020B0604020202020204" pitchFamily="34" charset="0"/>
                <a:cs typeface="Arial" panose="020B0604020202020204" pitchFamily="34" charset="0"/>
              </a:rPr>
              <a:t>grp-spatraining@uthouston.edu</a:t>
            </a:r>
          </a:p>
        </p:txBody>
      </p:sp>
      <p:pic>
        <p:nvPicPr>
          <p:cNvPr id="5" name="Picture 6" descr="C:\Users\ajones11\AppData\Local\Microsoft\Windows\Temporary Internet Files\Content.IE5\ME3D5B4N\MP9003877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702" y="2387365"/>
            <a:ext cx="3190007" cy="227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6279" y="5128510"/>
            <a:ext cx="2518555" cy="682924"/>
          </a:xfrm>
          <a:prstGeom prst="rect">
            <a:avLst/>
          </a:prstGeom>
        </p:spPr>
      </p:pic>
    </p:spTree>
    <p:extLst>
      <p:ext uri="{BB962C8B-B14F-4D97-AF65-F5344CB8AC3E}">
        <p14:creationId xmlns:p14="http://schemas.microsoft.com/office/powerpoint/2010/main" val="2527424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t>Agenda</a:t>
            </a:r>
            <a:endParaRPr lang="en-US" sz="4800" dirty="0"/>
          </a:p>
        </p:txBody>
      </p:sp>
      <p:sp>
        <p:nvSpPr>
          <p:cNvPr id="4" name="Content Placeholder 2"/>
          <p:cNvSpPr txBox="1">
            <a:spLocks/>
          </p:cNvSpPr>
          <p:nvPr/>
        </p:nvSpPr>
        <p:spPr>
          <a:xfrm>
            <a:off x="304800" y="1676400"/>
            <a:ext cx="8534400" cy="4114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Wingdings" panose="05000000000000000000" pitchFamily="2" charset="2"/>
              <a:buChar char="v"/>
              <a:defRPr sz="3200" kern="1200">
                <a:solidFill>
                  <a:schemeClr val="tx1"/>
                </a:solidFill>
                <a:latin typeface="Univers 45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Univers 45 Light"/>
                <a:ea typeface="+mn-ea"/>
                <a:cs typeface="+mn-cs"/>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1"/>
                </a:solidFill>
                <a:latin typeface="Univers 45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Univers 45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2800" dirty="0" smtClean="0"/>
              <a:t> Introductions</a:t>
            </a:r>
          </a:p>
          <a:p>
            <a:pPr>
              <a:defRPr/>
            </a:pPr>
            <a:r>
              <a:rPr lang="en-US" altLang="en-US" sz="2800" dirty="0"/>
              <a:t> </a:t>
            </a:r>
            <a:r>
              <a:rPr lang="en-US" altLang="en-US" sz="2800" dirty="0" smtClean="0"/>
              <a:t>Single IRB – NIH Mandate and Fees </a:t>
            </a:r>
            <a:r>
              <a:rPr lang="en-US" altLang="en-US" sz="1900" dirty="0" smtClean="0"/>
              <a:t>(Edmonds)</a:t>
            </a:r>
          </a:p>
          <a:p>
            <a:pPr>
              <a:defRPr/>
            </a:pPr>
            <a:r>
              <a:rPr lang="en-US" altLang="en-US" sz="2800" dirty="0" smtClean="0"/>
              <a:t> Time and Effort Reporting   </a:t>
            </a:r>
            <a:r>
              <a:rPr lang="en-US" altLang="en-US" sz="2000" dirty="0" smtClean="0"/>
              <a:t>(Ogu/Sagers)</a:t>
            </a:r>
            <a:endParaRPr lang="en-US" altLang="en-US" sz="2400" dirty="0" smtClean="0"/>
          </a:p>
          <a:p>
            <a:pPr lvl="1">
              <a:defRPr/>
            </a:pPr>
            <a:r>
              <a:rPr lang="en-US" altLang="en-US" sz="2000" dirty="0" smtClean="0"/>
              <a:t>RPPR Personnel Review</a:t>
            </a:r>
          </a:p>
          <a:p>
            <a:pPr lvl="1">
              <a:defRPr/>
            </a:pPr>
            <a:r>
              <a:rPr lang="en-US" altLang="en-US" sz="2000" dirty="0"/>
              <a:t>Effort without </a:t>
            </a:r>
            <a:r>
              <a:rPr lang="en-US" altLang="en-US" sz="2000" dirty="0" smtClean="0"/>
              <a:t>salary</a:t>
            </a:r>
          </a:p>
          <a:p>
            <a:pPr lvl="1">
              <a:defRPr/>
            </a:pPr>
            <a:r>
              <a:rPr lang="en-US" altLang="en-US" sz="2000" dirty="0"/>
              <a:t>Effort Certification </a:t>
            </a:r>
            <a:r>
              <a:rPr lang="en-US" altLang="en-US" sz="2000" dirty="0" smtClean="0"/>
              <a:t>Recap</a:t>
            </a:r>
          </a:p>
          <a:p>
            <a:pPr marL="457200" lvl="2" indent="-457200">
              <a:defRPr/>
            </a:pPr>
            <a:r>
              <a:rPr lang="en-US" altLang="en-US" sz="2800" dirty="0" smtClean="0"/>
              <a:t>HOOP 69–Indirect Cost Policy Changes </a:t>
            </a:r>
            <a:r>
              <a:rPr lang="en-US" altLang="en-US" sz="2000" dirty="0" smtClean="0"/>
              <a:t>(Kreidler)</a:t>
            </a:r>
          </a:p>
          <a:p>
            <a:pPr>
              <a:defRPr/>
            </a:pPr>
            <a:r>
              <a:rPr lang="en-US" altLang="en-US" sz="2800" dirty="0" smtClean="0"/>
              <a:t> Grants Management System Update </a:t>
            </a:r>
            <a:r>
              <a:rPr lang="en-US" altLang="en-US" sz="2000" dirty="0" smtClean="0"/>
              <a:t>(Kreidler)</a:t>
            </a:r>
          </a:p>
          <a:p>
            <a:pPr>
              <a:defRPr/>
            </a:pPr>
            <a:r>
              <a:rPr lang="en-US" altLang="en-US" sz="2800" dirty="0" smtClean="0"/>
              <a:t> SPA Annual 3-day training </a:t>
            </a:r>
            <a:r>
              <a:rPr lang="en-US" altLang="en-US" sz="2000" dirty="0" smtClean="0"/>
              <a:t>(Sagers)</a:t>
            </a:r>
          </a:p>
        </p:txBody>
      </p:sp>
    </p:spTree>
    <p:extLst>
      <p:ext uri="{BB962C8B-B14F-4D97-AF65-F5344CB8AC3E}">
        <p14:creationId xmlns:p14="http://schemas.microsoft.com/office/powerpoint/2010/main" val="3520737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209800"/>
            <a:ext cx="7894320" cy="2743200"/>
          </a:xfrm>
        </p:spPr>
        <p:txBody>
          <a:bodyPr>
            <a:normAutofit lnSpcReduction="10000"/>
          </a:bodyPr>
          <a:lstStyle/>
          <a:p>
            <a:r>
              <a:rPr lang="en-US" dirty="0" smtClean="0"/>
              <a:t>Next Meeting:</a:t>
            </a:r>
          </a:p>
          <a:p>
            <a:r>
              <a:rPr lang="en-US" dirty="0" smtClean="0"/>
              <a:t>May 23, 2018</a:t>
            </a:r>
          </a:p>
          <a:p>
            <a:endParaRPr lang="en-US" dirty="0"/>
          </a:p>
          <a:p>
            <a:r>
              <a:rPr lang="en-US" dirty="0" smtClean="0"/>
              <a:t>Presentations &amp; Schedule </a:t>
            </a:r>
            <a:r>
              <a:rPr lang="en-US" dirty="0"/>
              <a:t>P</a:t>
            </a:r>
            <a:r>
              <a:rPr lang="en-US" dirty="0" smtClean="0"/>
              <a:t>osted at:</a:t>
            </a:r>
          </a:p>
          <a:p>
            <a:r>
              <a:rPr lang="en-US" dirty="0" smtClean="0"/>
              <a:t>go.uth.edu/AURA</a:t>
            </a:r>
            <a:endParaRPr lang="en-US" dirty="0"/>
          </a:p>
        </p:txBody>
      </p:sp>
    </p:spTree>
    <p:extLst>
      <p:ext uri="{BB962C8B-B14F-4D97-AF65-F5344CB8AC3E}">
        <p14:creationId xmlns:p14="http://schemas.microsoft.com/office/powerpoint/2010/main" val="3895517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Single IRB</a:t>
            </a:r>
            <a:endParaRPr lang="en-US" dirty="0"/>
          </a:p>
        </p:txBody>
      </p:sp>
      <p:sp>
        <p:nvSpPr>
          <p:cNvPr id="3" name="Text Placeholder 2"/>
          <p:cNvSpPr>
            <a:spLocks noGrp="1"/>
          </p:cNvSpPr>
          <p:nvPr>
            <p:ph type="subTitle" idx="1"/>
          </p:nvPr>
        </p:nvSpPr>
        <p:spPr>
          <a:xfrm>
            <a:off x="609600" y="3429000"/>
            <a:ext cx="7924800" cy="1752600"/>
          </a:xfrm>
        </p:spPr>
        <p:txBody>
          <a:bodyPr>
            <a:normAutofit/>
          </a:bodyPr>
          <a:lstStyle/>
          <a:p>
            <a:r>
              <a:rPr lang="en-US" b="1" dirty="0" smtClean="0"/>
              <a:t>Cynthia Edmonds</a:t>
            </a:r>
          </a:p>
          <a:p>
            <a:r>
              <a:rPr lang="en-US" sz="2800" dirty="0" smtClean="0"/>
              <a:t>Director, Office </a:t>
            </a:r>
            <a:r>
              <a:rPr lang="en-US" sz="2800" dirty="0"/>
              <a:t>of Research Support Committees</a:t>
            </a:r>
          </a:p>
          <a:p>
            <a:endParaRPr lang="en-US" b="1" dirty="0" smtClean="0"/>
          </a:p>
        </p:txBody>
      </p:sp>
      <p:sp>
        <p:nvSpPr>
          <p:cNvPr id="4" name="Rectangle 3"/>
          <p:cNvSpPr/>
          <p:nvPr/>
        </p:nvSpPr>
        <p:spPr>
          <a:xfrm>
            <a:off x="457200" y="1752600"/>
            <a:ext cx="8674169" cy="769441"/>
          </a:xfrm>
          <a:prstGeom prst="rect">
            <a:avLst/>
          </a:prstGeom>
        </p:spPr>
        <p:txBody>
          <a:bodyPr wrap="none">
            <a:spAutoFit/>
          </a:bodyPr>
          <a:lstStyle/>
          <a:p>
            <a:r>
              <a:rPr lang="en-US" sz="4400" dirty="0"/>
              <a:t>Reliance and Reciprocity Agreements</a:t>
            </a:r>
          </a:p>
        </p:txBody>
      </p:sp>
    </p:spTree>
    <p:extLst>
      <p:ext uri="{BB962C8B-B14F-4D97-AF65-F5344CB8AC3E}">
        <p14:creationId xmlns:p14="http://schemas.microsoft.com/office/powerpoint/2010/main" val="3356006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Mandate</a:t>
            </a:r>
            <a:endParaRPr lang="en-US" dirty="0"/>
          </a:p>
        </p:txBody>
      </p:sp>
      <p:sp>
        <p:nvSpPr>
          <p:cNvPr id="3" name="Content Placeholder 2"/>
          <p:cNvSpPr>
            <a:spLocks noGrp="1"/>
          </p:cNvSpPr>
          <p:nvPr>
            <p:ph idx="1"/>
          </p:nvPr>
        </p:nvSpPr>
        <p:spPr>
          <a:xfrm>
            <a:off x="457200" y="1752600"/>
            <a:ext cx="8229600" cy="4724400"/>
          </a:xfrm>
        </p:spPr>
        <p:txBody>
          <a:bodyPr>
            <a:normAutofit fontScale="77500" lnSpcReduction="20000"/>
          </a:bodyPr>
          <a:lstStyle/>
          <a:p>
            <a:r>
              <a:rPr lang="en-US" dirty="0" smtClean="0"/>
              <a:t>Multisite studies will require single IRB (</a:t>
            </a:r>
            <a:r>
              <a:rPr lang="en-US" dirty="0" err="1" smtClean="0"/>
              <a:t>sIRB</a:t>
            </a:r>
            <a:r>
              <a:rPr lang="en-US" dirty="0" smtClean="0"/>
              <a:t>) review.</a:t>
            </a:r>
          </a:p>
          <a:p>
            <a:pPr lvl="1"/>
            <a:r>
              <a:rPr lang="en-US" dirty="0" smtClean="0"/>
              <a:t>NIH-funded </a:t>
            </a:r>
            <a:r>
              <a:rPr lang="en-US" dirty="0"/>
              <a:t>multi-site studies </a:t>
            </a:r>
            <a:endParaRPr lang="en-US" dirty="0" smtClean="0"/>
          </a:p>
          <a:p>
            <a:pPr lvl="1"/>
            <a:r>
              <a:rPr lang="en-US" dirty="0" smtClean="0"/>
              <a:t>Each </a:t>
            </a:r>
            <a:r>
              <a:rPr lang="en-US" dirty="0"/>
              <a:t>site </a:t>
            </a:r>
            <a:r>
              <a:rPr lang="en-US" dirty="0" smtClean="0"/>
              <a:t>conducting </a:t>
            </a:r>
            <a:r>
              <a:rPr lang="en-US" dirty="0"/>
              <a:t>the same protocol </a:t>
            </a:r>
            <a:endParaRPr lang="en-US" dirty="0" smtClean="0"/>
          </a:p>
          <a:p>
            <a:pPr lvl="1"/>
            <a:r>
              <a:rPr lang="en-US" dirty="0" smtClean="0"/>
              <a:t>Non-exempt </a:t>
            </a:r>
            <a:r>
              <a:rPr lang="en-US" dirty="0"/>
              <a:t>human subjects </a:t>
            </a:r>
            <a:r>
              <a:rPr lang="en-US" dirty="0" smtClean="0"/>
              <a:t>research</a:t>
            </a:r>
          </a:p>
          <a:p>
            <a:r>
              <a:rPr lang="en-US" dirty="0" smtClean="0"/>
              <a:t>Effective date: January 25, 2018</a:t>
            </a:r>
          </a:p>
          <a:p>
            <a:r>
              <a:rPr lang="en-US" dirty="0" smtClean="0"/>
              <a:t>Grant must include a plan for </a:t>
            </a:r>
            <a:r>
              <a:rPr lang="en-US" dirty="0" err="1" smtClean="0"/>
              <a:t>sIRB</a:t>
            </a:r>
            <a:endParaRPr lang="en-US" dirty="0" smtClean="0"/>
          </a:p>
          <a:p>
            <a:pPr lvl="1"/>
            <a:r>
              <a:rPr lang="en-US" dirty="0" smtClean="0"/>
              <a:t>State IRB of record</a:t>
            </a:r>
          </a:p>
          <a:p>
            <a:pPr lvl="1"/>
            <a:r>
              <a:rPr lang="en-US" dirty="0" smtClean="0"/>
              <a:t>Describe how each site will follow </a:t>
            </a:r>
            <a:r>
              <a:rPr lang="en-US" dirty="0" err="1" smtClean="0"/>
              <a:t>sIRB</a:t>
            </a:r>
            <a:r>
              <a:rPr lang="en-US" dirty="0" smtClean="0"/>
              <a:t> requirements</a:t>
            </a:r>
          </a:p>
          <a:p>
            <a:pPr lvl="1"/>
            <a:r>
              <a:rPr lang="en-US" dirty="0" smtClean="0"/>
              <a:t>Describe how communications will be handled</a:t>
            </a:r>
          </a:p>
          <a:p>
            <a:pPr lvl="1"/>
            <a:r>
              <a:rPr lang="en-US" dirty="0" smtClean="0"/>
              <a:t>Delayed onset grants can have a more general description that the mandate will be complied with</a:t>
            </a:r>
          </a:p>
          <a:p>
            <a:r>
              <a:rPr lang="en-US" dirty="0" smtClean="0"/>
              <a:t>Budget - direct cost funding should reflect </a:t>
            </a:r>
            <a:r>
              <a:rPr lang="en-US" dirty="0" err="1" smtClean="0"/>
              <a:t>sIRB</a:t>
            </a:r>
            <a:r>
              <a:rPr lang="en-US" dirty="0" smtClean="0"/>
              <a:t> costs </a:t>
            </a:r>
          </a:p>
          <a:p>
            <a:endParaRPr lang="en-US" sz="2400" dirty="0" smtClean="0"/>
          </a:p>
          <a:p>
            <a:endParaRPr lang="en-US" sz="2800" dirty="0" smtClean="0"/>
          </a:p>
          <a:p>
            <a:endParaRPr lang="en-US" dirty="0"/>
          </a:p>
        </p:txBody>
      </p:sp>
    </p:spTree>
    <p:extLst>
      <p:ext uri="{BB962C8B-B14F-4D97-AF65-F5344CB8AC3E}">
        <p14:creationId xmlns:p14="http://schemas.microsoft.com/office/powerpoint/2010/main" val="134669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IRB Review</a:t>
            </a:r>
            <a:endParaRPr lang="en-US" dirty="0"/>
          </a:p>
        </p:txBody>
      </p:sp>
      <p:sp>
        <p:nvSpPr>
          <p:cNvPr id="3" name="Content Placeholder 2"/>
          <p:cNvSpPr>
            <a:spLocks noGrp="1"/>
          </p:cNvSpPr>
          <p:nvPr>
            <p:ph idx="1"/>
          </p:nvPr>
        </p:nvSpPr>
        <p:spPr>
          <a:xfrm>
            <a:off x="457200" y="1905000"/>
            <a:ext cx="8229600" cy="4495800"/>
          </a:xfrm>
        </p:spPr>
        <p:txBody>
          <a:bodyPr>
            <a:normAutofit/>
          </a:bodyPr>
          <a:lstStyle/>
          <a:p>
            <a:r>
              <a:rPr lang="en-US" sz="2800" dirty="0" smtClean="0"/>
              <a:t>Advantages</a:t>
            </a:r>
          </a:p>
          <a:p>
            <a:pPr lvl="1"/>
            <a:r>
              <a:rPr lang="en-US" sz="2400" dirty="0" smtClean="0"/>
              <a:t>Prevents duplication </a:t>
            </a:r>
            <a:r>
              <a:rPr lang="fr-FR" sz="2400" dirty="0" smtClean="0"/>
              <a:t>efforts </a:t>
            </a:r>
            <a:r>
              <a:rPr lang="fr-FR" sz="2400" dirty="0"/>
              <a:t>on </a:t>
            </a:r>
            <a:r>
              <a:rPr lang="fr-FR" sz="2400" dirty="0" smtClean="0"/>
              <a:t>multi-site trials</a:t>
            </a:r>
          </a:p>
          <a:p>
            <a:pPr lvl="1"/>
            <a:r>
              <a:rPr lang="en-US" sz="2400" dirty="0"/>
              <a:t>Review process is more expedient</a:t>
            </a:r>
          </a:p>
          <a:p>
            <a:pPr lvl="1"/>
            <a:r>
              <a:rPr lang="en-US" sz="2400" dirty="0"/>
              <a:t>Creates efficiencies and simplifies the process</a:t>
            </a:r>
          </a:p>
          <a:p>
            <a:pPr lvl="1"/>
            <a:endParaRPr lang="fr-FR" sz="2400" dirty="0"/>
          </a:p>
          <a:p>
            <a:r>
              <a:rPr lang="en-US" sz="2800" dirty="0" smtClean="0"/>
              <a:t>Disadvantages </a:t>
            </a:r>
          </a:p>
          <a:p>
            <a:pPr lvl="1"/>
            <a:r>
              <a:rPr lang="en-US" sz="2400" dirty="0" smtClean="0"/>
              <a:t>Study teams unfamiliar with lead IRB practices and electronic systems</a:t>
            </a:r>
          </a:p>
          <a:p>
            <a:pPr lvl="1"/>
            <a:endParaRPr lang="en-US" sz="2400" dirty="0" smtClean="0"/>
          </a:p>
          <a:p>
            <a:pPr lvl="1"/>
            <a:endParaRPr lang="en-US" sz="2400" dirty="0"/>
          </a:p>
        </p:txBody>
      </p:sp>
    </p:spTree>
    <p:extLst>
      <p:ext uri="{BB962C8B-B14F-4D97-AF65-F5344CB8AC3E}">
        <p14:creationId xmlns:p14="http://schemas.microsoft.com/office/powerpoint/2010/main" val="2537490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IRB Review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Local IRBs/HRPPs still responsible for limited activities</a:t>
            </a:r>
          </a:p>
          <a:p>
            <a:pPr lvl="1"/>
            <a:r>
              <a:rPr lang="en-US" dirty="0" smtClean="0"/>
              <a:t>Local context – state laws, institution specific policies</a:t>
            </a:r>
          </a:p>
          <a:p>
            <a:pPr lvl="1"/>
            <a:r>
              <a:rPr lang="en-US" dirty="0" smtClean="0"/>
              <a:t>Human subjects education</a:t>
            </a:r>
          </a:p>
          <a:p>
            <a:pPr lvl="1"/>
            <a:r>
              <a:rPr lang="en-US" dirty="0" smtClean="0"/>
              <a:t>May be requested to perform audits of the site</a:t>
            </a:r>
          </a:p>
          <a:p>
            <a:pPr lvl="1"/>
            <a:endParaRPr lang="en-US" dirty="0" smtClean="0"/>
          </a:p>
          <a:p>
            <a:r>
              <a:rPr lang="en-US" dirty="0" smtClean="0"/>
              <a:t>Additional institutional approvals still required</a:t>
            </a:r>
          </a:p>
          <a:p>
            <a:pPr lvl="1"/>
            <a:r>
              <a:rPr lang="en-US" dirty="0" smtClean="0"/>
              <a:t>Sponsored Projects Administration</a:t>
            </a:r>
          </a:p>
          <a:p>
            <a:pPr lvl="1"/>
            <a:r>
              <a:rPr lang="en-US" dirty="0" smtClean="0"/>
              <a:t>Research Conflict of Interest</a:t>
            </a:r>
          </a:p>
          <a:p>
            <a:pPr lvl="1"/>
            <a:r>
              <a:rPr lang="en-US" dirty="0" smtClean="0"/>
              <a:t>Memorial Hermann/Harris Health administrative review</a:t>
            </a:r>
          </a:p>
          <a:p>
            <a:pPr lvl="1"/>
            <a:r>
              <a:rPr lang="en-US" dirty="0" smtClean="0"/>
              <a:t>Biological/Chemical/Radiation Safety Committees</a:t>
            </a:r>
          </a:p>
          <a:p>
            <a:pPr lvl="1"/>
            <a:r>
              <a:rPr lang="en-US" dirty="0" smtClean="0"/>
              <a:t>Coverage Analysis</a:t>
            </a:r>
          </a:p>
        </p:txBody>
      </p:sp>
    </p:spTree>
    <p:extLst>
      <p:ext uri="{BB962C8B-B14F-4D97-AF65-F5344CB8AC3E}">
        <p14:creationId xmlns:p14="http://schemas.microsoft.com/office/powerpoint/2010/main" val="2434816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Types of Single IRB Review</a:t>
            </a:r>
            <a:endParaRPr lang="en-US" sz="4400" dirty="0"/>
          </a:p>
        </p:txBody>
      </p:sp>
      <p:sp>
        <p:nvSpPr>
          <p:cNvPr id="3" name="Content Placeholder 2"/>
          <p:cNvSpPr>
            <a:spLocks noGrp="1"/>
          </p:cNvSpPr>
          <p:nvPr>
            <p:ph idx="1"/>
          </p:nvPr>
        </p:nvSpPr>
        <p:spPr/>
        <p:txBody>
          <a:bodyPr>
            <a:normAutofit fontScale="92500" lnSpcReduction="10000"/>
          </a:bodyPr>
          <a:lstStyle/>
          <a:p>
            <a:r>
              <a:rPr lang="en-US" dirty="0" smtClean="0"/>
              <a:t>Commercial IRBs</a:t>
            </a:r>
          </a:p>
          <a:p>
            <a:pPr lvl="1"/>
            <a:r>
              <a:rPr lang="en-US" dirty="0" smtClean="0"/>
              <a:t>Chesapeake/Schulman → </a:t>
            </a:r>
            <a:r>
              <a:rPr lang="en-US" dirty="0" err="1" smtClean="0"/>
              <a:t>Advarra</a:t>
            </a:r>
            <a:endParaRPr lang="en-US" dirty="0" smtClean="0"/>
          </a:p>
          <a:p>
            <a:pPr lvl="1"/>
            <a:r>
              <a:rPr lang="en-US" dirty="0" smtClean="0"/>
              <a:t>Western/WIRB/Copernicus</a:t>
            </a:r>
          </a:p>
          <a:p>
            <a:pPr lvl="1"/>
            <a:r>
              <a:rPr lang="en-US" dirty="0" smtClean="0"/>
              <a:t>Quorum</a:t>
            </a:r>
          </a:p>
          <a:p>
            <a:pPr lvl="1"/>
            <a:r>
              <a:rPr lang="en-US" dirty="0" smtClean="0"/>
              <a:t>BRANY</a:t>
            </a:r>
          </a:p>
          <a:p>
            <a:r>
              <a:rPr lang="en-US" dirty="0" smtClean="0"/>
              <a:t>Institutional Agreements</a:t>
            </a:r>
          </a:p>
          <a:p>
            <a:r>
              <a:rPr lang="en-US" dirty="0" smtClean="0"/>
              <a:t>Common Agreements </a:t>
            </a:r>
          </a:p>
          <a:p>
            <a:pPr lvl="1"/>
            <a:r>
              <a:rPr lang="en-US" dirty="0" smtClean="0"/>
              <a:t>Texas Common Agreement</a:t>
            </a:r>
          </a:p>
          <a:p>
            <a:pPr lvl="1"/>
            <a:r>
              <a:rPr lang="en-US" dirty="0" smtClean="0"/>
              <a:t>SMART IRB</a:t>
            </a:r>
            <a:endParaRPr lang="en-US" dirty="0"/>
          </a:p>
        </p:txBody>
      </p:sp>
    </p:spTree>
    <p:extLst>
      <p:ext uri="{BB962C8B-B14F-4D97-AF65-F5344CB8AC3E}">
        <p14:creationId xmlns:p14="http://schemas.microsoft.com/office/powerpoint/2010/main" val="272555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SMART IRB?</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Large-scale common agreement</a:t>
            </a:r>
          </a:p>
          <a:p>
            <a:r>
              <a:rPr lang="en-US" dirty="0" smtClean="0"/>
              <a:t>Currently 364 institutions</a:t>
            </a:r>
          </a:p>
          <a:p>
            <a:r>
              <a:rPr lang="en-US" dirty="0" smtClean="0"/>
              <a:t>Relatively vague to get all institutions to agree</a:t>
            </a:r>
          </a:p>
          <a:p>
            <a:r>
              <a:rPr lang="en-US" dirty="0" smtClean="0"/>
              <a:t>Some sites request additional information from relying IRBs.</a:t>
            </a:r>
          </a:p>
          <a:p>
            <a:r>
              <a:rPr lang="en-US" dirty="0" smtClean="0"/>
              <a:t>Process similar to Texas Common Agreement</a:t>
            </a:r>
          </a:p>
          <a:p>
            <a:endParaRPr lang="en-US" dirty="0" smtClean="0"/>
          </a:p>
          <a:p>
            <a:r>
              <a:rPr lang="en-US" dirty="0" smtClean="0"/>
              <a:t>Call/email Point of Contact for SMART IRB questions.</a:t>
            </a:r>
          </a:p>
          <a:p>
            <a:pPr lvl="1"/>
            <a:r>
              <a:rPr lang="en-US" dirty="0" smtClean="0"/>
              <a:t>Audrey Williams 713-500-7914</a:t>
            </a:r>
          </a:p>
          <a:p>
            <a:pPr lvl="1"/>
            <a:r>
              <a:rPr lang="en-US" dirty="0" smtClean="0"/>
              <a:t>Sujatha Sridhar 713-500-3622</a:t>
            </a:r>
            <a:endParaRPr lang="en-US" dirty="0"/>
          </a:p>
        </p:txBody>
      </p:sp>
    </p:spTree>
    <p:extLst>
      <p:ext uri="{BB962C8B-B14F-4D97-AF65-F5344CB8AC3E}">
        <p14:creationId xmlns:p14="http://schemas.microsoft.com/office/powerpoint/2010/main" val="35548101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V0714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JV0722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range and Brow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ange and Brow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range and Brow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JV07142014</Template>
  <TotalTime>249</TotalTime>
  <Words>1120</Words>
  <Application>Microsoft Office PowerPoint</Application>
  <PresentationFormat>On-screen Show (4:3)</PresentationFormat>
  <Paragraphs>235</Paragraphs>
  <Slides>30</Slides>
  <Notes>5</Notes>
  <HiddenSlides>0</HiddenSlides>
  <MMClips>0</MMClips>
  <ScaleCrop>false</ScaleCrop>
  <HeadingPairs>
    <vt:vector size="6" baseType="variant">
      <vt:variant>
        <vt:lpstr>Fonts Used</vt:lpstr>
      </vt:variant>
      <vt:variant>
        <vt:i4>8</vt:i4>
      </vt:variant>
      <vt:variant>
        <vt:lpstr>Theme</vt:lpstr>
      </vt:variant>
      <vt:variant>
        <vt:i4>17</vt:i4>
      </vt:variant>
      <vt:variant>
        <vt:lpstr>Slide Titles</vt:lpstr>
      </vt:variant>
      <vt:variant>
        <vt:i4>30</vt:i4>
      </vt:variant>
    </vt:vector>
  </HeadingPairs>
  <TitlesOfParts>
    <vt:vector size="55" baseType="lpstr">
      <vt:lpstr>Adobe Garamond Pro</vt:lpstr>
      <vt:lpstr>Arial</vt:lpstr>
      <vt:lpstr>Calibri</vt:lpstr>
      <vt:lpstr>inherit</vt:lpstr>
      <vt:lpstr>Times</vt:lpstr>
      <vt:lpstr>Times New Roman</vt:lpstr>
      <vt:lpstr>Univers 45 Light</vt:lpstr>
      <vt:lpstr>Wingdings</vt:lpstr>
      <vt:lpstr>JV07142014</vt:lpstr>
      <vt:lpstr>1_Orange and Brown Theme</vt:lpstr>
      <vt:lpstr>Custom Design</vt:lpstr>
      <vt:lpstr>2_Custom Design</vt:lpstr>
      <vt:lpstr>1_Custom Design</vt:lpstr>
      <vt:lpstr>3_Custom Design</vt:lpstr>
      <vt:lpstr>4_Custom Design</vt:lpstr>
      <vt:lpstr>5_Custom Design</vt:lpstr>
      <vt:lpstr>2_Orange and Brown Theme</vt:lpstr>
      <vt:lpstr>6_Custom Design</vt:lpstr>
      <vt:lpstr>JV07222014</vt:lpstr>
      <vt:lpstr>3_Orange and Brown Theme</vt:lpstr>
      <vt:lpstr>7_Custom Design</vt:lpstr>
      <vt:lpstr>8_Custom Design</vt:lpstr>
      <vt:lpstr>9_Custom Design</vt:lpstr>
      <vt:lpstr>10_Custom Design</vt:lpstr>
      <vt:lpstr>11_Custom Design</vt:lpstr>
      <vt:lpstr>AURA Meeting</vt:lpstr>
      <vt:lpstr>Housekeeping Items</vt:lpstr>
      <vt:lpstr>Agenda</vt:lpstr>
      <vt:lpstr>Single IRB</vt:lpstr>
      <vt:lpstr>NIH Mandate</vt:lpstr>
      <vt:lpstr>Single IRB Review</vt:lpstr>
      <vt:lpstr>Single IRB Review</vt:lpstr>
      <vt:lpstr>Types of Single IRB Review</vt:lpstr>
      <vt:lpstr>What is SMART IRB?</vt:lpstr>
      <vt:lpstr>Which Reliance Should You Use?</vt:lpstr>
      <vt:lpstr>Fees for sIRB Review</vt:lpstr>
      <vt:lpstr>Effort Certification</vt:lpstr>
      <vt:lpstr>RPPR All Personnel </vt:lpstr>
      <vt:lpstr>RPPR All Personnel</vt:lpstr>
      <vt:lpstr>Effort Recap</vt:lpstr>
      <vt:lpstr>HOOP 69 – Indirect Costs</vt:lpstr>
      <vt:lpstr>HOOP 69 – Indirect Costs</vt:lpstr>
      <vt:lpstr>HOOP 69 – Indirect Costs</vt:lpstr>
      <vt:lpstr>HOOP 69 – Indirect Costs</vt:lpstr>
      <vt:lpstr>HOOP 69 – Indirect Costs</vt:lpstr>
      <vt:lpstr>HOOP 69 – Indirect Costs</vt:lpstr>
      <vt:lpstr>Grants Mangement System</vt:lpstr>
      <vt:lpstr>Grants Management System</vt:lpstr>
      <vt:lpstr>Grants Management System</vt:lpstr>
      <vt:lpstr>Grants Management System</vt:lpstr>
      <vt:lpstr>Grants Management System</vt:lpstr>
      <vt:lpstr>Grants Management System</vt:lpstr>
      <vt:lpstr>SPA Training</vt:lpstr>
      <vt:lpstr>Sponsored Projects Administration Training Course</vt:lpstr>
      <vt:lpstr>PowerPoint Presentation</vt:lpstr>
    </vt:vector>
  </TitlesOfParts>
  <Company>UTHealth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William H</dc:creator>
  <cp:lastModifiedBy>Kreidler, Kathleen</cp:lastModifiedBy>
  <cp:revision>44</cp:revision>
  <cp:lastPrinted>2018-02-27T22:01:34Z</cp:lastPrinted>
  <dcterms:created xsi:type="dcterms:W3CDTF">2014-07-15T18:10:43Z</dcterms:created>
  <dcterms:modified xsi:type="dcterms:W3CDTF">2018-02-27T22:42:49Z</dcterms:modified>
</cp:coreProperties>
</file>