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0" r:id="rId3"/>
  </p:sldMasterIdLst>
  <p:notesMasterIdLst>
    <p:notesMasterId r:id="rId24"/>
  </p:notesMasterIdLst>
  <p:handoutMasterIdLst>
    <p:handoutMasterId r:id="rId25"/>
  </p:handout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7053263" cy="93091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2CA3DA7A-76CF-4119-BD9E-AC62DD2C2410}" type="datetimeFigureOut">
              <a:rPr lang="en-US" smtClean="0"/>
              <a:t>9/12/2018</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5FC767F1-5FE8-4D64-AE1F-F7AEE78BDF9F}" type="slidenum">
              <a:rPr lang="en-US" smtClean="0"/>
              <a:t>‹#›</a:t>
            </a:fld>
            <a:endParaRPr lang="en-US"/>
          </a:p>
        </p:txBody>
      </p:sp>
    </p:spTree>
    <p:extLst>
      <p:ext uri="{BB962C8B-B14F-4D97-AF65-F5344CB8AC3E}">
        <p14:creationId xmlns:p14="http://schemas.microsoft.com/office/powerpoint/2010/main" val="83432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39114FBC-CD56-4892-A136-994E0A798B44}" type="datetimeFigureOut">
              <a:rPr lang="en-US" smtClean="0"/>
              <a:t>9/12/2018</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FEFFDDE4-005C-4B56-98E1-3814A82557A5}" type="slidenum">
              <a:rPr lang="en-US" smtClean="0"/>
              <a:t>‹#›</a:t>
            </a:fld>
            <a:endParaRPr lang="en-US"/>
          </a:p>
        </p:txBody>
      </p:sp>
    </p:spTree>
    <p:extLst>
      <p:ext uri="{BB962C8B-B14F-4D97-AF65-F5344CB8AC3E}">
        <p14:creationId xmlns:p14="http://schemas.microsoft.com/office/powerpoint/2010/main" val="2663620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0382A7-6BBA-48E3-B5BA-3C216C3FDBD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62702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1340" y="0"/>
            <a:ext cx="8305800" cy="1470025"/>
          </a:xfrm>
        </p:spPr>
        <p:txBody>
          <a:bodyPr>
            <a:noAutofit/>
          </a:bodyPr>
          <a:lstStyle>
            <a:lvl1pPr>
              <a:defRPr sz="4800">
                <a:solidFill>
                  <a:schemeClr val="bg1"/>
                </a:solidFill>
                <a:effectLst>
                  <a:outerShdw blurRad="38100" dist="38100" dir="2700000" algn="tl">
                    <a:srgbClr val="000000">
                      <a:alpha val="43137"/>
                    </a:srgbClr>
                  </a:outerShdw>
                </a:effectLst>
                <a:latin typeface="Adobe Garamond Pro"/>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200400"/>
            <a:ext cx="789432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33C9F5-DC32-1847-B419-9EDD7F098AEC}" type="datetimeFigureOut">
              <a:rPr lang="en-US" smtClean="0">
                <a:solidFill>
                  <a:prstClr val="black">
                    <a:tint val="75000"/>
                  </a:prstClr>
                </a:solidFill>
              </a:rPr>
              <a:pPr/>
              <a:t>9/12/2018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BE6438-34F9-4B41-86B1-3F8CC7AD523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872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v"/>
              <a:defRPr/>
            </a:lvl1pPr>
            <a:lvl3pPr marL="1143000" indent="-228600">
              <a:buFont typeface="Wingdings" panose="05000000000000000000" pitchFamily="2" charset="2"/>
              <a:buChar char="v"/>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CF55B0-4856-426F-B788-6B5BB1868107}" type="datetimeFigureOut">
              <a:rPr lang="en-US" smtClean="0">
                <a:solidFill>
                  <a:prstClr val="black">
                    <a:tint val="75000"/>
                  </a:prstClr>
                </a:solidFill>
              </a:rPr>
              <a:pPr/>
              <a:t>9/12/2018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E1248D-BF84-4EE4-988B-A4CF1FE09E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3047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CF55B0-4856-426F-B788-6B5BB1868107}" type="datetimeFigureOut">
              <a:rPr lang="en-US" smtClean="0">
                <a:solidFill>
                  <a:prstClr val="black">
                    <a:tint val="75000"/>
                  </a:prstClr>
                </a:solidFill>
              </a:rPr>
              <a:pPr/>
              <a:t>9/12/2018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E1248D-BF84-4EE4-988B-A4CF1FE09E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5423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CF55B0-4856-426F-B788-6B5BB1868107}" type="datetimeFigureOut">
              <a:rPr lang="en-US" smtClean="0">
                <a:solidFill>
                  <a:prstClr val="black">
                    <a:tint val="75000"/>
                  </a:prstClr>
                </a:solidFill>
              </a:rPr>
              <a:pPr/>
              <a:t>9/12/2018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8E1248D-BF84-4EE4-988B-A4CF1FE09E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7853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CF55B0-4856-426F-B788-6B5BB1868107}" type="datetimeFigureOut">
              <a:rPr lang="en-US" smtClean="0">
                <a:solidFill>
                  <a:prstClr val="black">
                    <a:tint val="75000"/>
                  </a:prstClr>
                </a:solidFill>
              </a:rPr>
              <a:pPr/>
              <a:t>9/12/2018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8E1248D-BF84-4EE4-988B-A4CF1FE09E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3013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F55B0-4856-426F-B788-6B5BB1868107}" type="datetimeFigureOut">
              <a:rPr lang="en-US" smtClean="0">
                <a:solidFill>
                  <a:prstClr val="black">
                    <a:tint val="75000"/>
                  </a:prstClr>
                </a:solidFill>
              </a:rPr>
              <a:pPr/>
              <a:t>9/12/2018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8E1248D-BF84-4EE4-988B-A4CF1FE09E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9485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CF55B0-4856-426F-B788-6B5BB1868107}" type="datetimeFigureOut">
              <a:rPr lang="en-US" smtClean="0">
                <a:solidFill>
                  <a:prstClr val="black">
                    <a:tint val="75000"/>
                  </a:prstClr>
                </a:solidFill>
              </a:rPr>
              <a:pPr/>
              <a:t>9/12/2018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E1248D-BF84-4EE4-988B-A4CF1FE09E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3467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CF55B0-4856-426F-B788-6B5BB1868107}" type="datetimeFigureOut">
              <a:rPr lang="en-US" smtClean="0">
                <a:solidFill>
                  <a:prstClr val="black">
                    <a:tint val="75000"/>
                  </a:prstClr>
                </a:solidFill>
              </a:rPr>
              <a:pPr/>
              <a:t>9/12/2018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E1248D-BF84-4EE4-988B-A4CF1FE09E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536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CF55B0-4856-426F-B788-6B5BB1868107}" type="datetimeFigureOut">
              <a:rPr lang="en-US" smtClean="0">
                <a:solidFill>
                  <a:prstClr val="black">
                    <a:tint val="75000"/>
                  </a:prstClr>
                </a:solidFill>
              </a:rPr>
              <a:pPr/>
              <a:t>9/12/2018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E1248D-BF84-4EE4-988B-A4CF1FE09E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443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CF55B0-4856-426F-B788-6B5BB1868107}" type="datetimeFigureOut">
              <a:rPr lang="en-US" smtClean="0">
                <a:solidFill>
                  <a:prstClr val="black">
                    <a:tint val="75000"/>
                  </a:prstClr>
                </a:solidFill>
              </a:rPr>
              <a:pPr/>
              <a:t>9/12/2018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E1248D-BF84-4EE4-988B-A4CF1FE09E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097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7EF55B-DD56-4B8F-A77C-71BEFD671C8C}" type="datetimeFigureOut">
              <a:rPr lang="en-US" smtClean="0">
                <a:solidFill>
                  <a:prstClr val="black">
                    <a:tint val="75000"/>
                  </a:prstClr>
                </a:solidFill>
              </a:rPr>
              <a:pPr/>
              <a:t>9/12/2018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2559D38-11F8-4987-918E-ADB07B9CC4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930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7EF55B-DD56-4B8F-A77C-71BEFD671C8C}" type="datetimeFigureOut">
              <a:rPr lang="en-US" smtClean="0">
                <a:solidFill>
                  <a:prstClr val="black">
                    <a:tint val="75000"/>
                  </a:prstClr>
                </a:solidFill>
              </a:rPr>
              <a:pPr/>
              <a:t>9/12/2018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2559D38-11F8-4987-918E-ADB07B9CC4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8774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7EF55B-DD56-4B8F-A77C-71BEFD671C8C}" type="datetimeFigureOut">
              <a:rPr lang="en-US" smtClean="0">
                <a:solidFill>
                  <a:prstClr val="black">
                    <a:tint val="75000"/>
                  </a:prstClr>
                </a:solidFill>
              </a:rPr>
              <a:pPr/>
              <a:t>9/12/2018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2559D38-11F8-4987-918E-ADB07B9CC4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636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7EF55B-DD56-4B8F-A77C-71BEFD671C8C}" type="datetimeFigureOut">
              <a:rPr lang="en-US" smtClean="0">
                <a:solidFill>
                  <a:prstClr val="black">
                    <a:tint val="75000"/>
                  </a:prstClr>
                </a:solidFill>
              </a:rPr>
              <a:pPr/>
              <a:t>9/12/2018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2559D38-11F8-4987-918E-ADB07B9CC4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3958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EF55B-DD56-4B8F-A77C-71BEFD671C8C}" type="datetimeFigureOut">
              <a:rPr lang="en-US" smtClean="0">
                <a:solidFill>
                  <a:prstClr val="black">
                    <a:tint val="75000"/>
                  </a:prstClr>
                </a:solidFill>
              </a:rPr>
              <a:pPr/>
              <a:t>9/12/2018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2559D38-11F8-4987-918E-ADB07B9CC4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5797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34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6025"/>
            <a:ext cx="5486400" cy="4117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9007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0391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458200" cy="1470025"/>
          </a:xfrm>
        </p:spPr>
        <p:txBody>
          <a:bodyPr>
            <a:noAutofit/>
          </a:bodyPr>
          <a:lstStyle>
            <a:lvl1pPr>
              <a:defRPr sz="4800">
                <a:solidFill>
                  <a:schemeClr val="bg1"/>
                </a:solidFill>
                <a:effectLst>
                  <a:outerShdw blurRad="38100" dist="38100" dir="2700000" algn="tl">
                    <a:srgbClr val="000000">
                      <a:alpha val="43137"/>
                    </a:srgbClr>
                  </a:outerShdw>
                </a:effectLst>
                <a:latin typeface="Adobe Garamond Pro"/>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200400"/>
            <a:ext cx="789432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33C9F5-DC32-1847-B419-9EDD7F098AEC}" type="datetimeFigureOut">
              <a:rPr lang="en-US" smtClean="0">
                <a:solidFill>
                  <a:prstClr val="black">
                    <a:tint val="75000"/>
                  </a:prstClr>
                </a:solidFill>
              </a:rPr>
              <a:pPr/>
              <a:t>9/12/2018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BE6438-34F9-4B41-86B1-3F8CC7AD523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6332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Section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CCF55B0-4856-426F-B788-6B5BB1868107}" type="datetimeFigureOut">
              <a:rPr lang="en-US" smtClean="0">
                <a:solidFill>
                  <a:prstClr val="black">
                    <a:tint val="75000"/>
                  </a:prstClr>
                </a:solidFill>
              </a:rPr>
              <a:pPr/>
              <a:t>9/12/2018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E1248D-BF84-4EE4-988B-A4CF1FE09E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43048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3.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633C9F5-DC32-1847-B419-9EDD7F098AEC}" type="datetimeFigureOut">
              <a:rPr lang="en-US" smtClean="0">
                <a:solidFill>
                  <a:prstClr val="black">
                    <a:tint val="75000"/>
                  </a:prstClr>
                </a:solidFill>
              </a:rPr>
              <a:pPr defTabSz="457200"/>
              <a:t>9/12/2018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9BE6438-34F9-4B41-86B1-3F8CC7AD5233}"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325610602"/>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914400" rtl="0" eaLnBrk="1" latinLnBrk="0" hangingPunct="1">
        <a:spcBef>
          <a:spcPct val="0"/>
        </a:spcBef>
        <a:buNone/>
        <a:defRPr sz="4800" b="1" kern="1200">
          <a:solidFill>
            <a:schemeClr val="bg1"/>
          </a:solidFill>
          <a:effectLst>
            <a:outerShdw blurRad="38100" dist="38100" dir="2700000" algn="tl">
              <a:srgbClr val="000000">
                <a:alpha val="43137"/>
              </a:srgbClr>
            </a:outerShdw>
          </a:effectLst>
          <a:latin typeface="Adobe Garamond Pro"/>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v"/>
        <a:defRPr sz="3200" kern="1200">
          <a:solidFill>
            <a:schemeClr val="tx1"/>
          </a:solidFill>
          <a:latin typeface="Univers 45 Ligh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3000" indent="-228600" algn="l" defTabSz="914400" rtl="0" eaLnBrk="1" latinLnBrk="0" hangingPunct="1">
        <a:spcBef>
          <a:spcPct val="20000"/>
        </a:spcBef>
        <a:buFont typeface="Wingdings" panose="05000000000000000000" pitchFamily="2" charset="2"/>
        <a:buChar char="v"/>
        <a:defRPr sz="2400" kern="1200">
          <a:solidFill>
            <a:schemeClr val="tx1"/>
          </a:solidFill>
          <a:latin typeface="Univers 45 Ligh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02225" y="152400"/>
            <a:ext cx="8739550" cy="12954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76400"/>
            <a:ext cx="8229600" cy="4297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17EF55B-DD56-4B8F-A77C-71BEFD671C8C}" type="datetimeFigureOut">
              <a:rPr lang="en-US" smtClean="0">
                <a:solidFill>
                  <a:prstClr val="black">
                    <a:tint val="75000"/>
                  </a:prstClr>
                </a:solidFill>
              </a:rPr>
              <a:pPr defTabSz="457200"/>
              <a:t>9/12/2018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1447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2559D38-11F8-4987-918E-ADB07B9CC443}"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38277429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txStyles>
    <p:titleStyle>
      <a:lvl1pPr algn="ctr" defTabSz="914400" rtl="0" eaLnBrk="1" latinLnBrk="0" hangingPunct="1">
        <a:spcBef>
          <a:spcPct val="0"/>
        </a:spcBef>
        <a:buNone/>
        <a:defRPr sz="5400" b="1" kern="1200">
          <a:solidFill>
            <a:schemeClr val="bg1"/>
          </a:solidFill>
          <a:effectLst>
            <a:outerShdw blurRad="38100" dist="38100" dir="2700000" algn="tl">
              <a:srgbClr val="000000">
                <a:alpha val="43137"/>
              </a:srgbClr>
            </a:outerShdw>
          </a:effectLst>
          <a:latin typeface="Adobe Garamond Pro"/>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v"/>
        <a:defRPr sz="3200" kern="1200">
          <a:solidFill>
            <a:schemeClr val="tx1"/>
          </a:solidFill>
          <a:latin typeface="Univers 45 Ligh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3000" indent="-228600" algn="l" defTabSz="914400" rtl="0" eaLnBrk="1" latinLnBrk="0" hangingPunct="1">
        <a:spcBef>
          <a:spcPct val="20000"/>
        </a:spcBef>
        <a:buFont typeface="Wingdings" panose="05000000000000000000" pitchFamily="2" charset="2"/>
        <a:buChar char="v"/>
        <a:defRPr sz="2400" kern="1200">
          <a:solidFill>
            <a:schemeClr val="tx1"/>
          </a:solidFill>
          <a:latin typeface="Univers 45 Ligh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CCF55B0-4856-426F-B788-6B5BB1868107}" type="datetimeFigureOut">
              <a:rPr lang="en-US" smtClean="0">
                <a:solidFill>
                  <a:prstClr val="black">
                    <a:tint val="75000"/>
                  </a:prstClr>
                </a:solidFill>
              </a:rPr>
              <a:pPr defTabSz="457200"/>
              <a:t>9/12/2018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8E1248D-BF84-4EE4-988B-A4CF1FE09EAC}"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92131693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ctr" defTabSz="914400" rtl="0" eaLnBrk="1" latinLnBrk="0" hangingPunct="1">
        <a:spcBef>
          <a:spcPct val="0"/>
        </a:spcBef>
        <a:buNone/>
        <a:defRPr sz="4800" kern="1200">
          <a:solidFill>
            <a:schemeClr val="tx1"/>
          </a:solidFill>
          <a:effectLst>
            <a:outerShdw blurRad="38100" dist="38100" dir="2700000" algn="tl">
              <a:srgbClr val="000000">
                <a:alpha val="43137"/>
              </a:srgbClr>
            </a:outerShdw>
          </a:effectLst>
          <a:latin typeface="Adobe Garamond Pro"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Univers 45 Ligh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Univers 45 Ligh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uth.edu/" TargetMode="Externa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grants.nih.gov/grants/policy/policy.htm" TargetMode="External"/><Relationship Id="rId3" Type="http://schemas.openxmlformats.org/officeDocument/2006/relationships/hyperlink" Target="https://urldefense.proofpoint.com/v2/url?u=http-3A__grants.nih.gov_grants_guide_notice-2Dfiles_NOT-2DOD-2D16-2D029.html&amp;d=BQMCaQ&amp;c=6vgNTiRn9_pqCD9hKx9JgXN1VapJQ8JVoF8oWH1AgfQ&amp;r=0Xn5--h1gW6gMFjtK-lhx2zKnnX8rsQfY-xxgROw1Zo&amp;m=28uAWaejAI8c8hV5XdkZulbsYMDTBpg7qDn6UfyZqpg&amp;s=xxq46SbzNQPS5STxNZPTurPkwytJx7SCHHamqwKXM9o&amp;e=" TargetMode="External"/><Relationship Id="rId7" Type="http://schemas.openxmlformats.org/officeDocument/2006/relationships/hyperlink" Target="http://grants.nih.gov/grants/forms_updates_faq.htm"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grants.nih.gov/grants/ElectronicReceipt/files/right_forms.pdf" TargetMode="External"/><Relationship Id="rId5" Type="http://schemas.openxmlformats.org/officeDocument/2006/relationships/hyperlink" Target="http://grants.nih.gov/grants/funding/FORMS-D-pre-award-form-changes.docx" TargetMode="External"/><Relationship Id="rId10" Type="http://schemas.openxmlformats.org/officeDocument/2006/relationships/image" Target="../media/image8.wmf"/><Relationship Id="rId4" Type="http://schemas.openxmlformats.org/officeDocument/2006/relationships/hyperlink" Target="http://grants.nih.gov/grants/guide/notice-files/NOT-OD-16-004.html" TargetMode="External"/><Relationship Id="rId9" Type="http://schemas.openxmlformats.org/officeDocument/2006/relationships/oleObject" Target="file:///C:\Users\ktoups\Desktop\NOT-OD-16-004_%20NIH%20&amp;%20AHRQ%20Announce%20Upcoming%20Changes%20to%20Policies,%20Instructions%20and%20Forms%20for%202016%20Grant%20Applications.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urldefense.proofpoint.com/v2/url?u=http-3A__grants.nih.gov_grants_guide_notice-2Dfiles_NOT-2DOD-2D16-2D030.html&amp;d=BQMCaQ&amp;c=6vgNTiRn9_pqCD9hKx9JgXN1VapJQ8JVoF8oWH1AgfQ&amp;r=QKL1gSGizVLX1Z9wEHycHhfYNlK29hHLobgkeqnUoj0&amp;m=-DehDBeLxQSgxxeUx9Ib-bnsCJSMwOZNnCf_pBw_PDM&amp;s=MIROYU14f2MRGwz4oRxVehIG8ZNfsizlrYg0cNCWhQI&amp;e="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file:///C:\Users\ktoups\Desktop\NOT-OD-16-004_%20NIH%20&amp;%20AHRQ%20Announce%20Upcoming%20Changes%20to%20Policies,%20Instructions%20and%20Forms%20for%202016%20Grant%20Applications.html" TargetMode="External"/><Relationship Id="rId4" Type="http://schemas.openxmlformats.org/officeDocument/2006/relationships/hyperlink" Target="http://grants.nih.gov/grants/policy/nihgps/Significant_Changes_NIHGPS_Oct2015.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AURA Meeting</a:t>
            </a:r>
            <a:endParaRPr lang="en-US" dirty="0"/>
          </a:p>
        </p:txBody>
      </p:sp>
      <p:sp>
        <p:nvSpPr>
          <p:cNvPr id="3" name="Subtitle 2"/>
          <p:cNvSpPr>
            <a:spLocks noGrp="1"/>
          </p:cNvSpPr>
          <p:nvPr>
            <p:ph type="subTitle" idx="1"/>
          </p:nvPr>
        </p:nvSpPr>
        <p:spPr/>
        <p:txBody>
          <a:bodyPr/>
          <a:lstStyle/>
          <a:p>
            <a:r>
              <a:rPr lang="en-US" dirty="0" smtClean="0"/>
              <a:t>December 2, 2015</a:t>
            </a:r>
            <a:endParaRPr lang="en-US" dirty="0"/>
          </a:p>
        </p:txBody>
      </p:sp>
    </p:spTree>
    <p:extLst>
      <p:ext uri="{BB962C8B-B14F-4D97-AF65-F5344CB8AC3E}">
        <p14:creationId xmlns:p14="http://schemas.microsoft.com/office/powerpoint/2010/main" val="3108630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Effort Reporting</a:t>
            </a:r>
            <a:endParaRPr lang="en-US" dirty="0"/>
          </a:p>
        </p:txBody>
      </p:sp>
      <p:sp>
        <p:nvSpPr>
          <p:cNvPr id="3" name="Subtitle 2"/>
          <p:cNvSpPr>
            <a:spLocks noGrp="1"/>
          </p:cNvSpPr>
          <p:nvPr>
            <p:ph type="subTitle" idx="1"/>
          </p:nvPr>
        </p:nvSpPr>
        <p:spPr>
          <a:xfrm>
            <a:off x="609600" y="2514600"/>
            <a:ext cx="7894320" cy="1752600"/>
          </a:xfrm>
        </p:spPr>
        <p:txBody>
          <a:bodyPr/>
          <a:lstStyle/>
          <a:p>
            <a:r>
              <a:rPr lang="en-US" b="1" dirty="0" smtClean="0">
                <a:effectLst>
                  <a:outerShdw blurRad="38100" dist="38100" dir="2700000" algn="tl">
                    <a:srgbClr val="000000">
                      <a:alpha val="43137"/>
                    </a:srgbClr>
                  </a:outerShdw>
                </a:effectLst>
              </a:rPr>
              <a:t>Amaris Ogu, MBA</a:t>
            </a:r>
          </a:p>
          <a:p>
            <a:r>
              <a:rPr lang="en-US" b="1" dirty="0" smtClean="0">
                <a:effectLst>
                  <a:outerShdw blurRad="38100" dist="38100" dir="2700000" algn="tl">
                    <a:srgbClr val="000000">
                      <a:alpha val="43137"/>
                    </a:srgbClr>
                  </a:outerShdw>
                </a:effectLst>
              </a:rPr>
              <a:t>Supervisor, Systems &amp; Reporting</a:t>
            </a:r>
          </a:p>
          <a:p>
            <a:r>
              <a:rPr lang="en-US" b="1" dirty="0" smtClean="0">
                <a:effectLst>
                  <a:outerShdw blurRad="38100" dist="38100" dir="2700000" algn="tl">
                    <a:srgbClr val="000000">
                      <a:alpha val="43137"/>
                    </a:srgbClr>
                  </a:outerShdw>
                </a:effectLst>
              </a:rPr>
              <a:t>Sponsored Projects Administation</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326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0"/>
            <a:ext cx="8686800" cy="1295400"/>
          </a:xfrm>
        </p:spPr>
        <p:txBody>
          <a:bodyPr/>
          <a:lstStyle/>
          <a:p>
            <a:r>
              <a:rPr lang="en-US" dirty="0" smtClean="0"/>
              <a:t>Effort Reporting Dates</a:t>
            </a:r>
            <a:endParaRPr lang="en-US" dirty="0"/>
          </a:p>
        </p:txBody>
      </p:sp>
      <p:sp>
        <p:nvSpPr>
          <p:cNvPr id="6" name="Content Placeholder 5"/>
          <p:cNvSpPr>
            <a:spLocks noGrp="1"/>
          </p:cNvSpPr>
          <p:nvPr>
            <p:ph idx="1"/>
          </p:nvPr>
        </p:nvSpPr>
        <p:spPr>
          <a:xfrm>
            <a:off x="-42334" y="1447800"/>
            <a:ext cx="9186333" cy="4419599"/>
          </a:xfrm>
        </p:spPr>
        <p:txBody>
          <a:bodyPr>
            <a:normAutofit/>
          </a:bodyPr>
          <a:lstStyle/>
          <a:p>
            <a:pPr marL="0" indent="0" algn="just">
              <a:buNone/>
            </a:pPr>
            <a:endParaRPr lang="en-US" dirty="0" smtClean="0"/>
          </a:p>
          <a:p>
            <a:r>
              <a:rPr lang="en-US" dirty="0" smtClean="0"/>
              <a:t>Pre-Review Certification Period:</a:t>
            </a:r>
          </a:p>
          <a:p>
            <a:pPr marL="0" indent="0" algn="ctr">
              <a:buNone/>
            </a:pPr>
            <a:r>
              <a:rPr lang="en-US" dirty="0" smtClean="0">
                <a:effectLst>
                  <a:outerShdw blurRad="38100" dist="38100" dir="2700000" algn="tl">
                    <a:srgbClr val="000000">
                      <a:alpha val="43137"/>
                    </a:srgbClr>
                  </a:outerShdw>
                </a:effectLst>
              </a:rPr>
              <a:t>Tuesday, January 5</a:t>
            </a:r>
            <a:r>
              <a:rPr lang="en-US" baseline="30000" dirty="0" smtClean="0">
                <a:effectLst>
                  <a:outerShdw blurRad="38100" dist="38100" dir="2700000" algn="tl">
                    <a:srgbClr val="000000">
                      <a:alpha val="43137"/>
                    </a:srgbClr>
                  </a:outerShdw>
                </a:effectLst>
              </a:rPr>
              <a:t>th</a:t>
            </a:r>
            <a:r>
              <a:rPr lang="en-US" dirty="0" smtClean="0">
                <a:effectLst>
                  <a:outerShdw blurRad="38100" dist="38100" dir="2700000" algn="tl">
                    <a:srgbClr val="000000">
                      <a:alpha val="43137"/>
                    </a:srgbClr>
                  </a:outerShdw>
                </a:effectLst>
              </a:rPr>
              <a:t> – Monday, January 18</a:t>
            </a:r>
            <a:r>
              <a:rPr lang="en-US" baseline="30000" dirty="0" smtClean="0">
                <a:effectLst>
                  <a:outerShdw blurRad="38100" dist="38100" dir="2700000" algn="tl">
                    <a:srgbClr val="000000">
                      <a:alpha val="43137"/>
                    </a:srgbClr>
                  </a:outerShdw>
                </a:effectLst>
              </a:rPr>
              <a:t>th</a:t>
            </a:r>
            <a:r>
              <a:rPr lang="en-US" dirty="0" smtClean="0">
                <a:effectLst>
                  <a:outerShdw blurRad="38100" dist="38100" dir="2700000" algn="tl">
                    <a:srgbClr val="000000">
                      <a:alpha val="43137"/>
                    </a:srgbClr>
                  </a:outerShdw>
                </a:effectLst>
              </a:rPr>
              <a:t> </a:t>
            </a:r>
          </a:p>
          <a:p>
            <a:r>
              <a:rPr lang="en-US" dirty="0" smtClean="0"/>
              <a:t>Certification Period:</a:t>
            </a:r>
          </a:p>
          <a:p>
            <a:pPr marL="0" indent="0" algn="ctr">
              <a:buNone/>
            </a:pPr>
            <a:r>
              <a:rPr lang="en-US" sz="2800" dirty="0" smtClean="0">
                <a:effectLst>
                  <a:outerShdw blurRad="38100" dist="38100" dir="2700000" algn="tl">
                    <a:srgbClr val="000000">
                      <a:alpha val="43137"/>
                    </a:srgbClr>
                  </a:outerShdw>
                </a:effectLst>
              </a:rPr>
              <a:t>Tuesday, January 19</a:t>
            </a:r>
            <a:r>
              <a:rPr lang="en-US" sz="2800" baseline="30000" dirty="0" smtClean="0">
                <a:effectLst>
                  <a:outerShdw blurRad="38100" dist="38100" dir="2700000" algn="tl">
                    <a:srgbClr val="000000">
                      <a:alpha val="43137"/>
                    </a:srgbClr>
                  </a:outerShdw>
                </a:effectLst>
              </a:rPr>
              <a:t>th</a:t>
            </a:r>
            <a:r>
              <a:rPr lang="en-US" sz="2800" dirty="0" smtClean="0">
                <a:effectLst>
                  <a:outerShdw blurRad="38100" dist="38100" dir="2700000" algn="tl">
                    <a:srgbClr val="000000">
                      <a:alpha val="43137"/>
                    </a:srgbClr>
                  </a:outerShdw>
                </a:effectLst>
              </a:rPr>
              <a:t> – Friday, February 19</a:t>
            </a:r>
            <a:r>
              <a:rPr lang="en-US" sz="2800" baseline="30000" dirty="0" smtClean="0">
                <a:effectLst>
                  <a:outerShdw blurRad="38100" dist="38100" dir="2700000" algn="tl">
                    <a:srgbClr val="000000">
                      <a:alpha val="43137"/>
                    </a:srgbClr>
                  </a:outerShdw>
                </a:effectLst>
              </a:rPr>
              <a:t>th</a:t>
            </a:r>
            <a:r>
              <a:rPr lang="en-US" sz="2800" dirty="0" smtClean="0">
                <a:effectLst>
                  <a:outerShdw blurRad="38100" dist="38100" dir="2700000" algn="tl">
                    <a:srgbClr val="000000">
                      <a:alpha val="43137"/>
                    </a:srgbClr>
                  </a:outerShdw>
                </a:effectLst>
              </a:rPr>
              <a:t>  </a:t>
            </a:r>
          </a:p>
          <a:p>
            <a:r>
              <a:rPr lang="en-US" dirty="0" smtClean="0"/>
              <a:t>Travel restrictions on uncertified cards:</a:t>
            </a:r>
          </a:p>
          <a:p>
            <a:pPr marL="0" indent="0" algn="ctr">
              <a:buNone/>
            </a:pPr>
            <a:r>
              <a:rPr lang="en-US" sz="2800" dirty="0" smtClean="0">
                <a:effectLst>
                  <a:outerShdw blurRad="38100" dist="38100" dir="2700000" algn="tl">
                    <a:srgbClr val="000000">
                      <a:alpha val="43137"/>
                    </a:srgbClr>
                  </a:outerShdw>
                </a:effectLst>
              </a:rPr>
              <a:t>Monday, February 22</a:t>
            </a:r>
            <a:r>
              <a:rPr lang="en-US" sz="2800" baseline="30000" dirty="0" smtClean="0">
                <a:effectLst>
                  <a:outerShdw blurRad="38100" dist="38100" dir="2700000" algn="tl">
                    <a:srgbClr val="000000">
                      <a:alpha val="43137"/>
                    </a:srgbClr>
                  </a:outerShdw>
                </a:effectLst>
              </a:rPr>
              <a:t>nd</a:t>
            </a:r>
            <a:r>
              <a:rPr lang="en-US" sz="2800" dirty="0" smtClean="0">
                <a:effectLst>
                  <a:outerShdw blurRad="38100" dist="38100" dir="2700000" algn="tl">
                    <a:srgbClr val="000000">
                      <a:alpha val="43137"/>
                    </a:srgbClr>
                  </a:outerShdw>
                </a:effectLst>
              </a:rPr>
              <a:t> </a:t>
            </a:r>
            <a:endParaRPr lang="en-US" sz="2800" dirty="0">
              <a:effectLst>
                <a:outerShdw blurRad="38100" dist="38100" dir="2700000" algn="tl">
                  <a:srgbClr val="000000">
                    <a:alpha val="43137"/>
                  </a:srgbClr>
                </a:outerShdw>
              </a:effectLst>
            </a:endParaRPr>
          </a:p>
          <a:p>
            <a:pPr marL="0" indent="0">
              <a:buNone/>
            </a:pPr>
            <a:endParaRPr lang="en-US" dirty="0"/>
          </a:p>
        </p:txBody>
      </p:sp>
    </p:spTree>
    <p:extLst>
      <p:ext uri="{BB962C8B-B14F-4D97-AF65-F5344CB8AC3E}">
        <p14:creationId xmlns:p14="http://schemas.microsoft.com/office/powerpoint/2010/main" val="3871969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295400"/>
          </a:xfrm>
        </p:spPr>
        <p:txBody>
          <a:bodyPr/>
          <a:lstStyle/>
          <a:p>
            <a:r>
              <a:rPr lang="en-US" sz="4800" dirty="0"/>
              <a:t>Effort Reporting Reminders</a:t>
            </a:r>
          </a:p>
        </p:txBody>
      </p:sp>
      <p:sp>
        <p:nvSpPr>
          <p:cNvPr id="6" name="Content Placeholder 5"/>
          <p:cNvSpPr>
            <a:spLocks noGrp="1"/>
          </p:cNvSpPr>
          <p:nvPr>
            <p:ph idx="1"/>
          </p:nvPr>
        </p:nvSpPr>
        <p:spPr>
          <a:xfrm>
            <a:off x="0" y="1524000"/>
            <a:ext cx="9144000" cy="4449767"/>
          </a:xfrm>
        </p:spPr>
        <p:txBody>
          <a:bodyPr/>
          <a:lstStyle/>
          <a:p>
            <a:r>
              <a:rPr lang="en-US" dirty="0"/>
              <a:t>Please review all cards for accuracy</a:t>
            </a:r>
          </a:p>
          <a:p>
            <a:r>
              <a:rPr lang="en-US" dirty="0"/>
              <a:t>Initiate </a:t>
            </a:r>
            <a:r>
              <a:rPr lang="en-US" dirty="0" smtClean="0"/>
              <a:t>Personnel </a:t>
            </a:r>
            <a:r>
              <a:rPr lang="en-US" dirty="0"/>
              <a:t>Actions, if needed</a:t>
            </a:r>
          </a:p>
          <a:p>
            <a:r>
              <a:rPr lang="en-US" dirty="0"/>
              <a:t>Place incorrect cards on hold until </a:t>
            </a:r>
            <a:r>
              <a:rPr lang="en-US" dirty="0" smtClean="0"/>
              <a:t>fixed</a:t>
            </a:r>
          </a:p>
          <a:p>
            <a:r>
              <a:rPr lang="en-US" dirty="0" smtClean="0"/>
              <a:t>Make adjustments for Cost Sharing (CPRIT)</a:t>
            </a:r>
            <a:endParaRPr lang="en-US" dirty="0"/>
          </a:p>
          <a:p>
            <a:r>
              <a:rPr lang="en-US" dirty="0"/>
              <a:t>Guides and forms on Effort </a:t>
            </a:r>
            <a:r>
              <a:rPr lang="en-US" dirty="0" smtClean="0"/>
              <a:t>website</a:t>
            </a:r>
          </a:p>
          <a:p>
            <a:pPr marL="0" indent="0">
              <a:buNone/>
            </a:pPr>
            <a:endParaRPr lang="en-US" dirty="0" smtClean="0"/>
          </a:p>
          <a:p>
            <a:pPr marL="0" indent="0" algn="ctr">
              <a:buNone/>
            </a:pPr>
            <a:r>
              <a:rPr lang="en-US" dirty="0" smtClean="0"/>
              <a:t>go.uth.edu/effort</a:t>
            </a:r>
            <a:endParaRPr lang="en-US" dirty="0"/>
          </a:p>
          <a:p>
            <a:pPr marL="0" indent="0">
              <a:buNone/>
            </a:pPr>
            <a:endParaRPr lang="en-US" dirty="0"/>
          </a:p>
        </p:txBody>
      </p:sp>
    </p:spTree>
    <p:extLst>
      <p:ext uri="{BB962C8B-B14F-4D97-AF65-F5344CB8AC3E}">
        <p14:creationId xmlns:p14="http://schemas.microsoft.com/office/powerpoint/2010/main" val="1950009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Effort Reporting </a:t>
            </a:r>
            <a:r>
              <a:rPr lang="en-US" dirty="0" smtClean="0"/>
              <a:t>Tips</a:t>
            </a:r>
            <a:endParaRPr lang="en-US" dirty="0"/>
          </a:p>
        </p:txBody>
      </p:sp>
      <p:sp>
        <p:nvSpPr>
          <p:cNvPr id="3" name="Content Placeholder 2"/>
          <p:cNvSpPr>
            <a:spLocks noGrp="1"/>
          </p:cNvSpPr>
          <p:nvPr>
            <p:ph sz="half" idx="1"/>
          </p:nvPr>
        </p:nvSpPr>
        <p:spPr>
          <a:xfrm>
            <a:off x="0" y="1447800"/>
            <a:ext cx="9144000" cy="4678363"/>
          </a:xfrm>
        </p:spPr>
        <p:txBody>
          <a:bodyPr>
            <a:normAutofit fontScale="92500" lnSpcReduction="20000"/>
          </a:bodyPr>
          <a:lstStyle/>
          <a:p>
            <a:pPr>
              <a:lnSpc>
                <a:spcPct val="150000"/>
              </a:lnSpc>
            </a:pPr>
            <a:r>
              <a:rPr lang="en-US" b="1" dirty="0" smtClean="0"/>
              <a:t>Review key personnel 1</a:t>
            </a:r>
            <a:r>
              <a:rPr lang="en-US" b="1" baseline="30000" dirty="0" smtClean="0"/>
              <a:t>st</a:t>
            </a:r>
            <a:r>
              <a:rPr lang="en-US" b="1" dirty="0"/>
              <a:t>!</a:t>
            </a:r>
            <a:endParaRPr lang="en-US" b="1" dirty="0" smtClean="0"/>
          </a:p>
          <a:p>
            <a:pPr>
              <a:lnSpc>
                <a:spcPct val="150000"/>
              </a:lnSpc>
            </a:pPr>
            <a:r>
              <a:rPr lang="en-US" b="1" dirty="0" smtClean="0"/>
              <a:t>Salary Cap = </a:t>
            </a:r>
            <a:r>
              <a:rPr lang="en-US" b="1" dirty="0"/>
              <a:t>Effort Calculation Worksheet </a:t>
            </a:r>
            <a:endParaRPr lang="en-US" b="1" dirty="0" smtClean="0"/>
          </a:p>
          <a:p>
            <a:pPr marL="0" indent="0">
              <a:lnSpc>
                <a:spcPct val="150000"/>
              </a:lnSpc>
              <a:buNone/>
            </a:pPr>
            <a:r>
              <a:rPr lang="en-US" b="1" dirty="0"/>
              <a:t>	</a:t>
            </a:r>
            <a:r>
              <a:rPr lang="en-US" b="1" dirty="0" smtClean="0"/>
              <a:t>(AKA</a:t>
            </a:r>
            <a:r>
              <a:rPr lang="en-US" b="1" dirty="0"/>
              <a:t> Salary Cap Worksheet </a:t>
            </a:r>
            <a:r>
              <a:rPr lang="en-US" b="1" dirty="0" smtClean="0"/>
              <a:t>)</a:t>
            </a:r>
          </a:p>
          <a:p>
            <a:pPr lvl="1">
              <a:lnSpc>
                <a:spcPct val="150000"/>
              </a:lnSpc>
            </a:pPr>
            <a:r>
              <a:rPr lang="en-US" b="1" dirty="0" smtClean="0"/>
              <a:t>Will need the HCM Funding History file to complete</a:t>
            </a:r>
          </a:p>
          <a:p>
            <a:pPr lvl="1">
              <a:lnSpc>
                <a:spcPct val="150000"/>
              </a:lnSpc>
            </a:pPr>
            <a:r>
              <a:rPr lang="en-US" b="1" dirty="0" smtClean="0"/>
              <a:t>Can request access to this file through S&amp;R</a:t>
            </a:r>
          </a:p>
          <a:p>
            <a:pPr>
              <a:lnSpc>
                <a:spcPct val="150000"/>
              </a:lnSpc>
            </a:pPr>
            <a:r>
              <a:rPr lang="en-US" b="1" dirty="0" smtClean="0"/>
              <a:t>If certified effort column falls below payroll, something's wrong!</a:t>
            </a:r>
          </a:p>
          <a:p>
            <a:pPr>
              <a:lnSpc>
                <a:spcPct val="150000"/>
              </a:lnSpc>
            </a:pPr>
            <a:r>
              <a:rPr lang="en-US" b="1" dirty="0" smtClean="0"/>
              <a:t> If a project is missing, something’s wrong!</a:t>
            </a:r>
          </a:p>
        </p:txBody>
      </p:sp>
    </p:spTree>
    <p:extLst>
      <p:ext uri="{BB962C8B-B14F-4D97-AF65-F5344CB8AC3E}">
        <p14:creationId xmlns:p14="http://schemas.microsoft.com/office/powerpoint/2010/main" val="3670731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Effort Reporting Resources</a:t>
            </a:r>
            <a:endParaRPr lang="en-US" dirty="0"/>
          </a:p>
        </p:txBody>
      </p:sp>
      <p:sp>
        <p:nvSpPr>
          <p:cNvPr id="3" name="Content Placeholder 2"/>
          <p:cNvSpPr>
            <a:spLocks noGrp="1"/>
          </p:cNvSpPr>
          <p:nvPr>
            <p:ph sz="half" idx="1"/>
          </p:nvPr>
        </p:nvSpPr>
        <p:spPr>
          <a:xfrm>
            <a:off x="16933" y="2514600"/>
            <a:ext cx="4267200" cy="2590800"/>
          </a:xfrm>
        </p:spPr>
        <p:txBody>
          <a:bodyPr/>
          <a:lstStyle/>
          <a:p>
            <a:r>
              <a:rPr lang="en-US" dirty="0" smtClean="0"/>
              <a:t>Reports &amp; Training are available!</a:t>
            </a:r>
          </a:p>
          <a:p>
            <a:r>
              <a:rPr lang="en-US" dirty="0" smtClean="0"/>
              <a:t>Effort </a:t>
            </a:r>
            <a:r>
              <a:rPr lang="en-US" dirty="0"/>
              <a:t>Resources here: https://</a:t>
            </a:r>
            <a:r>
              <a:rPr lang="en-US" dirty="0" smtClean="0"/>
              <a:t>www.uth.edu/effort-reporting/index.htm</a:t>
            </a:r>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133600"/>
            <a:ext cx="4270120" cy="3179082"/>
          </a:xfrm>
          <a:prstGeom prst="rect">
            <a:avLst/>
          </a:prstGeom>
          <a:noFill/>
          <a:ln w="41275" cmpd="sng">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06255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Preview of New R&amp;A Form</a:t>
            </a:r>
            <a:endParaRPr lang="en-US" dirty="0"/>
          </a:p>
        </p:txBody>
      </p:sp>
      <p:sp>
        <p:nvSpPr>
          <p:cNvPr id="3" name="Text Placeholder 2"/>
          <p:cNvSpPr>
            <a:spLocks noGrp="1"/>
          </p:cNvSpPr>
          <p:nvPr>
            <p:ph type="subTitle" idx="1"/>
          </p:nvPr>
        </p:nvSpPr>
        <p:spPr>
          <a:xfrm>
            <a:off x="609600" y="2667000"/>
            <a:ext cx="7894320" cy="1752600"/>
          </a:xfrm>
        </p:spPr>
        <p:txBody>
          <a:bodyPr/>
          <a:lstStyle/>
          <a:p>
            <a:r>
              <a:rPr lang="en-US" dirty="0" smtClean="0"/>
              <a:t>John Valenta,</a:t>
            </a:r>
          </a:p>
          <a:p>
            <a:r>
              <a:rPr lang="en-US" dirty="0" smtClean="0"/>
              <a:t>Institutional Wide Contracts Specialist II</a:t>
            </a:r>
          </a:p>
        </p:txBody>
      </p:sp>
    </p:spTree>
    <p:extLst>
      <p:ext uri="{BB962C8B-B14F-4D97-AF65-F5344CB8AC3E}">
        <p14:creationId xmlns:p14="http://schemas.microsoft.com/office/powerpoint/2010/main" val="245642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endCondLst>
                                    <p:cond evt="onNext" delay="0">
                                      <p:tgtEl>
                                        <p:sldTgt/>
                                      </p:tgtEl>
                                    </p:cond>
                                  </p:end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repeatCount="indefinite" fill="hold" grpId="0" nodeType="clickEffect">
                                  <p:stCondLst>
                                    <p:cond delay="0"/>
                                  </p:stCondLst>
                                  <p:endCondLst>
                                    <p:cond evt="onNext" delay="0">
                                      <p:tgtEl>
                                        <p:sldTgt/>
                                      </p:tgtEl>
                                    </p:cond>
                                  </p:endCondLst>
                                  <p:iterate type="lt">
                                    <p:tmPct val="10000"/>
                                  </p:iterate>
                                  <p:childTnLst>
                                    <p:animMotion origin="layout" path="M 0.0 0.0 L 0.0 -0.07213" pathEditMode="relative" ptsTypes="">
                                      <p:cBhvr>
                                        <p:cTn id="14" dur="250" accel="50000" decel="50000" autoRev="1" fill="hold">
                                          <p:stCondLst>
                                            <p:cond delay="0"/>
                                          </p:stCondLst>
                                        </p:cTn>
                                        <p:tgtEl>
                                          <p:spTgt spid="3">
                                            <p:txEl>
                                              <p:pRg st="1" end="1"/>
                                            </p:txEl>
                                          </p:spTgt>
                                        </p:tgtEl>
                                        <p:attrNameLst>
                                          <p:attrName>ppt_x</p:attrName>
                                          <p:attrName>ppt_y</p:attrName>
                                        </p:attrNameLst>
                                      </p:cBhvr>
                                    </p:animMotion>
                                    <p:animRot by="1500000">
                                      <p:cBhvr>
                                        <p:cTn id="15" dur="125" fill="hold">
                                          <p:stCondLst>
                                            <p:cond delay="0"/>
                                          </p:stCondLst>
                                        </p:cTn>
                                        <p:tgtEl>
                                          <p:spTgt spid="3">
                                            <p:txEl>
                                              <p:pRg st="1" end="1"/>
                                            </p:txEl>
                                          </p:spTgt>
                                        </p:tgtEl>
                                        <p:attrNameLst>
                                          <p:attrName>r</p:attrName>
                                        </p:attrNameLst>
                                      </p:cBhvr>
                                    </p:animRot>
                                    <p:animRot by="-1500000">
                                      <p:cBhvr>
                                        <p:cTn id="16" dur="125" fill="hold">
                                          <p:stCondLst>
                                            <p:cond delay="125"/>
                                          </p:stCondLst>
                                        </p:cTn>
                                        <p:tgtEl>
                                          <p:spTgt spid="3">
                                            <p:txEl>
                                              <p:pRg st="1" end="1"/>
                                            </p:txEl>
                                          </p:spTgt>
                                        </p:tgtEl>
                                        <p:attrNameLst>
                                          <p:attrName>r</p:attrName>
                                        </p:attrNameLst>
                                      </p:cBhvr>
                                    </p:animRot>
                                    <p:animRot by="-1500000">
                                      <p:cBhvr>
                                        <p:cTn id="17" dur="125" fill="hold">
                                          <p:stCondLst>
                                            <p:cond delay="250"/>
                                          </p:stCondLst>
                                        </p:cTn>
                                        <p:tgtEl>
                                          <p:spTgt spid="3">
                                            <p:txEl>
                                              <p:pRg st="1" end="1"/>
                                            </p:txEl>
                                          </p:spTgt>
                                        </p:tgtEl>
                                        <p:attrNameLst>
                                          <p:attrName>r</p:attrName>
                                        </p:attrNameLst>
                                      </p:cBhvr>
                                    </p:animRot>
                                    <p:animRot by="1500000">
                                      <p:cBhvr>
                                        <p:cTn id="18" dur="125" fill="hold">
                                          <p:stCondLst>
                                            <p:cond delay="375"/>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3" cy="6858000"/>
          </a:xfrm>
          <a:prstGeom prst="rect">
            <a:avLst/>
          </a:prstGeom>
        </p:spPr>
      </p:pic>
    </p:spTree>
    <p:extLst>
      <p:ext uri="{BB962C8B-B14F-4D97-AF65-F5344CB8AC3E}">
        <p14:creationId xmlns:p14="http://schemas.microsoft.com/office/powerpoint/2010/main" val="1351948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3" cy="6858000"/>
          </a:xfrm>
          <a:prstGeom prst="rect">
            <a:avLst/>
          </a:prstGeom>
        </p:spPr>
      </p:pic>
    </p:spTree>
    <p:extLst>
      <p:ext uri="{BB962C8B-B14F-4D97-AF65-F5344CB8AC3E}">
        <p14:creationId xmlns:p14="http://schemas.microsoft.com/office/powerpoint/2010/main" val="617505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3" cy="6858000"/>
          </a:xfrm>
          <a:prstGeom prst="rect">
            <a:avLst/>
          </a:prstGeom>
        </p:spPr>
      </p:pic>
    </p:spTree>
    <p:extLst>
      <p:ext uri="{BB962C8B-B14F-4D97-AF65-F5344CB8AC3E}">
        <p14:creationId xmlns:p14="http://schemas.microsoft.com/office/powerpoint/2010/main" val="3047233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A-133 Audit Update</a:t>
            </a:r>
            <a:endParaRPr lang="en-US" dirty="0"/>
          </a:p>
        </p:txBody>
      </p:sp>
      <p:sp>
        <p:nvSpPr>
          <p:cNvPr id="5" name="Text Placeholder 2"/>
          <p:cNvSpPr txBox="1">
            <a:spLocks/>
          </p:cNvSpPr>
          <p:nvPr/>
        </p:nvSpPr>
        <p:spPr>
          <a:xfrm>
            <a:off x="31173" y="2819400"/>
            <a:ext cx="9144000" cy="1752600"/>
          </a:xfrm>
          <a:prstGeom prst="rect">
            <a:avLst/>
          </a:prstGeom>
        </p:spPr>
        <p:txBody>
          <a:bodyPr vert="horz" lIns="91379" tIns="45691" rIns="91379" bIns="45691" rtlCol="0">
            <a:normAutofit/>
          </a:bodyPr>
          <a:lstStyle>
            <a:lvl1pPr marL="342900" indent="-342900" algn="l" defTabSz="914400" rtl="0" eaLnBrk="1" latinLnBrk="0" hangingPunct="1">
              <a:spcBef>
                <a:spcPct val="20000"/>
              </a:spcBef>
              <a:buFont typeface="Wingdings" panose="05000000000000000000" pitchFamily="2" charset="2"/>
              <a:buChar char="v"/>
              <a:defRPr sz="2800" kern="1200">
                <a:solidFill>
                  <a:schemeClr val="tx1"/>
                </a:solidFill>
                <a:latin typeface="Univers 45 Ligh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Univers 45 Light"/>
                <a:ea typeface="+mn-ea"/>
                <a:cs typeface="+mn-cs"/>
              </a:defRPr>
            </a:lvl2pPr>
            <a:lvl3pPr marL="1143000" indent="-228600" algn="l" defTabSz="914400" rtl="0" eaLnBrk="1" latinLnBrk="0" hangingPunct="1">
              <a:spcBef>
                <a:spcPct val="20000"/>
              </a:spcBef>
              <a:buFont typeface="Wingdings" panose="05000000000000000000" pitchFamily="2" charset="2"/>
              <a:buChar char="v"/>
              <a:defRPr sz="2000" kern="1200">
                <a:solidFill>
                  <a:schemeClr val="tx1"/>
                </a:solidFill>
                <a:latin typeface="Univers 45 Ligh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Univers 45 Ligh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3200" dirty="0" smtClean="0">
                <a:solidFill>
                  <a:prstClr val="black"/>
                </a:solidFill>
              </a:rPr>
              <a:t>Karen Niemeier</a:t>
            </a:r>
            <a:endParaRPr lang="en-US" sz="3200" dirty="0">
              <a:solidFill>
                <a:prstClr val="black"/>
              </a:solidFill>
            </a:endParaRPr>
          </a:p>
          <a:p>
            <a:pPr marL="0" indent="0" algn="ctr">
              <a:buFont typeface="Wingdings" panose="05000000000000000000" pitchFamily="2" charset="2"/>
              <a:buNone/>
            </a:pPr>
            <a:r>
              <a:rPr lang="en-US" sz="3200" dirty="0" smtClean="0">
                <a:solidFill>
                  <a:prstClr val="black"/>
                </a:solidFill>
              </a:rPr>
              <a:t>Director, Contracts</a:t>
            </a:r>
            <a:endParaRPr lang="en-US" sz="3200"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2365857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a:t>
            </a:r>
            <a:endParaRPr lang="en-US" dirty="0"/>
          </a:p>
        </p:txBody>
      </p:sp>
      <p:sp>
        <p:nvSpPr>
          <p:cNvPr id="3" name="Text Placeholder 2"/>
          <p:cNvSpPr>
            <a:spLocks noGrp="1"/>
          </p:cNvSpPr>
          <p:nvPr>
            <p:ph type="subTitle" idx="1"/>
          </p:nvPr>
        </p:nvSpPr>
        <p:spPr>
          <a:xfrm>
            <a:off x="609600" y="2895600"/>
            <a:ext cx="7894320" cy="1752600"/>
          </a:xfrm>
        </p:spPr>
        <p:txBody>
          <a:bodyPr/>
          <a:lstStyle/>
          <a:p>
            <a:r>
              <a:rPr lang="en-US" dirty="0" smtClean="0"/>
              <a:t>Krystal Toups, CRA</a:t>
            </a:r>
          </a:p>
          <a:p>
            <a:r>
              <a:rPr lang="en-US" dirty="0" smtClean="0"/>
              <a:t>Director, Grants</a:t>
            </a:r>
          </a:p>
        </p:txBody>
      </p:sp>
    </p:spTree>
    <p:extLst>
      <p:ext uri="{BB962C8B-B14F-4D97-AF65-F5344CB8AC3E}">
        <p14:creationId xmlns:p14="http://schemas.microsoft.com/office/powerpoint/2010/main" val="453904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057400"/>
            <a:ext cx="7894320" cy="2743200"/>
          </a:xfrm>
        </p:spPr>
        <p:txBody>
          <a:bodyPr>
            <a:normAutofit lnSpcReduction="10000"/>
          </a:bodyPr>
          <a:lstStyle/>
          <a:p>
            <a:r>
              <a:rPr lang="en-US" dirty="0" smtClean="0"/>
              <a:t>Next Meeting:</a:t>
            </a:r>
          </a:p>
          <a:p>
            <a:r>
              <a:rPr lang="en-US" b="1" dirty="0" smtClean="0"/>
              <a:t>January , 2016</a:t>
            </a:r>
          </a:p>
          <a:p>
            <a:endParaRPr lang="en-US" dirty="0"/>
          </a:p>
          <a:p>
            <a:r>
              <a:rPr lang="en-US" dirty="0" smtClean="0"/>
              <a:t>Presentations &amp; schedule posted at:</a:t>
            </a:r>
          </a:p>
          <a:p>
            <a:r>
              <a:rPr lang="en-US" b="1" dirty="0" smtClean="0"/>
              <a:t>go.uth.edu/AURA</a:t>
            </a:r>
            <a:endParaRPr lang="en-US" b="1" dirty="0"/>
          </a:p>
        </p:txBody>
      </p:sp>
    </p:spTree>
    <p:extLst>
      <p:ext uri="{BB962C8B-B14F-4D97-AF65-F5344CB8AC3E}">
        <p14:creationId xmlns:p14="http://schemas.microsoft.com/office/powerpoint/2010/main" val="1243227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 Items</a:t>
            </a:r>
            <a:endParaRPr lang="en-US" dirty="0"/>
          </a:p>
        </p:txBody>
      </p:sp>
      <p:sp>
        <p:nvSpPr>
          <p:cNvPr id="4" name="Content Placeholder 3"/>
          <p:cNvSpPr>
            <a:spLocks noGrp="1"/>
          </p:cNvSpPr>
          <p:nvPr>
            <p:ph idx="1"/>
          </p:nvPr>
        </p:nvSpPr>
        <p:spPr>
          <a:xfrm>
            <a:off x="2590800" y="2057400"/>
            <a:ext cx="6324600" cy="3124200"/>
          </a:xfrm>
        </p:spPr>
        <p:txBody>
          <a:bodyPr/>
          <a:lstStyle/>
          <a:p>
            <a:pPr marL="0" indent="0">
              <a:buNone/>
            </a:pPr>
            <a:r>
              <a:rPr lang="en-US" b="1" dirty="0" smtClean="0"/>
              <a:t>ITV Groups</a:t>
            </a:r>
          </a:p>
          <a:p>
            <a:pPr marL="0" indent="0" algn="ctr">
              <a:buNone/>
            </a:pPr>
            <a:r>
              <a:rPr lang="en-US" dirty="0" smtClean="0"/>
              <a:t>Please mute microphones</a:t>
            </a:r>
          </a:p>
          <a:p>
            <a:pPr marL="0" indent="0">
              <a:buNone/>
            </a:pPr>
            <a:endParaRPr lang="en-US" sz="2000" b="1" dirty="0" smtClean="0"/>
          </a:p>
          <a:p>
            <a:pPr marL="0" indent="0">
              <a:buNone/>
            </a:pPr>
            <a:endParaRPr lang="en-US" sz="800" b="1" dirty="0" smtClean="0"/>
          </a:p>
          <a:p>
            <a:pPr marL="0" indent="0">
              <a:buNone/>
            </a:pPr>
            <a:r>
              <a:rPr lang="en-US" b="1" dirty="0" smtClean="0"/>
              <a:t>Presenters</a:t>
            </a:r>
            <a:endParaRPr lang="en-US" b="1" dirty="0"/>
          </a:p>
          <a:p>
            <a:pPr marL="0" indent="0" algn="ctr">
              <a:buNone/>
            </a:pPr>
            <a:r>
              <a:rPr lang="en-US" dirty="0" smtClean="0"/>
              <a:t>Repeat questions in mic</a:t>
            </a:r>
            <a:endParaRPr lang="en-US" dirty="0"/>
          </a:p>
        </p:txBody>
      </p:sp>
      <p:pic>
        <p:nvPicPr>
          <p:cNvPr id="1029" name="Picture 5" descr="C:\Users\ktoups\AppData\Local\Microsoft\Windows\Temporary Internet Files\Content.IE5\1J7W9CQE\MC90043958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33600"/>
            <a:ext cx="1905000" cy="1659596"/>
          </a:xfrm>
          <a:prstGeom prst="rect">
            <a:avLst/>
          </a:prstGeom>
          <a:noFill/>
          <a:extLst>
            <a:ext uri="{909E8E84-426E-40DD-AFC4-6F175D3DCCD1}">
              <a14:hiddenFill xmlns:a14="http://schemas.microsoft.com/office/drawing/2010/main">
                <a:solidFill>
                  <a:srgbClr val="FFFFFF"/>
                </a:solidFill>
              </a14:hiddenFill>
            </a:ext>
          </a:extLst>
        </p:spPr>
      </p:pic>
      <p:grpSp>
        <p:nvGrpSpPr>
          <p:cNvPr id="1268" name="Group 1267"/>
          <p:cNvGrpSpPr/>
          <p:nvPr/>
        </p:nvGrpSpPr>
        <p:grpSpPr>
          <a:xfrm>
            <a:off x="1082054" y="3886201"/>
            <a:ext cx="1280146" cy="1168808"/>
            <a:chOff x="843515" y="3505201"/>
            <a:chExt cx="1280146" cy="1168808"/>
          </a:xfrm>
          <a:effectLst>
            <a:outerShdw blurRad="50800" dist="38100" dir="5400000" sx="103000" sy="103000" algn="t" rotWithShape="0">
              <a:prstClr val="black">
                <a:alpha val="40000"/>
              </a:prstClr>
            </a:outerShdw>
          </a:effectLst>
        </p:grpSpPr>
        <p:pic>
          <p:nvPicPr>
            <p:cNvPr id="1032" name="Picture 8" descr="C:\Users\ktoups\AppData\Local\Microsoft\Windows\Temporary Internet Files\Content.IE5\G3AFT4RY\MC900442000[1].png"/>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43515" y="3505201"/>
              <a:ext cx="1280146" cy="1168808"/>
            </a:xfrm>
            <a:prstGeom prst="roundRect">
              <a:avLst>
                <a:gd name="adj" fmla="val 4167"/>
              </a:avLst>
            </a:prstGeom>
            <a:solidFill>
              <a:schemeClr val="accent6">
                <a:lumMod val="40000"/>
                <a:lumOff val="60000"/>
                <a:alpha val="47000"/>
              </a:schemeClr>
            </a:solidFill>
            <a:ln w="76200" cap="sq">
              <a:solidFill>
                <a:schemeClr val="accent6">
                  <a:lumMod val="50000"/>
                </a:schemeClr>
              </a:solidFill>
              <a:miter lim="800000"/>
            </a:ln>
            <a:effectLst>
              <a:softEdge rad="31750"/>
            </a:effectLst>
            <a:scene3d>
              <a:camera prst="orthographicFront"/>
              <a:lightRig rig="threePt" dir="t">
                <a:rot lat="0" lon="0" rev="2700000"/>
              </a:lightRig>
            </a:scene3d>
            <a:sp3d contourW="6350">
              <a:bevelT h="38100"/>
              <a:contourClr>
                <a:srgbClr val="C0C0C0"/>
              </a:contourClr>
            </a:sp3d>
          </p:spPr>
        </p:pic>
        <p:sp>
          <p:nvSpPr>
            <p:cNvPr id="351" name="Freeform 311"/>
            <p:cNvSpPr>
              <a:spLocks/>
            </p:cNvSpPr>
            <p:nvPr/>
          </p:nvSpPr>
          <p:spPr bwMode="auto">
            <a:xfrm>
              <a:off x="1361905" y="4045798"/>
              <a:ext cx="166201" cy="69551"/>
            </a:xfrm>
            <a:custGeom>
              <a:avLst/>
              <a:gdLst>
                <a:gd name="T0" fmla="*/ 7 w 337"/>
                <a:gd name="T1" fmla="*/ 17 h 154"/>
                <a:gd name="T2" fmla="*/ 20 w 337"/>
                <a:gd name="T3" fmla="*/ 20 h 154"/>
                <a:gd name="T4" fmla="*/ 36 w 337"/>
                <a:gd name="T5" fmla="*/ 25 h 154"/>
                <a:gd name="T6" fmla="*/ 54 w 337"/>
                <a:gd name="T7" fmla="*/ 32 h 154"/>
                <a:gd name="T8" fmla="*/ 75 w 337"/>
                <a:gd name="T9" fmla="*/ 38 h 154"/>
                <a:gd name="T10" fmla="*/ 97 w 337"/>
                <a:gd name="T11" fmla="*/ 46 h 154"/>
                <a:gd name="T12" fmla="*/ 120 w 337"/>
                <a:gd name="T13" fmla="*/ 56 h 154"/>
                <a:gd name="T14" fmla="*/ 144 w 337"/>
                <a:gd name="T15" fmla="*/ 66 h 154"/>
                <a:gd name="T16" fmla="*/ 169 w 337"/>
                <a:gd name="T17" fmla="*/ 76 h 154"/>
                <a:gd name="T18" fmla="*/ 193 w 337"/>
                <a:gd name="T19" fmla="*/ 87 h 154"/>
                <a:gd name="T20" fmla="*/ 216 w 337"/>
                <a:gd name="T21" fmla="*/ 96 h 154"/>
                <a:gd name="T22" fmla="*/ 238 w 337"/>
                <a:gd name="T23" fmla="*/ 106 h 154"/>
                <a:gd name="T24" fmla="*/ 258 w 337"/>
                <a:gd name="T25" fmla="*/ 116 h 154"/>
                <a:gd name="T26" fmla="*/ 277 w 337"/>
                <a:gd name="T27" fmla="*/ 124 h 154"/>
                <a:gd name="T28" fmla="*/ 293 w 337"/>
                <a:gd name="T29" fmla="*/ 132 h 154"/>
                <a:gd name="T30" fmla="*/ 307 w 337"/>
                <a:gd name="T31" fmla="*/ 139 h 154"/>
                <a:gd name="T32" fmla="*/ 317 w 337"/>
                <a:gd name="T33" fmla="*/ 143 h 154"/>
                <a:gd name="T34" fmla="*/ 318 w 337"/>
                <a:gd name="T35" fmla="*/ 144 h 154"/>
                <a:gd name="T36" fmla="*/ 321 w 337"/>
                <a:gd name="T37" fmla="*/ 146 h 154"/>
                <a:gd name="T38" fmla="*/ 322 w 337"/>
                <a:gd name="T39" fmla="*/ 148 h 154"/>
                <a:gd name="T40" fmla="*/ 323 w 337"/>
                <a:gd name="T41" fmla="*/ 150 h 154"/>
                <a:gd name="T42" fmla="*/ 325 w 337"/>
                <a:gd name="T43" fmla="*/ 153 h 154"/>
                <a:gd name="T44" fmla="*/ 328 w 337"/>
                <a:gd name="T45" fmla="*/ 154 h 154"/>
                <a:gd name="T46" fmla="*/ 331 w 337"/>
                <a:gd name="T47" fmla="*/ 154 h 154"/>
                <a:gd name="T48" fmla="*/ 333 w 337"/>
                <a:gd name="T49" fmla="*/ 151 h 154"/>
                <a:gd name="T50" fmla="*/ 336 w 337"/>
                <a:gd name="T51" fmla="*/ 149 h 154"/>
                <a:gd name="T52" fmla="*/ 337 w 337"/>
                <a:gd name="T53" fmla="*/ 147 h 154"/>
                <a:gd name="T54" fmla="*/ 337 w 337"/>
                <a:gd name="T55" fmla="*/ 143 h 154"/>
                <a:gd name="T56" fmla="*/ 336 w 337"/>
                <a:gd name="T57" fmla="*/ 141 h 154"/>
                <a:gd name="T58" fmla="*/ 333 w 337"/>
                <a:gd name="T59" fmla="*/ 138 h 154"/>
                <a:gd name="T60" fmla="*/ 332 w 337"/>
                <a:gd name="T61" fmla="*/ 135 h 154"/>
                <a:gd name="T62" fmla="*/ 330 w 337"/>
                <a:gd name="T63" fmla="*/ 133 h 154"/>
                <a:gd name="T64" fmla="*/ 328 w 337"/>
                <a:gd name="T65" fmla="*/ 131 h 154"/>
                <a:gd name="T66" fmla="*/ 317 w 337"/>
                <a:gd name="T67" fmla="*/ 125 h 154"/>
                <a:gd name="T68" fmla="*/ 303 w 337"/>
                <a:gd name="T69" fmla="*/ 119 h 154"/>
                <a:gd name="T70" fmla="*/ 287 w 337"/>
                <a:gd name="T71" fmla="*/ 111 h 154"/>
                <a:gd name="T72" fmla="*/ 268 w 337"/>
                <a:gd name="T73" fmla="*/ 102 h 154"/>
                <a:gd name="T74" fmla="*/ 247 w 337"/>
                <a:gd name="T75" fmla="*/ 93 h 154"/>
                <a:gd name="T76" fmla="*/ 224 w 337"/>
                <a:gd name="T77" fmla="*/ 82 h 154"/>
                <a:gd name="T78" fmla="*/ 200 w 337"/>
                <a:gd name="T79" fmla="*/ 72 h 154"/>
                <a:gd name="T80" fmla="*/ 175 w 337"/>
                <a:gd name="T81" fmla="*/ 61 h 154"/>
                <a:gd name="T82" fmla="*/ 151 w 337"/>
                <a:gd name="T83" fmla="*/ 51 h 154"/>
                <a:gd name="T84" fmla="*/ 126 w 337"/>
                <a:gd name="T85" fmla="*/ 41 h 154"/>
                <a:gd name="T86" fmla="*/ 103 w 337"/>
                <a:gd name="T87" fmla="*/ 32 h 154"/>
                <a:gd name="T88" fmla="*/ 80 w 337"/>
                <a:gd name="T89" fmla="*/ 22 h 154"/>
                <a:gd name="T90" fmla="*/ 59 w 337"/>
                <a:gd name="T91" fmla="*/ 15 h 154"/>
                <a:gd name="T92" fmla="*/ 39 w 337"/>
                <a:gd name="T93" fmla="*/ 8 h 154"/>
                <a:gd name="T94" fmla="*/ 23 w 337"/>
                <a:gd name="T95" fmla="*/ 4 h 154"/>
                <a:gd name="T96" fmla="*/ 10 w 337"/>
                <a:gd name="T97" fmla="*/ 0 h 154"/>
                <a:gd name="T98" fmla="*/ 6 w 337"/>
                <a:gd name="T99" fmla="*/ 0 h 154"/>
                <a:gd name="T100" fmla="*/ 4 w 337"/>
                <a:gd name="T101" fmla="*/ 2 h 154"/>
                <a:gd name="T102" fmla="*/ 1 w 337"/>
                <a:gd name="T103" fmla="*/ 4 h 154"/>
                <a:gd name="T104" fmla="*/ 0 w 337"/>
                <a:gd name="T105" fmla="*/ 7 h 154"/>
                <a:gd name="T106" fmla="*/ 0 w 337"/>
                <a:gd name="T107" fmla="*/ 11 h 154"/>
                <a:gd name="T108" fmla="*/ 1 w 337"/>
                <a:gd name="T109" fmla="*/ 13 h 154"/>
                <a:gd name="T110" fmla="*/ 4 w 337"/>
                <a:gd name="T111" fmla="*/ 15 h 154"/>
                <a:gd name="T112" fmla="*/ 7 w 337"/>
                <a:gd name="T113" fmla="*/ 17 h 154"/>
                <a:gd name="T114" fmla="*/ 7 w 337"/>
                <a:gd name="T115" fmla="*/ 1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7" h="154">
                  <a:moveTo>
                    <a:pt x="7" y="17"/>
                  </a:moveTo>
                  <a:lnTo>
                    <a:pt x="20" y="20"/>
                  </a:lnTo>
                  <a:lnTo>
                    <a:pt x="36" y="25"/>
                  </a:lnTo>
                  <a:lnTo>
                    <a:pt x="54" y="32"/>
                  </a:lnTo>
                  <a:lnTo>
                    <a:pt x="75" y="38"/>
                  </a:lnTo>
                  <a:lnTo>
                    <a:pt x="97" y="46"/>
                  </a:lnTo>
                  <a:lnTo>
                    <a:pt x="120" y="56"/>
                  </a:lnTo>
                  <a:lnTo>
                    <a:pt x="144" y="66"/>
                  </a:lnTo>
                  <a:lnTo>
                    <a:pt x="169" y="76"/>
                  </a:lnTo>
                  <a:lnTo>
                    <a:pt x="193" y="87"/>
                  </a:lnTo>
                  <a:lnTo>
                    <a:pt x="216" y="96"/>
                  </a:lnTo>
                  <a:lnTo>
                    <a:pt x="238" y="106"/>
                  </a:lnTo>
                  <a:lnTo>
                    <a:pt x="258" y="116"/>
                  </a:lnTo>
                  <a:lnTo>
                    <a:pt x="277" y="124"/>
                  </a:lnTo>
                  <a:lnTo>
                    <a:pt x="293" y="132"/>
                  </a:lnTo>
                  <a:lnTo>
                    <a:pt x="307" y="139"/>
                  </a:lnTo>
                  <a:lnTo>
                    <a:pt x="317" y="143"/>
                  </a:lnTo>
                  <a:lnTo>
                    <a:pt x="318" y="144"/>
                  </a:lnTo>
                  <a:lnTo>
                    <a:pt x="321" y="146"/>
                  </a:lnTo>
                  <a:lnTo>
                    <a:pt x="322" y="148"/>
                  </a:lnTo>
                  <a:lnTo>
                    <a:pt x="323" y="150"/>
                  </a:lnTo>
                  <a:lnTo>
                    <a:pt x="325" y="153"/>
                  </a:lnTo>
                  <a:lnTo>
                    <a:pt x="328" y="154"/>
                  </a:lnTo>
                  <a:lnTo>
                    <a:pt x="331" y="154"/>
                  </a:lnTo>
                  <a:lnTo>
                    <a:pt x="333" y="151"/>
                  </a:lnTo>
                  <a:lnTo>
                    <a:pt x="336" y="149"/>
                  </a:lnTo>
                  <a:lnTo>
                    <a:pt x="337" y="147"/>
                  </a:lnTo>
                  <a:lnTo>
                    <a:pt x="337" y="143"/>
                  </a:lnTo>
                  <a:lnTo>
                    <a:pt x="336" y="141"/>
                  </a:lnTo>
                  <a:lnTo>
                    <a:pt x="333" y="138"/>
                  </a:lnTo>
                  <a:lnTo>
                    <a:pt x="332" y="135"/>
                  </a:lnTo>
                  <a:lnTo>
                    <a:pt x="330" y="133"/>
                  </a:lnTo>
                  <a:lnTo>
                    <a:pt x="328" y="131"/>
                  </a:lnTo>
                  <a:lnTo>
                    <a:pt x="317" y="125"/>
                  </a:lnTo>
                  <a:lnTo>
                    <a:pt x="303" y="119"/>
                  </a:lnTo>
                  <a:lnTo>
                    <a:pt x="287" y="111"/>
                  </a:lnTo>
                  <a:lnTo>
                    <a:pt x="268" y="102"/>
                  </a:lnTo>
                  <a:lnTo>
                    <a:pt x="247" y="93"/>
                  </a:lnTo>
                  <a:lnTo>
                    <a:pt x="224" y="82"/>
                  </a:lnTo>
                  <a:lnTo>
                    <a:pt x="200" y="72"/>
                  </a:lnTo>
                  <a:lnTo>
                    <a:pt x="175" y="61"/>
                  </a:lnTo>
                  <a:lnTo>
                    <a:pt x="151" y="51"/>
                  </a:lnTo>
                  <a:lnTo>
                    <a:pt x="126" y="41"/>
                  </a:lnTo>
                  <a:lnTo>
                    <a:pt x="103" y="32"/>
                  </a:lnTo>
                  <a:lnTo>
                    <a:pt x="80" y="22"/>
                  </a:lnTo>
                  <a:lnTo>
                    <a:pt x="59" y="15"/>
                  </a:lnTo>
                  <a:lnTo>
                    <a:pt x="39" y="8"/>
                  </a:lnTo>
                  <a:lnTo>
                    <a:pt x="23" y="4"/>
                  </a:lnTo>
                  <a:lnTo>
                    <a:pt x="10" y="0"/>
                  </a:lnTo>
                  <a:lnTo>
                    <a:pt x="6" y="0"/>
                  </a:lnTo>
                  <a:lnTo>
                    <a:pt x="4" y="2"/>
                  </a:lnTo>
                  <a:lnTo>
                    <a:pt x="1" y="4"/>
                  </a:lnTo>
                  <a:lnTo>
                    <a:pt x="0" y="7"/>
                  </a:lnTo>
                  <a:lnTo>
                    <a:pt x="0" y="11"/>
                  </a:lnTo>
                  <a:lnTo>
                    <a:pt x="1" y="13"/>
                  </a:lnTo>
                  <a:lnTo>
                    <a:pt x="4" y="15"/>
                  </a:lnTo>
                  <a:lnTo>
                    <a:pt x="7" y="17"/>
                  </a:lnTo>
                  <a:lnTo>
                    <a:pt x="7" y="1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52" name="Freeform 313"/>
            <p:cNvSpPr>
              <a:spLocks/>
            </p:cNvSpPr>
            <p:nvPr/>
          </p:nvSpPr>
          <p:spPr bwMode="auto">
            <a:xfrm>
              <a:off x="1299579" y="4138832"/>
              <a:ext cx="238420" cy="377108"/>
            </a:xfrm>
            <a:custGeom>
              <a:avLst/>
              <a:gdLst>
                <a:gd name="T0" fmla="*/ 0 w 480"/>
                <a:gd name="T1" fmla="*/ 215 h 1151"/>
                <a:gd name="T2" fmla="*/ 0 w 480"/>
                <a:gd name="T3" fmla="*/ 1151 h 1151"/>
                <a:gd name="T4" fmla="*/ 336 w 480"/>
                <a:gd name="T5" fmla="*/ 1151 h 1151"/>
                <a:gd name="T6" fmla="*/ 480 w 480"/>
                <a:gd name="T7" fmla="*/ 942 h 1151"/>
                <a:gd name="T8" fmla="*/ 480 w 480"/>
                <a:gd name="T9" fmla="*/ 0 h 1151"/>
                <a:gd name="T10" fmla="*/ 0 w 480"/>
                <a:gd name="T11" fmla="*/ 215 h 1151"/>
              </a:gdLst>
              <a:ahLst/>
              <a:cxnLst>
                <a:cxn ang="0">
                  <a:pos x="T0" y="T1"/>
                </a:cxn>
                <a:cxn ang="0">
                  <a:pos x="T2" y="T3"/>
                </a:cxn>
                <a:cxn ang="0">
                  <a:pos x="T4" y="T5"/>
                </a:cxn>
                <a:cxn ang="0">
                  <a:pos x="T6" y="T7"/>
                </a:cxn>
                <a:cxn ang="0">
                  <a:pos x="T8" y="T9"/>
                </a:cxn>
                <a:cxn ang="0">
                  <a:pos x="T10" y="T11"/>
                </a:cxn>
              </a:cxnLst>
              <a:rect l="0" t="0" r="r" b="b"/>
              <a:pathLst>
                <a:path w="480" h="1151">
                  <a:moveTo>
                    <a:pt x="0" y="215"/>
                  </a:moveTo>
                  <a:lnTo>
                    <a:pt x="0" y="1151"/>
                  </a:lnTo>
                  <a:lnTo>
                    <a:pt x="336" y="1151"/>
                  </a:lnTo>
                  <a:lnTo>
                    <a:pt x="480" y="942"/>
                  </a:lnTo>
                  <a:lnTo>
                    <a:pt x="480" y="0"/>
                  </a:lnTo>
                  <a:lnTo>
                    <a:pt x="0" y="215"/>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53" name="Freeform 316"/>
            <p:cNvSpPr>
              <a:spLocks/>
            </p:cNvSpPr>
            <p:nvPr/>
          </p:nvSpPr>
          <p:spPr bwMode="auto">
            <a:xfrm>
              <a:off x="1332226" y="4033152"/>
              <a:ext cx="40561" cy="24388"/>
            </a:xfrm>
            <a:custGeom>
              <a:avLst/>
              <a:gdLst>
                <a:gd name="T0" fmla="*/ 82 w 82"/>
                <a:gd name="T1" fmla="*/ 27 h 54"/>
                <a:gd name="T2" fmla="*/ 79 w 82"/>
                <a:gd name="T3" fmla="*/ 25 h 54"/>
                <a:gd name="T4" fmla="*/ 69 w 82"/>
                <a:gd name="T5" fmla="*/ 19 h 54"/>
                <a:gd name="T6" fmla="*/ 58 w 82"/>
                <a:gd name="T7" fmla="*/ 12 h 54"/>
                <a:gd name="T8" fmla="*/ 43 w 82"/>
                <a:gd name="T9" fmla="*/ 5 h 54"/>
                <a:gd name="T10" fmla="*/ 28 w 82"/>
                <a:gd name="T11" fmla="*/ 1 h 54"/>
                <a:gd name="T12" fmla="*/ 15 w 82"/>
                <a:gd name="T13" fmla="*/ 0 h 54"/>
                <a:gd name="T14" fmla="*/ 6 w 82"/>
                <a:gd name="T15" fmla="*/ 5 h 54"/>
                <a:gd name="T16" fmla="*/ 1 w 82"/>
                <a:gd name="T17" fmla="*/ 19 h 54"/>
                <a:gd name="T18" fmla="*/ 0 w 82"/>
                <a:gd name="T19" fmla="*/ 33 h 54"/>
                <a:gd name="T20" fmla="*/ 3 w 82"/>
                <a:gd name="T21" fmla="*/ 44 h 54"/>
                <a:gd name="T22" fmla="*/ 6 w 82"/>
                <a:gd name="T23" fmla="*/ 49 h 54"/>
                <a:gd name="T24" fmla="*/ 13 w 82"/>
                <a:gd name="T25" fmla="*/ 53 h 54"/>
                <a:gd name="T26" fmla="*/ 23 w 82"/>
                <a:gd name="T27" fmla="*/ 54 h 54"/>
                <a:gd name="T28" fmla="*/ 38 w 82"/>
                <a:gd name="T29" fmla="*/ 53 h 54"/>
                <a:gd name="T30" fmla="*/ 56 w 82"/>
                <a:gd name="T31" fmla="*/ 50 h 54"/>
                <a:gd name="T32" fmla="*/ 79 w 82"/>
                <a:gd name="T33" fmla="*/ 47 h 54"/>
                <a:gd name="T34" fmla="*/ 82 w 82"/>
                <a:gd name="T35"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
                  <a:moveTo>
                    <a:pt x="82" y="27"/>
                  </a:moveTo>
                  <a:lnTo>
                    <a:pt x="79" y="25"/>
                  </a:lnTo>
                  <a:lnTo>
                    <a:pt x="69" y="19"/>
                  </a:lnTo>
                  <a:lnTo>
                    <a:pt x="58" y="12"/>
                  </a:lnTo>
                  <a:lnTo>
                    <a:pt x="43" y="5"/>
                  </a:lnTo>
                  <a:lnTo>
                    <a:pt x="28" y="1"/>
                  </a:lnTo>
                  <a:lnTo>
                    <a:pt x="15" y="0"/>
                  </a:lnTo>
                  <a:lnTo>
                    <a:pt x="6" y="5"/>
                  </a:lnTo>
                  <a:lnTo>
                    <a:pt x="1" y="19"/>
                  </a:lnTo>
                  <a:lnTo>
                    <a:pt x="0" y="33"/>
                  </a:lnTo>
                  <a:lnTo>
                    <a:pt x="3" y="44"/>
                  </a:lnTo>
                  <a:lnTo>
                    <a:pt x="6" y="49"/>
                  </a:lnTo>
                  <a:lnTo>
                    <a:pt x="13" y="53"/>
                  </a:lnTo>
                  <a:lnTo>
                    <a:pt x="23" y="54"/>
                  </a:lnTo>
                  <a:lnTo>
                    <a:pt x="38" y="53"/>
                  </a:lnTo>
                  <a:lnTo>
                    <a:pt x="56" y="50"/>
                  </a:lnTo>
                  <a:lnTo>
                    <a:pt x="79" y="47"/>
                  </a:lnTo>
                  <a:lnTo>
                    <a:pt x="8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54" name="Freeform 317"/>
            <p:cNvSpPr>
              <a:spLocks/>
            </p:cNvSpPr>
            <p:nvPr/>
          </p:nvSpPr>
          <p:spPr bwMode="auto">
            <a:xfrm>
              <a:off x="1532063" y="4134316"/>
              <a:ext cx="33636" cy="198715"/>
            </a:xfrm>
            <a:custGeom>
              <a:avLst/>
              <a:gdLst>
                <a:gd name="T0" fmla="*/ 10 w 68"/>
                <a:gd name="T1" fmla="*/ 430 h 440"/>
                <a:gd name="T2" fmla="*/ 23 w 68"/>
                <a:gd name="T3" fmla="*/ 423 h 440"/>
                <a:gd name="T4" fmla="*/ 36 w 68"/>
                <a:gd name="T5" fmla="*/ 415 h 440"/>
                <a:gd name="T6" fmla="*/ 46 w 68"/>
                <a:gd name="T7" fmla="*/ 405 h 440"/>
                <a:gd name="T8" fmla="*/ 56 w 68"/>
                <a:gd name="T9" fmla="*/ 379 h 440"/>
                <a:gd name="T10" fmla="*/ 59 w 68"/>
                <a:gd name="T11" fmla="*/ 345 h 440"/>
                <a:gd name="T12" fmla="*/ 48 w 68"/>
                <a:gd name="T13" fmla="*/ 312 h 440"/>
                <a:gd name="T14" fmla="*/ 32 w 68"/>
                <a:gd name="T15" fmla="*/ 283 h 440"/>
                <a:gd name="T16" fmla="*/ 17 w 68"/>
                <a:gd name="T17" fmla="*/ 257 h 440"/>
                <a:gd name="T18" fmla="*/ 17 w 68"/>
                <a:gd name="T19" fmla="*/ 231 h 440"/>
                <a:gd name="T20" fmla="*/ 26 w 68"/>
                <a:gd name="T21" fmla="*/ 204 h 440"/>
                <a:gd name="T22" fmla="*/ 41 w 68"/>
                <a:gd name="T23" fmla="*/ 178 h 440"/>
                <a:gd name="T24" fmla="*/ 56 w 68"/>
                <a:gd name="T25" fmla="*/ 151 h 440"/>
                <a:gd name="T26" fmla="*/ 56 w 68"/>
                <a:gd name="T27" fmla="*/ 125 h 440"/>
                <a:gd name="T28" fmla="*/ 45 w 68"/>
                <a:gd name="T29" fmla="*/ 102 h 440"/>
                <a:gd name="T30" fmla="*/ 29 w 68"/>
                <a:gd name="T31" fmla="*/ 80 h 440"/>
                <a:gd name="T32" fmla="*/ 17 w 68"/>
                <a:gd name="T33" fmla="*/ 54 h 440"/>
                <a:gd name="T34" fmla="*/ 21 w 68"/>
                <a:gd name="T35" fmla="*/ 21 h 440"/>
                <a:gd name="T36" fmla="*/ 23 w 68"/>
                <a:gd name="T37" fmla="*/ 2 h 440"/>
                <a:gd name="T38" fmla="*/ 26 w 68"/>
                <a:gd name="T39" fmla="*/ 0 h 440"/>
                <a:gd name="T40" fmla="*/ 29 w 68"/>
                <a:gd name="T41" fmla="*/ 0 h 440"/>
                <a:gd name="T42" fmla="*/ 31 w 68"/>
                <a:gd name="T43" fmla="*/ 2 h 440"/>
                <a:gd name="T44" fmla="*/ 29 w 68"/>
                <a:gd name="T45" fmla="*/ 19 h 440"/>
                <a:gd name="T46" fmla="*/ 25 w 68"/>
                <a:gd name="T47" fmla="*/ 50 h 440"/>
                <a:gd name="T48" fmla="*/ 34 w 68"/>
                <a:gd name="T49" fmla="*/ 74 h 440"/>
                <a:gd name="T50" fmla="*/ 50 w 68"/>
                <a:gd name="T51" fmla="*/ 92 h 440"/>
                <a:gd name="T52" fmla="*/ 63 w 68"/>
                <a:gd name="T53" fmla="*/ 114 h 440"/>
                <a:gd name="T54" fmla="*/ 67 w 68"/>
                <a:gd name="T55" fmla="*/ 138 h 440"/>
                <a:gd name="T56" fmla="*/ 57 w 68"/>
                <a:gd name="T57" fmla="*/ 166 h 440"/>
                <a:gd name="T58" fmla="*/ 41 w 68"/>
                <a:gd name="T59" fmla="*/ 194 h 440"/>
                <a:gd name="T60" fmla="*/ 29 w 68"/>
                <a:gd name="T61" fmla="*/ 221 h 440"/>
                <a:gd name="T62" fmla="*/ 24 w 68"/>
                <a:gd name="T63" fmla="*/ 249 h 440"/>
                <a:gd name="T64" fmla="*/ 37 w 68"/>
                <a:gd name="T65" fmla="*/ 273 h 440"/>
                <a:gd name="T66" fmla="*/ 52 w 68"/>
                <a:gd name="T67" fmla="*/ 296 h 440"/>
                <a:gd name="T68" fmla="*/ 62 w 68"/>
                <a:gd name="T69" fmla="*/ 322 h 440"/>
                <a:gd name="T70" fmla="*/ 67 w 68"/>
                <a:gd name="T71" fmla="*/ 348 h 440"/>
                <a:gd name="T72" fmla="*/ 67 w 68"/>
                <a:gd name="T73" fmla="*/ 377 h 440"/>
                <a:gd name="T74" fmla="*/ 56 w 68"/>
                <a:gd name="T75" fmla="*/ 401 h 440"/>
                <a:gd name="T76" fmla="*/ 39 w 68"/>
                <a:gd name="T77" fmla="*/ 421 h 440"/>
                <a:gd name="T78" fmla="*/ 17 w 68"/>
                <a:gd name="T79" fmla="*/ 436 h 440"/>
                <a:gd name="T80" fmla="*/ 3 w 68"/>
                <a:gd name="T81" fmla="*/ 440 h 440"/>
                <a:gd name="T82" fmla="*/ 0 w 68"/>
                <a:gd name="T83" fmla="*/ 439 h 440"/>
                <a:gd name="T84" fmla="*/ 0 w 68"/>
                <a:gd name="T85" fmla="*/ 437 h 440"/>
                <a:gd name="T86" fmla="*/ 2 w 68"/>
                <a:gd name="T87" fmla="*/ 433 h 440"/>
                <a:gd name="T88" fmla="*/ 3 w 68"/>
                <a:gd name="T89" fmla="*/ 432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 h="440">
                  <a:moveTo>
                    <a:pt x="3" y="432"/>
                  </a:moveTo>
                  <a:lnTo>
                    <a:pt x="10" y="430"/>
                  </a:lnTo>
                  <a:lnTo>
                    <a:pt x="16" y="427"/>
                  </a:lnTo>
                  <a:lnTo>
                    <a:pt x="23" y="423"/>
                  </a:lnTo>
                  <a:lnTo>
                    <a:pt x="30" y="420"/>
                  </a:lnTo>
                  <a:lnTo>
                    <a:pt x="36" y="415"/>
                  </a:lnTo>
                  <a:lnTo>
                    <a:pt x="40" y="410"/>
                  </a:lnTo>
                  <a:lnTo>
                    <a:pt x="46" y="405"/>
                  </a:lnTo>
                  <a:lnTo>
                    <a:pt x="49" y="398"/>
                  </a:lnTo>
                  <a:lnTo>
                    <a:pt x="56" y="379"/>
                  </a:lnTo>
                  <a:lnTo>
                    <a:pt x="60" y="362"/>
                  </a:lnTo>
                  <a:lnTo>
                    <a:pt x="59" y="345"/>
                  </a:lnTo>
                  <a:lnTo>
                    <a:pt x="55" y="327"/>
                  </a:lnTo>
                  <a:lnTo>
                    <a:pt x="48" y="312"/>
                  </a:lnTo>
                  <a:lnTo>
                    <a:pt x="41" y="296"/>
                  </a:lnTo>
                  <a:lnTo>
                    <a:pt x="32" y="283"/>
                  </a:lnTo>
                  <a:lnTo>
                    <a:pt x="23" y="269"/>
                  </a:lnTo>
                  <a:lnTo>
                    <a:pt x="17" y="257"/>
                  </a:lnTo>
                  <a:lnTo>
                    <a:pt x="15" y="243"/>
                  </a:lnTo>
                  <a:lnTo>
                    <a:pt x="17" y="231"/>
                  </a:lnTo>
                  <a:lnTo>
                    <a:pt x="21" y="217"/>
                  </a:lnTo>
                  <a:lnTo>
                    <a:pt x="26" y="204"/>
                  </a:lnTo>
                  <a:lnTo>
                    <a:pt x="33" y="190"/>
                  </a:lnTo>
                  <a:lnTo>
                    <a:pt x="41" y="178"/>
                  </a:lnTo>
                  <a:lnTo>
                    <a:pt x="49" y="165"/>
                  </a:lnTo>
                  <a:lnTo>
                    <a:pt x="56" y="151"/>
                  </a:lnTo>
                  <a:lnTo>
                    <a:pt x="59" y="137"/>
                  </a:lnTo>
                  <a:lnTo>
                    <a:pt x="56" y="125"/>
                  </a:lnTo>
                  <a:lnTo>
                    <a:pt x="52" y="113"/>
                  </a:lnTo>
                  <a:lnTo>
                    <a:pt x="45" y="102"/>
                  </a:lnTo>
                  <a:lnTo>
                    <a:pt x="37" y="90"/>
                  </a:lnTo>
                  <a:lnTo>
                    <a:pt x="29" y="80"/>
                  </a:lnTo>
                  <a:lnTo>
                    <a:pt x="22" y="69"/>
                  </a:lnTo>
                  <a:lnTo>
                    <a:pt x="17" y="54"/>
                  </a:lnTo>
                  <a:lnTo>
                    <a:pt x="17" y="38"/>
                  </a:lnTo>
                  <a:lnTo>
                    <a:pt x="21" y="21"/>
                  </a:lnTo>
                  <a:lnTo>
                    <a:pt x="23" y="4"/>
                  </a:lnTo>
                  <a:lnTo>
                    <a:pt x="23" y="2"/>
                  </a:lnTo>
                  <a:lnTo>
                    <a:pt x="24" y="1"/>
                  </a:lnTo>
                  <a:lnTo>
                    <a:pt x="26" y="0"/>
                  </a:lnTo>
                  <a:lnTo>
                    <a:pt x="27" y="0"/>
                  </a:lnTo>
                  <a:lnTo>
                    <a:pt x="29" y="0"/>
                  </a:lnTo>
                  <a:lnTo>
                    <a:pt x="30" y="0"/>
                  </a:lnTo>
                  <a:lnTo>
                    <a:pt x="31" y="2"/>
                  </a:lnTo>
                  <a:lnTo>
                    <a:pt x="31" y="4"/>
                  </a:lnTo>
                  <a:lnTo>
                    <a:pt x="29" y="19"/>
                  </a:lnTo>
                  <a:lnTo>
                    <a:pt x="26" y="35"/>
                  </a:lnTo>
                  <a:lnTo>
                    <a:pt x="25" y="50"/>
                  </a:lnTo>
                  <a:lnTo>
                    <a:pt x="27" y="65"/>
                  </a:lnTo>
                  <a:lnTo>
                    <a:pt x="34" y="74"/>
                  </a:lnTo>
                  <a:lnTo>
                    <a:pt x="42" y="83"/>
                  </a:lnTo>
                  <a:lnTo>
                    <a:pt x="50" y="92"/>
                  </a:lnTo>
                  <a:lnTo>
                    <a:pt x="57" y="103"/>
                  </a:lnTo>
                  <a:lnTo>
                    <a:pt x="63" y="114"/>
                  </a:lnTo>
                  <a:lnTo>
                    <a:pt x="65" y="126"/>
                  </a:lnTo>
                  <a:lnTo>
                    <a:pt x="67" y="138"/>
                  </a:lnTo>
                  <a:lnTo>
                    <a:pt x="63" y="152"/>
                  </a:lnTo>
                  <a:lnTo>
                    <a:pt x="57" y="166"/>
                  </a:lnTo>
                  <a:lnTo>
                    <a:pt x="49" y="180"/>
                  </a:lnTo>
                  <a:lnTo>
                    <a:pt x="41" y="194"/>
                  </a:lnTo>
                  <a:lnTo>
                    <a:pt x="34" y="208"/>
                  </a:lnTo>
                  <a:lnTo>
                    <a:pt x="29" y="221"/>
                  </a:lnTo>
                  <a:lnTo>
                    <a:pt x="24" y="235"/>
                  </a:lnTo>
                  <a:lnTo>
                    <a:pt x="24" y="249"/>
                  </a:lnTo>
                  <a:lnTo>
                    <a:pt x="29" y="263"/>
                  </a:lnTo>
                  <a:lnTo>
                    <a:pt x="37" y="273"/>
                  </a:lnTo>
                  <a:lnTo>
                    <a:pt x="45" y="285"/>
                  </a:lnTo>
                  <a:lnTo>
                    <a:pt x="52" y="296"/>
                  </a:lnTo>
                  <a:lnTo>
                    <a:pt x="57" y="308"/>
                  </a:lnTo>
                  <a:lnTo>
                    <a:pt x="62" y="322"/>
                  </a:lnTo>
                  <a:lnTo>
                    <a:pt x="65" y="334"/>
                  </a:lnTo>
                  <a:lnTo>
                    <a:pt x="67" y="348"/>
                  </a:lnTo>
                  <a:lnTo>
                    <a:pt x="68" y="363"/>
                  </a:lnTo>
                  <a:lnTo>
                    <a:pt x="67" y="377"/>
                  </a:lnTo>
                  <a:lnTo>
                    <a:pt x="62" y="390"/>
                  </a:lnTo>
                  <a:lnTo>
                    <a:pt x="56" y="401"/>
                  </a:lnTo>
                  <a:lnTo>
                    <a:pt x="48" y="412"/>
                  </a:lnTo>
                  <a:lnTo>
                    <a:pt x="39" y="421"/>
                  </a:lnTo>
                  <a:lnTo>
                    <a:pt x="29" y="429"/>
                  </a:lnTo>
                  <a:lnTo>
                    <a:pt x="17" y="436"/>
                  </a:lnTo>
                  <a:lnTo>
                    <a:pt x="4" y="440"/>
                  </a:lnTo>
                  <a:lnTo>
                    <a:pt x="3" y="440"/>
                  </a:lnTo>
                  <a:lnTo>
                    <a:pt x="1" y="440"/>
                  </a:lnTo>
                  <a:lnTo>
                    <a:pt x="0" y="439"/>
                  </a:lnTo>
                  <a:lnTo>
                    <a:pt x="0" y="438"/>
                  </a:lnTo>
                  <a:lnTo>
                    <a:pt x="0" y="437"/>
                  </a:lnTo>
                  <a:lnTo>
                    <a:pt x="1" y="435"/>
                  </a:lnTo>
                  <a:lnTo>
                    <a:pt x="2" y="433"/>
                  </a:lnTo>
                  <a:lnTo>
                    <a:pt x="3" y="432"/>
                  </a:lnTo>
                  <a:lnTo>
                    <a:pt x="3" y="4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spTree>
    <p:extLst>
      <p:ext uri="{BB962C8B-B14F-4D97-AF65-F5344CB8AC3E}">
        <p14:creationId xmlns:p14="http://schemas.microsoft.com/office/powerpoint/2010/main" val="3180562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Website Spotlight</a:t>
            </a:r>
            <a:endParaRPr lang="en-US" dirty="0"/>
          </a:p>
        </p:txBody>
      </p:sp>
      <p:sp>
        <p:nvSpPr>
          <p:cNvPr id="4" name="Subtitle 3"/>
          <p:cNvSpPr>
            <a:spLocks noGrp="1"/>
          </p:cNvSpPr>
          <p:nvPr>
            <p:ph type="subTitle" idx="1"/>
          </p:nvPr>
        </p:nvSpPr>
        <p:spPr>
          <a:xfrm>
            <a:off x="609600" y="2819400"/>
            <a:ext cx="7894320" cy="1752600"/>
          </a:xfrm>
        </p:spPr>
        <p:txBody>
          <a:bodyPr/>
          <a:lstStyle/>
          <a:p>
            <a:r>
              <a:rPr lang="en-US" dirty="0" smtClean="0"/>
              <a:t>Troy Roberson</a:t>
            </a:r>
            <a:endParaRPr lang="en-US" dirty="0"/>
          </a:p>
          <a:p>
            <a:r>
              <a:rPr lang="en-US" dirty="0" smtClean="0"/>
              <a:t>Systems &amp; Reporting Specialist</a:t>
            </a:r>
          </a:p>
          <a:p>
            <a:endParaRPr lang="en-US" dirty="0"/>
          </a:p>
        </p:txBody>
      </p:sp>
    </p:spTree>
    <p:extLst>
      <p:ext uri="{BB962C8B-B14F-4D97-AF65-F5344CB8AC3E}">
        <p14:creationId xmlns:p14="http://schemas.microsoft.com/office/powerpoint/2010/main" val="592863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Website Spotlight</a:t>
            </a:r>
            <a:endParaRPr lang="en-US" dirty="0"/>
          </a:p>
        </p:txBody>
      </p:sp>
      <p:pic>
        <p:nvPicPr>
          <p:cNvPr id="5"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5245" y="3048000"/>
            <a:ext cx="4237865" cy="2899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763111" y="1295400"/>
            <a:ext cx="4380888" cy="3041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6489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924800" cy="1470025"/>
          </a:xfrm>
        </p:spPr>
        <p:txBody>
          <a:bodyPr/>
          <a:lstStyle/>
          <a:p>
            <a:r>
              <a:rPr lang="en-US" dirty="0" smtClean="0"/>
              <a:t>Updates</a:t>
            </a:r>
            <a:endParaRPr lang="en-US" dirty="0"/>
          </a:p>
        </p:txBody>
      </p:sp>
      <p:sp>
        <p:nvSpPr>
          <p:cNvPr id="3" name="Subtitle 2"/>
          <p:cNvSpPr>
            <a:spLocks noGrp="1"/>
          </p:cNvSpPr>
          <p:nvPr>
            <p:ph type="subTitle" idx="1"/>
          </p:nvPr>
        </p:nvSpPr>
        <p:spPr>
          <a:xfrm>
            <a:off x="990600" y="3048000"/>
            <a:ext cx="7162800" cy="1752600"/>
          </a:xfrm>
        </p:spPr>
        <p:txBody>
          <a:bodyPr/>
          <a:lstStyle/>
          <a:p>
            <a:r>
              <a:rPr lang="en-US" dirty="0" smtClean="0"/>
              <a:t>Krystal Toups, CRA</a:t>
            </a:r>
          </a:p>
          <a:p>
            <a:r>
              <a:rPr lang="en-US" dirty="0" smtClean="0"/>
              <a:t>Director, Grants</a:t>
            </a:r>
            <a:endParaRPr lang="en-US" dirty="0"/>
          </a:p>
        </p:txBody>
      </p:sp>
    </p:spTree>
    <p:extLst>
      <p:ext uri="{BB962C8B-B14F-4D97-AF65-F5344CB8AC3E}">
        <p14:creationId xmlns:p14="http://schemas.microsoft.com/office/powerpoint/2010/main" val="2179606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NIH Notices</a:t>
            </a:r>
            <a:endParaRPr lang="en-US" sz="4400" dirty="0"/>
          </a:p>
        </p:txBody>
      </p:sp>
      <p:sp>
        <p:nvSpPr>
          <p:cNvPr id="4" name="Content Placeholder 3"/>
          <p:cNvSpPr>
            <a:spLocks noGrp="1"/>
          </p:cNvSpPr>
          <p:nvPr>
            <p:ph idx="1"/>
          </p:nvPr>
        </p:nvSpPr>
        <p:spPr>
          <a:xfrm>
            <a:off x="304800" y="1524000"/>
            <a:ext cx="8534400" cy="4449763"/>
          </a:xfrm>
        </p:spPr>
        <p:txBody>
          <a:bodyPr>
            <a:normAutofit fontScale="92500" lnSpcReduction="20000"/>
          </a:bodyPr>
          <a:lstStyle/>
          <a:p>
            <a:pPr marL="0" indent="0" algn="just">
              <a:buNone/>
            </a:pPr>
            <a:r>
              <a:rPr lang="en-US" sz="2000" b="1" dirty="0"/>
              <a:t>Revised SF424 (R&amp;R) Application Guides and Supplemental Instructions Available for Application Due Dates On and Between January 25, 2016 and May 24, </a:t>
            </a:r>
            <a:r>
              <a:rPr lang="en-US" sz="2000" b="1" dirty="0" smtClean="0"/>
              <a:t>2016 </a:t>
            </a:r>
            <a:r>
              <a:rPr lang="en-US" sz="2000" b="1" u="sng" dirty="0" smtClean="0">
                <a:hlinkClick r:id="rId3"/>
              </a:rPr>
              <a:t>(NOT-OD-16-029</a:t>
            </a:r>
            <a:r>
              <a:rPr lang="en-US" sz="2000" b="1" u="sng" dirty="0">
                <a:hlinkClick r:id="rId3"/>
              </a:rPr>
              <a:t>)</a:t>
            </a:r>
            <a:r>
              <a:rPr lang="en-US" sz="2000" b="1" dirty="0"/>
              <a:t> National Institutes of </a:t>
            </a:r>
            <a:r>
              <a:rPr lang="en-US" sz="2000" b="1" dirty="0" smtClean="0"/>
              <a:t>Health Agency </a:t>
            </a:r>
            <a:r>
              <a:rPr lang="en-US" sz="2000" b="1" dirty="0"/>
              <a:t>for Healthcare Research and </a:t>
            </a:r>
            <a:r>
              <a:rPr lang="en-US" sz="2000" b="1" dirty="0" smtClean="0"/>
              <a:t>Quality</a:t>
            </a:r>
          </a:p>
          <a:p>
            <a:pPr marL="0" indent="0" algn="just">
              <a:lnSpc>
                <a:spcPct val="120000"/>
              </a:lnSpc>
              <a:buNone/>
            </a:pPr>
            <a:endParaRPr lang="en-US" sz="900" b="1" dirty="0" smtClean="0"/>
          </a:p>
          <a:p>
            <a:pPr marL="566738" lvl="1"/>
            <a:r>
              <a:rPr lang="en-US" sz="2000" dirty="0"/>
              <a:t>Major changes to the application instructions </a:t>
            </a:r>
            <a:r>
              <a:rPr lang="en-US" sz="2000" dirty="0" smtClean="0"/>
              <a:t>include:</a:t>
            </a:r>
          </a:p>
          <a:p>
            <a:pPr marL="1144588" lvl="1"/>
            <a:r>
              <a:rPr lang="en-US" sz="2000" dirty="0" smtClean="0"/>
              <a:t>Instructions </a:t>
            </a:r>
            <a:r>
              <a:rPr lang="en-US" sz="2000" dirty="0"/>
              <a:t>for changes described in </a:t>
            </a:r>
            <a:r>
              <a:rPr lang="en-US" sz="2000" dirty="0">
                <a:hlinkClick r:id="rId4"/>
              </a:rPr>
              <a:t>NOT-OD-16-004</a:t>
            </a:r>
            <a:r>
              <a:rPr lang="en-US" sz="2000" dirty="0"/>
              <a:t> under the implementation of Phase 1</a:t>
            </a:r>
            <a:r>
              <a:rPr lang="en-US" sz="2000" dirty="0" smtClean="0"/>
              <a:t>.</a:t>
            </a:r>
            <a:r>
              <a:rPr lang="en-US" sz="2000" b="1" dirty="0" smtClean="0"/>
              <a:t>           </a:t>
            </a:r>
            <a:endParaRPr lang="en-US" sz="2000" dirty="0"/>
          </a:p>
          <a:p>
            <a:pPr marL="1144588" lvl="1"/>
            <a:r>
              <a:rPr lang="en-US" sz="2000" dirty="0"/>
              <a:t>Incorporation of the instructions for Individual Fellowship applications into the general application guide (it will no longer be maintained as a separate document).</a:t>
            </a:r>
          </a:p>
          <a:p>
            <a:pPr marL="457200" lvl="1" indent="0">
              <a:buNone/>
            </a:pPr>
            <a:endParaRPr lang="en-US" sz="1100" b="1" dirty="0"/>
          </a:p>
          <a:p>
            <a:pPr marL="0" indent="0">
              <a:buNone/>
            </a:pPr>
            <a:r>
              <a:rPr lang="en-US" sz="2000" b="1" dirty="0"/>
              <a:t>New </a:t>
            </a:r>
            <a:r>
              <a:rPr lang="en-US" sz="2000" b="1" dirty="0" smtClean="0"/>
              <a:t>Form </a:t>
            </a:r>
            <a:r>
              <a:rPr lang="en-US" sz="2000" b="1" dirty="0"/>
              <a:t>D or due dates on or after May 25, </a:t>
            </a:r>
            <a:r>
              <a:rPr lang="en-US" sz="2000" b="1" dirty="0" smtClean="0"/>
              <a:t>2016</a:t>
            </a:r>
          </a:p>
          <a:p>
            <a:pPr marL="569913" lvl="1" indent="0">
              <a:buNone/>
            </a:pPr>
            <a:r>
              <a:rPr lang="en-US" sz="2000" b="1" dirty="0"/>
              <a:t>Resources: </a:t>
            </a:r>
            <a:r>
              <a:rPr lang="en-US" sz="2000" dirty="0">
                <a:hlinkClick r:id="rId5"/>
              </a:rPr>
              <a:t>High-level list of FORMS-D pre-award form changes</a:t>
            </a:r>
            <a:endParaRPr lang="en-US" sz="2000" dirty="0"/>
          </a:p>
          <a:p>
            <a:pPr marL="1941513" lvl="1" indent="0">
              <a:buNone/>
            </a:pPr>
            <a:r>
              <a:rPr lang="en-US" sz="2000" dirty="0">
                <a:hlinkClick r:id="rId6"/>
              </a:rPr>
              <a:t>Do I Have the Right Form Version For My Application?</a:t>
            </a:r>
            <a:endParaRPr lang="en-US" sz="2000" dirty="0"/>
          </a:p>
          <a:p>
            <a:pPr marL="1941513" lvl="1" indent="0">
              <a:buNone/>
            </a:pPr>
            <a:r>
              <a:rPr lang="en-US" sz="2000" dirty="0">
                <a:hlinkClick r:id="rId7"/>
              </a:rPr>
              <a:t>Form Update 2016 - Frequently Asked </a:t>
            </a:r>
            <a:r>
              <a:rPr lang="en-US" sz="2000" dirty="0" smtClean="0">
                <a:hlinkClick r:id="rId7"/>
              </a:rPr>
              <a:t>Questions</a:t>
            </a:r>
            <a:endParaRPr lang="en-US" sz="2000" dirty="0" smtClean="0"/>
          </a:p>
          <a:p>
            <a:pPr marL="1941513" indent="0">
              <a:buNone/>
            </a:pPr>
            <a:r>
              <a:rPr lang="en-US" sz="2000" dirty="0" smtClean="0">
                <a:hlinkClick r:id="rId8"/>
              </a:rPr>
              <a:t>NIH Upcoming Changes in Grants Administration (Timeline)</a:t>
            </a:r>
            <a:r>
              <a:rPr lang="en-US" sz="2000" dirty="0" smtClean="0"/>
              <a:t> </a:t>
            </a:r>
            <a:endParaRPr lang="en-US" sz="2000" dirty="0"/>
          </a:p>
        </p:txBody>
      </p:sp>
      <p:graphicFrame>
        <p:nvGraphicFramePr>
          <p:cNvPr id="3" name="Object 2"/>
          <p:cNvGraphicFramePr>
            <a:graphicFrameLocks noChangeAspect="1"/>
          </p:cNvGraphicFramePr>
          <p:nvPr>
            <p:extLst>
              <p:ext uri="{D42A27DB-BD31-4B8C-83A1-F6EECF244321}">
                <p14:modId xmlns:p14="http://schemas.microsoft.com/office/powerpoint/2010/main" val="3310088457"/>
              </p:ext>
            </p:extLst>
          </p:nvPr>
        </p:nvGraphicFramePr>
        <p:xfrm>
          <a:off x="4562475" y="3419475"/>
          <a:ext cx="19050" cy="19050"/>
        </p:xfrm>
        <a:graphic>
          <a:graphicData uri="http://schemas.openxmlformats.org/presentationml/2006/ole">
            <mc:AlternateContent xmlns:mc="http://schemas.openxmlformats.org/markup-compatibility/2006">
              <mc:Choice xmlns:v="urn:schemas-microsoft-com:vml" Requires="v">
                <p:oleObj spid="_x0000_s1033" name="HTML Document" r:id="rId9" imgW="0" imgH="0" progId="htmlfile">
                  <p:link updateAutomatic="1"/>
                </p:oleObj>
              </mc:Choice>
              <mc:Fallback>
                <p:oleObj name="HTML Document" r:id="rId9" imgW="0" imgH="0" progId="htmlfile">
                  <p:link updateAutomatic="1"/>
                  <p:pic>
                    <p:nvPicPr>
                      <p:cNvPr id="0" name=""/>
                      <p:cNvPicPr/>
                      <p:nvPr/>
                    </p:nvPicPr>
                    <p:blipFill>
                      <a:blip r:embed="rId10"/>
                      <a:stretch>
                        <a:fillRect/>
                      </a:stretch>
                    </p:blipFill>
                    <p:spPr>
                      <a:xfrm>
                        <a:off x="4562475" y="3419475"/>
                        <a:ext cx="19050" cy="19050"/>
                      </a:xfrm>
                      <a:prstGeom prst="rect">
                        <a:avLst/>
                      </a:prstGeom>
                    </p:spPr>
                  </p:pic>
                </p:oleObj>
              </mc:Fallback>
            </mc:AlternateContent>
          </a:graphicData>
        </a:graphic>
      </p:graphicFrame>
    </p:spTree>
    <p:extLst>
      <p:ext uri="{BB962C8B-B14F-4D97-AF65-F5344CB8AC3E}">
        <p14:creationId xmlns:p14="http://schemas.microsoft.com/office/powerpoint/2010/main" val="1774795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NIH Notices Cont.</a:t>
            </a:r>
            <a:endParaRPr lang="en-US" sz="4400" dirty="0"/>
          </a:p>
        </p:txBody>
      </p:sp>
      <p:sp>
        <p:nvSpPr>
          <p:cNvPr id="4" name="Content Placeholder 3"/>
          <p:cNvSpPr>
            <a:spLocks noGrp="1"/>
          </p:cNvSpPr>
          <p:nvPr>
            <p:ph idx="1"/>
          </p:nvPr>
        </p:nvSpPr>
        <p:spPr>
          <a:xfrm>
            <a:off x="304800" y="1524000"/>
            <a:ext cx="8534400" cy="4449763"/>
          </a:xfrm>
        </p:spPr>
        <p:txBody>
          <a:bodyPr>
            <a:noAutofit/>
          </a:bodyPr>
          <a:lstStyle/>
          <a:p>
            <a:pPr marL="0" lvl="0" indent="0" algn="just">
              <a:buNone/>
            </a:pPr>
            <a:r>
              <a:rPr lang="en-US" sz="1500" b="1" dirty="0" smtClean="0"/>
              <a:t>Publication of the Revised NIH Grants Policy Statement (Rev. 11/2015) for FY2016 </a:t>
            </a:r>
            <a:r>
              <a:rPr lang="en-US" sz="1500" b="1" u="sng" dirty="0" smtClean="0">
                <a:hlinkClick r:id="rId3"/>
              </a:rPr>
              <a:t>(NOT-OD-16-030)</a:t>
            </a:r>
            <a:r>
              <a:rPr lang="en-US" sz="1500" b="1" dirty="0" smtClean="0"/>
              <a:t> National Institutes of Health</a:t>
            </a:r>
          </a:p>
          <a:p>
            <a:pPr marL="0" lvl="0" indent="0" algn="just">
              <a:buNone/>
            </a:pPr>
            <a:endParaRPr lang="en-US" sz="800" b="1" dirty="0" smtClean="0"/>
          </a:p>
          <a:p>
            <a:pPr lvl="1"/>
            <a:r>
              <a:rPr lang="en-US" sz="1500" dirty="0" smtClean="0"/>
              <a:t>Document that summarizes the significant changes implemented November 2015 NIHGPS: </a:t>
            </a:r>
            <a:r>
              <a:rPr lang="en-US" sz="1500" dirty="0" smtClean="0">
                <a:hlinkClick r:id="rId4"/>
              </a:rPr>
              <a:t>http://grants.nih.gov/grants/policy/nihgps/Significant_Changes_NIHGPS_Oct2015.pdf</a:t>
            </a:r>
            <a:r>
              <a:rPr lang="en-US" sz="1500" dirty="0" smtClean="0"/>
              <a:t>.</a:t>
            </a:r>
          </a:p>
          <a:p>
            <a:pPr marL="457200" lvl="1" indent="0">
              <a:buNone/>
            </a:pPr>
            <a:endParaRPr lang="en-US" sz="800" dirty="0" smtClean="0"/>
          </a:p>
          <a:p>
            <a:pPr marL="0" lvl="1" indent="0">
              <a:buNone/>
            </a:pPr>
            <a:r>
              <a:rPr lang="en-US" sz="1500" b="1" dirty="0" smtClean="0"/>
              <a:t>8.1.1.3 Extension of Final Budget Period of a Previously Approved Project Period without Additional NIH Funds</a:t>
            </a:r>
          </a:p>
          <a:p>
            <a:pPr marL="0" lvl="1" indent="0">
              <a:buNone/>
            </a:pPr>
            <a:r>
              <a:rPr lang="en-US" sz="1500" dirty="0" smtClean="0"/>
              <a:t>With the exception of grant programs that have an effort requirement, or where terms and conditions prohibit such reductions, NIH will not require prior approval for the reduction in effort for Senior/Key personnel. The recipient is reminded that active awards must have a measureable level of effort.</a:t>
            </a:r>
          </a:p>
          <a:p>
            <a:pPr marL="401638" lvl="1" indent="0" defTabSz="250825">
              <a:buNone/>
            </a:pPr>
            <a:r>
              <a:rPr lang="en-US" sz="1500" b="1" dirty="0" smtClean="0"/>
              <a:t>IMPORTANT: MUST:</a:t>
            </a:r>
          </a:p>
          <a:p>
            <a:pPr marL="744538" lvl="1" indent="-342900" defTabSz="250825"/>
            <a:r>
              <a:rPr lang="en-US" sz="1500" i="1" dirty="0" smtClean="0"/>
              <a:t>Applicable for budget periods on or after Oct. 1, 2015</a:t>
            </a:r>
          </a:p>
          <a:p>
            <a:pPr marL="744538" lvl="1" indent="-342900" defTabSz="250825"/>
            <a:r>
              <a:rPr lang="en-US" sz="1500" i="1" dirty="0" smtClean="0"/>
              <a:t>Comply </a:t>
            </a:r>
            <a:r>
              <a:rPr lang="en-US" sz="1500" i="1" dirty="0"/>
              <a:t>with 2% minimum effort for HOOP 93. </a:t>
            </a:r>
            <a:r>
              <a:rPr lang="en-US" sz="1500" i="1" dirty="0" smtClean="0"/>
              <a:t> </a:t>
            </a:r>
          </a:p>
          <a:p>
            <a:pPr marL="744538" lvl="1" indent="-342900" defTabSz="250825"/>
            <a:r>
              <a:rPr lang="en-US" sz="1500" i="1" dirty="0" smtClean="0"/>
              <a:t>Notify PAF &amp; provide documentation to be recorded in the grant file. </a:t>
            </a:r>
          </a:p>
          <a:p>
            <a:pPr marL="744538" lvl="1" indent="-342900" defTabSz="250825"/>
            <a:r>
              <a:rPr lang="en-US" sz="1500" i="1" dirty="0" smtClean="0"/>
              <a:t>Notify PAF at the time of the NCE request for any reduction in effort.</a:t>
            </a:r>
          </a:p>
        </p:txBody>
      </p:sp>
      <p:graphicFrame>
        <p:nvGraphicFramePr>
          <p:cNvPr id="3" name="Object 2"/>
          <p:cNvGraphicFramePr>
            <a:graphicFrameLocks noChangeAspect="1"/>
          </p:cNvGraphicFramePr>
          <p:nvPr>
            <p:extLst>
              <p:ext uri="{D42A27DB-BD31-4B8C-83A1-F6EECF244321}">
                <p14:modId xmlns:p14="http://schemas.microsoft.com/office/powerpoint/2010/main" val="4123041178"/>
              </p:ext>
            </p:extLst>
          </p:nvPr>
        </p:nvGraphicFramePr>
        <p:xfrm>
          <a:off x="4562475" y="3419475"/>
          <a:ext cx="19050" cy="19050"/>
        </p:xfrm>
        <a:graphic>
          <a:graphicData uri="http://schemas.openxmlformats.org/presentationml/2006/ole">
            <mc:AlternateContent xmlns:mc="http://schemas.openxmlformats.org/markup-compatibility/2006">
              <mc:Choice xmlns:v="urn:schemas-microsoft-com:vml" Requires="v">
                <p:oleObj spid="_x0000_s2057" name="HTML Document" r:id="rId5" imgW="0" imgH="0" progId="htmlfile">
                  <p:link updateAutomatic="1"/>
                </p:oleObj>
              </mc:Choice>
              <mc:Fallback>
                <p:oleObj name="HTML Document" r:id="rId5" imgW="0" imgH="0" progId="htmlfile">
                  <p:link updateAutomatic="1"/>
                  <p:pic>
                    <p:nvPicPr>
                      <p:cNvPr id="0" name=""/>
                      <p:cNvPicPr/>
                      <p:nvPr/>
                    </p:nvPicPr>
                    <p:blipFill>
                      <a:blip r:embed="rId6"/>
                      <a:stretch>
                        <a:fillRect/>
                      </a:stretch>
                    </p:blipFill>
                    <p:spPr>
                      <a:xfrm>
                        <a:off x="4562475" y="3419475"/>
                        <a:ext cx="19050" cy="19050"/>
                      </a:xfrm>
                      <a:prstGeom prst="rect">
                        <a:avLst/>
                      </a:prstGeom>
                    </p:spPr>
                  </p:pic>
                </p:oleObj>
              </mc:Fallback>
            </mc:AlternateContent>
          </a:graphicData>
        </a:graphic>
      </p:graphicFrame>
    </p:spTree>
    <p:extLst>
      <p:ext uri="{BB962C8B-B14F-4D97-AF65-F5344CB8AC3E}">
        <p14:creationId xmlns:p14="http://schemas.microsoft.com/office/powerpoint/2010/main" val="312326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SPA Holiday Coverage</a:t>
            </a:r>
            <a:endParaRPr lang="en-US" dirty="0"/>
          </a:p>
        </p:txBody>
      </p:sp>
      <p:sp>
        <p:nvSpPr>
          <p:cNvPr id="6" name="Content Placeholder 5"/>
          <p:cNvSpPr>
            <a:spLocks noGrp="1"/>
          </p:cNvSpPr>
          <p:nvPr>
            <p:ph idx="1"/>
          </p:nvPr>
        </p:nvSpPr>
        <p:spPr/>
        <p:txBody>
          <a:bodyPr>
            <a:noAutofit/>
          </a:bodyPr>
          <a:lstStyle/>
          <a:p>
            <a:pPr marL="0" indent="0">
              <a:buNone/>
            </a:pPr>
            <a:r>
              <a:rPr lang="en-US" sz="2800" dirty="0" smtClean="0"/>
              <a:t>Proposals w/Agency </a:t>
            </a:r>
            <a:r>
              <a:rPr lang="en-US" sz="2800" b="1" dirty="0" smtClean="0"/>
              <a:t>Due Date Dec. 24</a:t>
            </a:r>
            <a:r>
              <a:rPr lang="en-US" sz="2800" b="1" baseline="30000" dirty="0" smtClean="0"/>
              <a:t>th</a:t>
            </a:r>
            <a:r>
              <a:rPr lang="en-US" sz="2800" b="1" dirty="0" smtClean="0"/>
              <a:t>- Jan. 6</a:t>
            </a:r>
            <a:r>
              <a:rPr lang="en-US" sz="2800" b="1" baseline="30000" dirty="0" smtClean="0"/>
              <a:t>th</a:t>
            </a:r>
            <a:r>
              <a:rPr lang="en-US" sz="2800" dirty="0" smtClean="0"/>
              <a:t>  </a:t>
            </a:r>
            <a:endParaRPr lang="en-US" sz="2800" dirty="0"/>
          </a:p>
          <a:p>
            <a:pPr lvl="1"/>
            <a:r>
              <a:rPr lang="en-US" dirty="0" smtClean="0"/>
              <a:t>Due to SPA </a:t>
            </a:r>
            <a:r>
              <a:rPr lang="en-US" b="1" dirty="0" smtClean="0"/>
              <a:t>Dec. 16</a:t>
            </a:r>
            <a:r>
              <a:rPr lang="en-US" b="1" baseline="30000" dirty="0" smtClean="0"/>
              <a:t>th </a:t>
            </a:r>
            <a:r>
              <a:rPr lang="en-US" dirty="0"/>
              <a:t>those received after will be reviewed in order received </a:t>
            </a:r>
            <a:r>
              <a:rPr lang="en-US" dirty="0" smtClean="0"/>
              <a:t>&amp; at the availability of skeleton crew staff.</a:t>
            </a:r>
            <a:endParaRPr lang="en-US" dirty="0"/>
          </a:p>
          <a:p>
            <a:pPr lvl="1"/>
            <a:endParaRPr lang="en-US" dirty="0"/>
          </a:p>
          <a:p>
            <a:pPr marL="0" indent="0">
              <a:buNone/>
            </a:pPr>
            <a:r>
              <a:rPr lang="en-US" sz="2800" dirty="0" smtClean="0"/>
              <a:t>SPA will have a representative for each team available during skeleton crew Dec. 24</a:t>
            </a:r>
            <a:r>
              <a:rPr lang="en-US" sz="2800" baseline="30000" dirty="0" smtClean="0"/>
              <a:t>th</a:t>
            </a:r>
            <a:r>
              <a:rPr lang="en-US" sz="2800" dirty="0" smtClean="0"/>
              <a:t> – Jan. 1</a:t>
            </a:r>
            <a:r>
              <a:rPr lang="en-US" sz="2800" baseline="30000" dirty="0" smtClean="0"/>
              <a:t>st</a:t>
            </a:r>
            <a:r>
              <a:rPr lang="en-US" sz="2800" dirty="0" smtClean="0"/>
              <a:t> </a:t>
            </a:r>
          </a:p>
        </p:txBody>
      </p:sp>
    </p:spTree>
    <p:extLst>
      <p:ext uri="{BB962C8B-B14F-4D97-AF65-F5344CB8AC3E}">
        <p14:creationId xmlns:p14="http://schemas.microsoft.com/office/powerpoint/2010/main" val="14065624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JV0722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352</Words>
  <Application>Microsoft Office PowerPoint</Application>
  <PresentationFormat>On-screen Show (4:3)</PresentationFormat>
  <Paragraphs>91</Paragraphs>
  <Slides>20</Slides>
  <Notes>1</Notes>
  <HiddenSlides>0</HiddenSlides>
  <MMClips>0</MMClips>
  <ScaleCrop>false</ScaleCrop>
  <HeadingPairs>
    <vt:vector size="8" baseType="variant">
      <vt:variant>
        <vt:lpstr>Fonts Used</vt:lpstr>
      </vt:variant>
      <vt:variant>
        <vt:i4>5</vt:i4>
      </vt:variant>
      <vt:variant>
        <vt:lpstr>Theme</vt:lpstr>
      </vt:variant>
      <vt:variant>
        <vt:i4>3</vt:i4>
      </vt:variant>
      <vt:variant>
        <vt:lpstr>Links</vt:lpstr>
      </vt:variant>
      <vt:variant>
        <vt:i4>2</vt:i4>
      </vt:variant>
      <vt:variant>
        <vt:lpstr>Slide Titles</vt:lpstr>
      </vt:variant>
      <vt:variant>
        <vt:i4>20</vt:i4>
      </vt:variant>
    </vt:vector>
  </HeadingPairs>
  <TitlesOfParts>
    <vt:vector size="30" baseType="lpstr">
      <vt:lpstr>Adobe Garamond Pro</vt:lpstr>
      <vt:lpstr>Arial</vt:lpstr>
      <vt:lpstr>Calibri</vt:lpstr>
      <vt:lpstr>Univers 45 Light</vt:lpstr>
      <vt:lpstr>Wingdings</vt:lpstr>
      <vt:lpstr>JV07222014</vt:lpstr>
      <vt:lpstr>1_Custom Design</vt:lpstr>
      <vt:lpstr>7_Custom Design</vt:lpstr>
      <vt:lpstr>file:///C:\Users\ktoups\Desktop\NOT-OD-16-004_%20NIH%20&amp;%20AHRQ%20Announce%20Upcoming%20Changes%20to%20Policies,%20Instructions%20and%20Forms%20for%202016%20Grant%20Applications.html</vt:lpstr>
      <vt:lpstr>file:///C:\Users\ktoups\Desktop\NOT-OD-16-004_%20NIH%20&amp;%20AHRQ%20Announce%20Upcoming%20Changes%20to%20Policies,%20Instructions%20and%20Forms%20for%202016%20Grant%20Applications.html</vt:lpstr>
      <vt:lpstr>AURA Meeting</vt:lpstr>
      <vt:lpstr>Welcome</vt:lpstr>
      <vt:lpstr>Housekeeping Items</vt:lpstr>
      <vt:lpstr>Website Spotlight</vt:lpstr>
      <vt:lpstr>Website Spotlight</vt:lpstr>
      <vt:lpstr>Updates</vt:lpstr>
      <vt:lpstr>NIH Notices</vt:lpstr>
      <vt:lpstr>NIH Notices Cont.</vt:lpstr>
      <vt:lpstr>SPA Holiday Coverage</vt:lpstr>
      <vt:lpstr>Effort Reporting</vt:lpstr>
      <vt:lpstr>Effort Reporting Dates</vt:lpstr>
      <vt:lpstr>Effort Reporting Reminders</vt:lpstr>
      <vt:lpstr>Effort Reporting Tips</vt:lpstr>
      <vt:lpstr>Effort Reporting Resources</vt:lpstr>
      <vt:lpstr>Preview of New R&amp;A Form</vt:lpstr>
      <vt:lpstr>PowerPoint Presentation</vt:lpstr>
      <vt:lpstr>PowerPoint Presentation</vt:lpstr>
      <vt:lpstr>PowerPoint Presentation</vt:lpstr>
      <vt:lpstr> A-133 Audit Update</vt:lpstr>
      <vt:lpstr>PowerPoint Presentation</vt:lpstr>
    </vt:vector>
  </TitlesOfParts>
  <Company>UTHealth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AURA Meeting</dc:title>
  <dc:creator>Toups, Krystal R</dc:creator>
  <cp:lastModifiedBy>Ogu, Amaris E</cp:lastModifiedBy>
  <cp:revision>8</cp:revision>
  <cp:lastPrinted>2016-02-22T22:08:11Z</cp:lastPrinted>
  <dcterms:created xsi:type="dcterms:W3CDTF">2015-12-02T14:44:41Z</dcterms:created>
  <dcterms:modified xsi:type="dcterms:W3CDTF">2018-09-12T19:56:57Z</dcterms:modified>
</cp:coreProperties>
</file>