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04" autoAdjust="0"/>
  </p:normalViewPr>
  <p:slideViewPr>
    <p:cSldViewPr>
      <p:cViewPr varScale="1">
        <p:scale>
          <a:sx n="118" d="100"/>
          <a:sy n="118" d="100"/>
        </p:scale>
        <p:origin x="14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F389A-52EE-CC40-94CD-0C20A1E315B6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26634-A631-844F-85D1-0CB406517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A9992F-2FA0-4C83-A226-7F73E0AA640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953A39-04FB-44F2-961E-715DEAAF41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Human Subject Research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Audrey Williams, PhD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688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Living subject</a:t>
            </a:r>
            <a:endParaRPr lang="en-US" sz="2400" dirty="0" smtClean="0"/>
          </a:p>
          <a:p>
            <a:r>
              <a:rPr lang="en-US" sz="2800" dirty="0" smtClean="0"/>
              <a:t>Obtaining data through intervention or interaction</a:t>
            </a:r>
          </a:p>
          <a:p>
            <a:r>
              <a:rPr lang="en-US" sz="2800" dirty="0" smtClean="0"/>
              <a:t>Identifiable data</a:t>
            </a:r>
            <a:endParaRPr lang="en-US" sz="2400" dirty="0" smtClean="0"/>
          </a:p>
          <a:p>
            <a:r>
              <a:rPr lang="en-US" sz="2800" dirty="0" smtClean="0"/>
              <a:t>Private information</a:t>
            </a:r>
          </a:p>
          <a:p>
            <a:pPr lvl="1"/>
            <a:r>
              <a:rPr lang="en-US" sz="2400" dirty="0" smtClean="0"/>
              <a:t>Reasonably expects no observation/recording</a:t>
            </a:r>
          </a:p>
          <a:p>
            <a:pPr lvl="1"/>
            <a:r>
              <a:rPr lang="en-US" sz="2400" dirty="0" smtClean="0"/>
              <a:t>Reasonably expects not be made public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69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Human subject research</a:t>
            </a:r>
          </a:p>
          <a:p>
            <a:r>
              <a:rPr lang="en-US" sz="2800" dirty="0" smtClean="0"/>
              <a:t>Prospectively assigned to intervention</a:t>
            </a:r>
          </a:p>
          <a:p>
            <a:pPr lvl="1"/>
            <a:r>
              <a:rPr lang="en-US" sz="2400" dirty="0" smtClean="0"/>
              <a:t>Drug, device, procedure, delivery system (including interviews or telemedicine), etc.</a:t>
            </a:r>
          </a:p>
          <a:p>
            <a:pPr lvl="1"/>
            <a:r>
              <a:rPr lang="en-US" sz="2400" dirty="0" smtClean="0"/>
              <a:t>Strategies to change health behavior (diet, cognitive therapy, exercise, etc.)</a:t>
            </a:r>
          </a:p>
          <a:p>
            <a:r>
              <a:rPr lang="en-US" sz="2800" dirty="0" smtClean="0"/>
              <a:t>Health related or behavioral outcome </a:t>
            </a:r>
          </a:p>
          <a:p>
            <a:pPr lvl="1"/>
            <a:r>
              <a:rPr lang="en-US" sz="2400" dirty="0" smtClean="0"/>
              <a:t>Mood, reading comprehension, biological parameters, quality of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0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Category 1 – educational setting with normal education practices</a:t>
            </a:r>
          </a:p>
          <a:p>
            <a:r>
              <a:rPr lang="en-US" sz="2800" dirty="0" smtClean="0"/>
              <a:t>Category 2 – Educational tests, surveys, interviews unless identifiable </a:t>
            </a:r>
            <a:r>
              <a:rPr lang="en-US" sz="2800" b="1" dirty="0" smtClean="0"/>
              <a:t>AND</a:t>
            </a:r>
            <a:r>
              <a:rPr lang="en-US" sz="2800" dirty="0" smtClean="0"/>
              <a:t> poses a risk</a:t>
            </a:r>
          </a:p>
          <a:p>
            <a:pPr lvl="1"/>
            <a:r>
              <a:rPr lang="en-US" sz="2400" dirty="0" smtClean="0"/>
              <a:t>Cannot include children</a:t>
            </a:r>
          </a:p>
          <a:p>
            <a:r>
              <a:rPr lang="en-US" sz="2800" dirty="0" smtClean="0"/>
              <a:t>Category 4 – Data or samples previously collected with no identifiable data</a:t>
            </a:r>
          </a:p>
          <a:p>
            <a:pPr lvl="1"/>
            <a:r>
              <a:rPr lang="en-US" sz="2400" dirty="0" smtClean="0"/>
              <a:t>Existing at time of submission*</a:t>
            </a:r>
          </a:p>
          <a:p>
            <a:pPr lvl="1"/>
            <a:r>
              <a:rPr lang="en-US" sz="2400" dirty="0" smtClean="0"/>
              <a:t>Cannot be coded with a link to identifiers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56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 3 – surveys of public officials (such as politicians)</a:t>
            </a:r>
          </a:p>
          <a:p>
            <a:r>
              <a:rPr lang="en-US" dirty="0" smtClean="0"/>
              <a:t>Category 5 – Public benefit of service programs</a:t>
            </a:r>
          </a:p>
          <a:p>
            <a:r>
              <a:rPr lang="en-US" dirty="0" smtClean="0"/>
              <a:t>Category 6 – Taste and food quality evaluation</a:t>
            </a:r>
          </a:p>
          <a:p>
            <a:endParaRPr lang="en-US" dirty="0"/>
          </a:p>
          <a:p>
            <a:r>
              <a:rPr lang="en-US" dirty="0" smtClean="0"/>
              <a:t>New Common Rule 1/21/2019</a:t>
            </a:r>
          </a:p>
          <a:p>
            <a:pPr lvl="1"/>
            <a:r>
              <a:rPr lang="en-US" dirty="0" smtClean="0"/>
              <a:t>Category 7 – Storage or maintenance of samples or data for which broad consent is required</a:t>
            </a:r>
          </a:p>
          <a:p>
            <a:pPr lvl="1"/>
            <a:r>
              <a:rPr lang="en-US" dirty="0" smtClean="0"/>
              <a:t>Category 8 – Secondary research for which broad consent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8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453</TotalTime>
  <Words>203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Human Subject Research</vt:lpstr>
      <vt:lpstr>Human Subjects</vt:lpstr>
      <vt:lpstr>Clinical Trial</vt:lpstr>
      <vt:lpstr>Exempt Categories</vt:lpstr>
      <vt:lpstr>Exempt Categories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vs. Confidentiality</dc:title>
  <dc:creator>Ester, Audrey R</dc:creator>
  <cp:lastModifiedBy>Martinez, Carmen</cp:lastModifiedBy>
  <cp:revision>54</cp:revision>
  <dcterms:created xsi:type="dcterms:W3CDTF">2016-01-22T20:44:47Z</dcterms:created>
  <dcterms:modified xsi:type="dcterms:W3CDTF">2018-08-21T12:53:07Z</dcterms:modified>
</cp:coreProperties>
</file>