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7804" autoAdjust="0"/>
  </p:normalViewPr>
  <p:slideViewPr>
    <p:cSldViewPr>
      <p:cViewPr varScale="1">
        <p:scale>
          <a:sx n="118" d="100"/>
          <a:sy n="118" d="100"/>
        </p:scale>
        <p:origin x="14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FF389A-52EE-CC40-94CD-0C20A1E315B6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726634-A631-844F-85D1-0CB406517B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818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599" y="2819400"/>
            <a:ext cx="8686800" cy="1470025"/>
          </a:xfrm>
        </p:spPr>
        <p:txBody>
          <a:bodyPr anchor="b">
            <a:noAutofit/>
          </a:bodyPr>
          <a:lstStyle>
            <a:lvl1pPr>
              <a:defRPr sz="7200" b="0" cap="none" spc="0">
                <a:ln w="13970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99" y="4800600"/>
            <a:ext cx="8001000" cy="5334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992F-2FA0-4C83-A226-7F73E0AA640C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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399" y="4392168"/>
            <a:ext cx="1219200" cy="365125"/>
          </a:xfrm>
        </p:spPr>
        <p:txBody>
          <a:bodyPr/>
          <a:lstStyle>
            <a:lvl1pPr algn="ctr">
              <a:defRPr sz="2400">
                <a:latin typeface="+mj-lt"/>
              </a:defRPr>
            </a:lvl1pPr>
          </a:lstStyle>
          <a:p>
            <a:fld id="{3B953A39-04FB-44F2-961E-715DEAAF41C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chemeClr val="accent1"/>
                </a:solidFill>
                <a:sym typeface="Wingdings"/>
              </a:rPr>
              <a:t></a:t>
            </a:r>
            <a:endParaRPr lang="en-US" sz="3200" spc="150" dirty="0">
              <a:solidFill>
                <a:schemeClr val="accent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992F-2FA0-4C83-A226-7F73E0AA640C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39-04FB-44F2-961E-715DEAAF41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4591050" y="2409824"/>
            <a:ext cx="6858000" cy="2038351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 rot="5400000">
            <a:off x="4668203" y="2570797"/>
            <a:ext cx="6858000" cy="1716405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200" y="274638"/>
            <a:ext cx="1447800" cy="5851525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274638"/>
            <a:ext cx="635317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992F-2FA0-4C83-A226-7F73E0AA640C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56350"/>
            <a:ext cx="762000" cy="365125"/>
          </a:xfrm>
        </p:spPr>
        <p:txBody>
          <a:bodyPr/>
          <a:lstStyle/>
          <a:p>
            <a:fld id="{3B953A39-04FB-44F2-961E-715DEAAF41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 rot="5400000">
            <a:off x="3681476" y="3354324"/>
            <a:ext cx="6858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992F-2FA0-4C83-A226-7F73E0AA640C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39-04FB-44F2-961E-715DEAAF41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" y="2545080"/>
            <a:ext cx="9144000" cy="3255264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-1" y="2667000"/>
            <a:ext cx="9144000" cy="2739571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5479143"/>
            <a:ext cx="9144000" cy="235857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599" y="2819400"/>
            <a:ext cx="8686800" cy="1463040"/>
          </a:xfrm>
        </p:spPr>
        <p:txBody>
          <a:bodyPr anchor="b" anchorCtr="0">
            <a:noAutofit/>
          </a:bodyPr>
          <a:lstStyle>
            <a:lvl1pPr algn="ctr">
              <a:defRPr sz="7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499" y="4800600"/>
            <a:ext cx="8001000" cy="548640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992F-2FA0-4C83-A226-7F73E0AA640C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9352" y="4389120"/>
            <a:ext cx="1216152" cy="365125"/>
          </a:xfrm>
        </p:spPr>
        <p:txBody>
          <a:bodyPr/>
          <a:lstStyle>
            <a:lvl1pPr algn="ctr">
              <a:defRPr sz="2400">
                <a:solidFill>
                  <a:srgbClr val="FFFFFF"/>
                </a:solidFill>
              </a:defRPr>
            </a:lvl1pPr>
          </a:lstStyle>
          <a:p>
            <a:fld id="{3B953A39-04FB-44F2-961E-715DEAAF41C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818888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</a:t>
            </a:r>
            <a:endParaRPr lang="en-US" sz="3200" spc="150" dirty="0">
              <a:solidFill>
                <a:srgbClr val="FFFFFF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48584" y="4261104"/>
            <a:ext cx="121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spc="150" dirty="0" smtClean="0">
                <a:solidFill>
                  <a:srgbClr val="FFFFFF"/>
                </a:solidFill>
                <a:sym typeface="Wingdings"/>
              </a:rPr>
              <a:t></a:t>
            </a:r>
            <a:endParaRPr lang="en-US" sz="3200" spc="150" dirty="0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992F-2FA0-4C83-A226-7F73E0AA640C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39-04FB-44F2-961E-715DEAAF41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992F-2FA0-4C83-A226-7F73E0AA640C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39-04FB-44F2-961E-715DEAAF41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992F-2FA0-4C83-A226-7F73E0AA640C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39-04FB-44F2-961E-715DEAAF41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992F-2FA0-4C83-A226-7F73E0AA640C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39-04FB-44F2-961E-715DEAAF41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5638800" cy="94615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912" y="1719072"/>
            <a:ext cx="8247888" cy="45354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992F-2FA0-4C83-A226-7F73E0AA640C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39-04FB-44F2-961E-715DEAAF41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74320"/>
            <a:ext cx="2743200" cy="94488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6880" y="1717040"/>
            <a:ext cx="8249920" cy="4531360"/>
          </a:xfrm>
          <a:solidFill>
            <a:schemeClr val="bg2">
              <a:lumMod val="60000"/>
              <a:lumOff val="40000"/>
            </a:schemeClr>
          </a:solidFill>
          <a:effectLst>
            <a:outerShdw blurRad="76200" dist="38100" dir="3600000" algn="ctr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9992F-2FA0-4C83-A226-7F73E0AA640C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3A39-04FB-44F2-961E-715DEAAF41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72200" y="161544"/>
            <a:ext cx="2971800" cy="115214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5638800" cy="1005840"/>
          </a:xfrm>
        </p:spPr>
        <p:txBody>
          <a:bodyPr anchor="ctr">
            <a:noAutofit/>
          </a:bodyPr>
          <a:lstStyle>
            <a:lvl1pPr algn="l"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228600"/>
            <a:ext cx="2819400" cy="1005840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44768" y="134112"/>
            <a:ext cx="76200" cy="1219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00584"/>
            <a:ext cx="9144000" cy="1453896"/>
          </a:xfrm>
          <a:prstGeom prst="rect">
            <a:avLst/>
          </a:prstGeom>
          <a:solidFill>
            <a:srgbClr val="FFFFFF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7641"/>
            <a:ext cx="9144000" cy="1154314"/>
          </a:xfrm>
          <a:prstGeom prst="rect">
            <a:avLst/>
          </a:prstGeom>
          <a:solidFill>
            <a:schemeClr val="accent2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1116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1A9992F-2FA0-4C83-A226-7F73E0AA640C}" type="datetimeFigureOut">
              <a:rPr lang="en-US" smtClean="0"/>
              <a:t>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B953A39-04FB-44F2-961E-715DEAAF41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1368552"/>
            <a:ext cx="9144000" cy="149352"/>
          </a:xfrm>
          <a:prstGeom prst="rect">
            <a:avLst/>
          </a:prstGeom>
          <a:solidFill>
            <a:schemeClr val="accent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b="0" kern="1200" cap="none" spc="0">
          <a:ln w="13970" cmpd="sng">
            <a:solidFill>
              <a:srgbClr val="FFFFFF"/>
            </a:solidFill>
            <a:prstDash val="solid"/>
          </a:ln>
          <a:solidFill>
            <a:srgbClr val="FFFFFF"/>
          </a:solidFill>
          <a:effectLst>
            <a:outerShdw blurRad="63500" dir="3600000" algn="tl" rotWithShape="0">
              <a:srgbClr val="000000">
                <a:alpha val="7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75000"/>
        <a:buFont typeface="Wingdings" pitchFamily="2" charset="2"/>
        <a:buChar char="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Courier New" pitchFamily="49" charset="0"/>
        <a:buChar char="o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600" dirty="0" smtClean="0"/>
              <a:t>Human Subject Research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200" b="1" dirty="0" smtClean="0"/>
              <a:t>Audrey Williams, PhD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068819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Subjects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Living subject</a:t>
            </a:r>
            <a:endParaRPr lang="en-US" sz="2400" dirty="0" smtClean="0"/>
          </a:p>
          <a:p>
            <a:r>
              <a:rPr lang="en-US" sz="2800" dirty="0" smtClean="0"/>
              <a:t>Obtaining data through intervention or interaction</a:t>
            </a:r>
          </a:p>
          <a:p>
            <a:r>
              <a:rPr lang="en-US" sz="2800" dirty="0" smtClean="0"/>
              <a:t>Identifiable data</a:t>
            </a:r>
            <a:endParaRPr lang="en-US" sz="2400" dirty="0" smtClean="0"/>
          </a:p>
          <a:p>
            <a:r>
              <a:rPr lang="en-US" sz="2800" dirty="0" smtClean="0"/>
              <a:t>Private information</a:t>
            </a:r>
          </a:p>
          <a:p>
            <a:pPr lvl="1"/>
            <a:r>
              <a:rPr lang="en-US" sz="2400" dirty="0" smtClean="0"/>
              <a:t>Reasonably expects no observation/recording</a:t>
            </a:r>
          </a:p>
          <a:p>
            <a:pPr lvl="1"/>
            <a:r>
              <a:rPr lang="en-US" sz="2400" dirty="0" smtClean="0"/>
              <a:t>Reasonably expects not be made public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60690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Trial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Human subject research</a:t>
            </a:r>
          </a:p>
          <a:p>
            <a:r>
              <a:rPr lang="en-US" sz="2800" dirty="0" smtClean="0"/>
              <a:t>Prospectively assigned to intervention</a:t>
            </a:r>
          </a:p>
          <a:p>
            <a:pPr lvl="1"/>
            <a:r>
              <a:rPr lang="en-US" sz="2400" dirty="0" smtClean="0"/>
              <a:t>Drug, device, procedure, delivery system (including interviews or telemedicine), etc.</a:t>
            </a:r>
          </a:p>
          <a:p>
            <a:pPr lvl="1"/>
            <a:r>
              <a:rPr lang="en-US" sz="2400" dirty="0" smtClean="0"/>
              <a:t>Strategies to change health behavior (diet, cognitive therapy, exercise, etc.)</a:t>
            </a:r>
          </a:p>
          <a:p>
            <a:r>
              <a:rPr lang="en-US" sz="2800" dirty="0" smtClean="0"/>
              <a:t>Health related or behavioral outcome </a:t>
            </a:r>
          </a:p>
          <a:p>
            <a:pPr lvl="1"/>
            <a:r>
              <a:rPr lang="en-US" sz="2400" dirty="0" smtClean="0"/>
              <a:t>Mood, reading comprehension, biological parameters, quality of life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07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Exempt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Category 1 – educational setting with normal education practices</a:t>
            </a:r>
          </a:p>
          <a:p>
            <a:r>
              <a:rPr lang="en-US" sz="2800" dirty="0" smtClean="0"/>
              <a:t>Category 2 – Educational tests, surveys, interviews unless identifiable </a:t>
            </a:r>
            <a:r>
              <a:rPr lang="en-US" sz="2800" b="1" dirty="0" smtClean="0"/>
              <a:t>AND</a:t>
            </a:r>
            <a:r>
              <a:rPr lang="en-US" sz="2800" dirty="0" smtClean="0"/>
              <a:t> poses a risk</a:t>
            </a:r>
          </a:p>
          <a:p>
            <a:pPr lvl="1"/>
            <a:r>
              <a:rPr lang="en-US" sz="2400" dirty="0" smtClean="0"/>
              <a:t>Cannot include children</a:t>
            </a:r>
          </a:p>
          <a:p>
            <a:r>
              <a:rPr lang="en-US" sz="2800" dirty="0" smtClean="0"/>
              <a:t>Category 4 – Data or samples previously collected with no identifiable data</a:t>
            </a:r>
          </a:p>
          <a:p>
            <a:pPr lvl="1"/>
            <a:r>
              <a:rPr lang="en-US" sz="2400" dirty="0" smtClean="0"/>
              <a:t>Existing at time of submission*</a:t>
            </a:r>
          </a:p>
          <a:p>
            <a:pPr lvl="1"/>
            <a:r>
              <a:rPr lang="en-US" sz="2400" dirty="0" smtClean="0"/>
              <a:t>Cannot be coded with a link to identifiers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8566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Exempt Categories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Category 3 – surveys of public officials (such as politicians)</a:t>
            </a:r>
          </a:p>
          <a:p>
            <a:r>
              <a:rPr lang="en-US" dirty="0" smtClean="0"/>
              <a:t>Category 5 – Public benefit of service programs</a:t>
            </a:r>
          </a:p>
          <a:p>
            <a:r>
              <a:rPr lang="en-US" dirty="0" smtClean="0"/>
              <a:t>Category 6 – Taste and food quality evaluation</a:t>
            </a:r>
          </a:p>
          <a:p>
            <a:endParaRPr lang="en-US" dirty="0"/>
          </a:p>
          <a:p>
            <a:r>
              <a:rPr lang="en-US" dirty="0" smtClean="0"/>
              <a:t>New Common Rule 1/21/2019</a:t>
            </a:r>
          </a:p>
          <a:p>
            <a:pPr lvl="1"/>
            <a:r>
              <a:rPr lang="en-US" dirty="0" smtClean="0"/>
              <a:t>Category 7 – Storage or maintenance of samples or data for which broad consent is required</a:t>
            </a:r>
          </a:p>
          <a:p>
            <a:pPr lvl="1"/>
            <a:r>
              <a:rPr lang="en-US" dirty="0" smtClean="0"/>
              <a:t>Category 8 – Secondary research for which broad consent is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4847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catur">
  <a:themeElements>
    <a:clrScheme name="Decatur">
      <a:dk1>
        <a:sysClr val="windowText" lastClr="000000"/>
      </a:dk1>
      <a:lt1>
        <a:sysClr val="window" lastClr="FFFFFF"/>
      </a:lt1>
      <a:dk2>
        <a:srgbClr val="55554A"/>
      </a:dk2>
      <a:lt2>
        <a:srgbClr val="D7DAE1"/>
      </a:lt2>
      <a:accent1>
        <a:srgbClr val="F4680B"/>
      </a:accent1>
      <a:accent2>
        <a:srgbClr val="ABB19F"/>
      </a:accent2>
      <a:accent3>
        <a:srgbClr val="948774"/>
      </a:accent3>
      <a:accent4>
        <a:srgbClr val="7EB8E7"/>
      </a:accent4>
      <a:accent5>
        <a:srgbClr val="E3B651"/>
      </a:accent5>
      <a:accent6>
        <a:srgbClr val="96756C"/>
      </a:accent6>
      <a:hlink>
        <a:srgbClr val="66AACD"/>
      </a:hlink>
      <a:folHlink>
        <a:srgbClr val="809DB3"/>
      </a:folHlink>
    </a:clrScheme>
    <a:fontScheme name="Decatur">
      <a:majorFont>
        <a:latin typeface="Bodoni MT Condensed"/>
        <a:ea typeface=""/>
        <a:cs typeface=""/>
        <a:font script="Grek" typeface="Times New Roman"/>
        <a:font script="Cyrl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catur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  <a:satMod val="110000"/>
              </a:schemeClr>
            </a:gs>
            <a:gs pos="47500">
              <a:schemeClr val="phClr">
                <a:tint val="53000"/>
                <a:satMod val="120000"/>
              </a:schemeClr>
            </a:gs>
            <a:gs pos="58500">
              <a:schemeClr val="phClr">
                <a:tint val="53000"/>
                <a:satMod val="120000"/>
              </a:schemeClr>
            </a:gs>
            <a:gs pos="100000">
              <a:schemeClr val="phClr">
                <a:tint val="9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4000"/>
                <a:satMod val="105000"/>
              </a:schemeClr>
            </a:gs>
            <a:gs pos="47500">
              <a:schemeClr val="phClr">
                <a:shade val="88000"/>
                <a:satMod val="105000"/>
              </a:schemeClr>
            </a:gs>
            <a:gs pos="58500">
              <a:schemeClr val="phClr">
                <a:shade val="88000"/>
                <a:satMod val="105000"/>
              </a:schemeClr>
            </a:gs>
            <a:gs pos="100000">
              <a:schemeClr val="phClr">
                <a:shade val="54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82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3600000" algn="r" rotWithShape="0">
              <a:srgbClr val="000000">
                <a:alpha val="30000"/>
              </a:srgbClr>
            </a:outerShdw>
          </a:effectLst>
        </a:effectStyle>
        <a:effectStyle>
          <a:effectLst>
            <a:outerShdw blurRad="63500" dist="25400" dir="3600000" algn="r" rotWithShape="0">
              <a:srgbClr val="000000">
                <a:alpha val="36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76200" dist="38100" dir="3600000" algn="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harsh" dir="tl">
              <a:rot lat="0" lon="0" rev="9000000"/>
            </a:lightRig>
          </a:scene3d>
          <a:sp3d contourW="44450" prstMaterial="flat">
            <a:bevelT w="38100" h="508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52000"/>
                <a:satMod val="105000"/>
              </a:schemeClr>
            </a:gs>
            <a:gs pos="47500">
              <a:schemeClr val="phClr">
                <a:tint val="90000"/>
                <a:shade val="89000"/>
                <a:satMod val="105000"/>
              </a:schemeClr>
            </a:gs>
            <a:gs pos="58500">
              <a:schemeClr val="phClr">
                <a:tint val="85000"/>
                <a:shade val="89000"/>
                <a:satMod val="105000"/>
              </a:schemeClr>
            </a:gs>
            <a:gs pos="100000">
              <a:schemeClr val="phClr">
                <a:tint val="100000"/>
                <a:shade val="52000"/>
                <a:satMod val="105000"/>
              </a:schemeClr>
            </a:gs>
          </a:gsLst>
          <a:lin ang="36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5000"/>
                <a:satMod val="120000"/>
              </a:schemeClr>
            </a:duotone>
          </a:blip>
          <a:tile tx="0" ty="0" sx="52000" sy="5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TM01790490[[fn=Decatur]]</Template>
  <TotalTime>453</TotalTime>
  <Words>203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Bodoni MT Condensed</vt:lpstr>
      <vt:lpstr>Calibri</vt:lpstr>
      <vt:lpstr>Courier New</vt:lpstr>
      <vt:lpstr>Franklin Gothic Book</vt:lpstr>
      <vt:lpstr>Wingdings</vt:lpstr>
      <vt:lpstr>Decatur</vt:lpstr>
      <vt:lpstr>Human Subject Research</vt:lpstr>
      <vt:lpstr>Human Subjects</vt:lpstr>
      <vt:lpstr>Clinical Trial</vt:lpstr>
      <vt:lpstr>Exempt Categories</vt:lpstr>
      <vt:lpstr>Exempt Categories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Privacy vs. Confidentiality</dc:title>
  <dc:creator>Ester, Audrey R</dc:creator>
  <cp:lastModifiedBy>Martinez, Carmen</cp:lastModifiedBy>
  <cp:revision>54</cp:revision>
  <dcterms:created xsi:type="dcterms:W3CDTF">2016-01-22T20:44:47Z</dcterms:created>
  <dcterms:modified xsi:type="dcterms:W3CDTF">2018-08-21T12:53:07Z</dcterms:modified>
</cp:coreProperties>
</file>