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81" r:id="rId2"/>
    <p:sldId id="309" r:id="rId3"/>
    <p:sldId id="310" r:id="rId4"/>
    <p:sldId id="311" r:id="rId5"/>
    <p:sldId id="313" r:id="rId6"/>
    <p:sldId id="318" r:id="rId7"/>
    <p:sldId id="315" r:id="rId8"/>
    <p:sldId id="273" r:id="rId9"/>
    <p:sldId id="314" r:id="rId10"/>
    <p:sldId id="319" r:id="rId11"/>
    <p:sldId id="316" r:id="rId12"/>
    <p:sldId id="321" r:id="rId13"/>
    <p:sldId id="322" r:id="rId14"/>
    <p:sldId id="323" r:id="rId15"/>
    <p:sldId id="280" r:id="rId16"/>
    <p:sldId id="325" r:id="rId17"/>
    <p:sldId id="324" r:id="rId18"/>
    <p:sldId id="265" r:id="rId19"/>
    <p:sldId id="331" r:id="rId20"/>
    <p:sldId id="330" r:id="rId21"/>
    <p:sldId id="327" r:id="rId22"/>
    <p:sldId id="332" r:id="rId23"/>
    <p:sldId id="333" r:id="rId24"/>
    <p:sldId id="334" r:id="rId25"/>
    <p:sldId id="259" r:id="rId26"/>
    <p:sldId id="336" r:id="rId27"/>
    <p:sldId id="343" r:id="rId28"/>
    <p:sldId id="266" r:id="rId29"/>
    <p:sldId id="276" r:id="rId30"/>
    <p:sldId id="339" r:id="rId31"/>
    <p:sldId id="345" r:id="rId32"/>
    <p:sldId id="275" r:id="rId33"/>
    <p:sldId id="341" r:id="rId34"/>
    <p:sldId id="342" r:id="rId35"/>
    <p:sldId id="287" r:id="rId36"/>
    <p:sldId id="288" r:id="rId37"/>
    <p:sldId id="294" r:id="rId38"/>
    <p:sldId id="303" r:id="rId39"/>
    <p:sldId id="307" r:id="rId40"/>
    <p:sldId id="344" r:id="rId41"/>
    <p:sldId id="28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AEAEA"/>
    <a:srgbClr val="CCFF33"/>
    <a:srgbClr val="FF0066"/>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6" autoAdjust="0"/>
  </p:normalViewPr>
  <p:slideViewPr>
    <p:cSldViewPr>
      <p:cViewPr varScale="1">
        <p:scale>
          <a:sx n="54" d="100"/>
          <a:sy n="54" d="100"/>
        </p:scale>
        <p:origin x="-15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948981-ADF0-4D1D-9D19-1FCCECC47CE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F38B00-3A7D-40D2-9BD3-18308D83189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th.tmc.edu/safety/radsafety/Pregnant%20Employee's%20Guide%20to%20Radia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1741E0-696C-4C79-BE46-73ACA1591BE5}"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need any type of dosimetry</a:t>
            </a:r>
            <a:r>
              <a:rPr lang="en-US" baseline="0" dirty="0" smtClean="0"/>
              <a:t> badge, please visit </a:t>
            </a:r>
            <a:r>
              <a:rPr lang="en-US" dirty="0" smtClean="0"/>
              <a:t>our web site to download all the required forms </a:t>
            </a:r>
          </a:p>
          <a:p>
            <a:endParaRPr lang="en-US" dirty="0" smtClean="0"/>
          </a:p>
        </p:txBody>
      </p:sp>
      <p:sp>
        <p:nvSpPr>
          <p:cNvPr id="4" name="Slide Number Placeholder 3"/>
          <p:cNvSpPr>
            <a:spLocks noGrp="1"/>
          </p:cNvSpPr>
          <p:nvPr>
            <p:ph type="sldNum" sz="quarter" idx="10"/>
          </p:nvPr>
        </p:nvSpPr>
        <p:spPr/>
        <p:txBody>
          <a:bodyPr/>
          <a:lstStyle/>
          <a:p>
            <a:fld id="{856E00AE-BDB7-430B-8E65-833092F738AC}"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52227" name="Notes Placeholder 2"/>
          <p:cNvSpPr>
            <a:spLocks noGrp="1"/>
          </p:cNvSpPr>
          <p:nvPr>
            <p:ph type="body" idx="1"/>
          </p:nvPr>
        </p:nvSpPr>
        <p:spPr>
          <a:noFill/>
          <a:ln/>
        </p:spPr>
        <p:txBody>
          <a:bodyPr>
            <a:normAutofit fontScale="85000" lnSpcReduction="20000"/>
          </a:bodyPr>
          <a:lstStyle/>
          <a:p>
            <a:pPr indent="7938" defTabSz="742909">
              <a:defRPr/>
            </a:pPr>
            <a:r>
              <a:rPr lang="en-US" sz="2400" dirty="0" smtClean="0">
                <a:solidFill>
                  <a:srgbClr val="FF0000"/>
                </a:solidFill>
              </a:rPr>
              <a:t>Where should you wear your body badge?</a:t>
            </a:r>
          </a:p>
          <a:p>
            <a:pPr indent="7938" defTabSz="742909"/>
            <a:endParaRPr lang="en-US" sz="2100" dirty="0" smtClean="0"/>
          </a:p>
          <a:p>
            <a:pPr indent="7938" defTabSz="742909"/>
            <a:r>
              <a:rPr lang="en-US" sz="2100" dirty="0" smtClean="0"/>
              <a:t>If you are enrolled in the personnel monitoring program, you must:</a:t>
            </a:r>
          </a:p>
          <a:p>
            <a:pPr indent="7938" defTabSz="742909"/>
            <a:endParaRPr lang="en-US" sz="2100" dirty="0" smtClean="0"/>
          </a:p>
          <a:p>
            <a:pPr marL="465113" lvl="1" indent="-342881" defTabSz="742909">
              <a:spcBef>
                <a:spcPct val="40000"/>
              </a:spcBef>
              <a:buClr>
                <a:schemeClr val="tx1"/>
              </a:buClr>
              <a:buFontTx/>
              <a:buAutoNum type="arabicPeriod"/>
            </a:pPr>
            <a:r>
              <a:rPr lang="en-US" sz="2100" dirty="0" smtClean="0"/>
              <a:t>Wear your body badge near the neck </a:t>
            </a:r>
            <a:r>
              <a:rPr lang="en-US" sz="2100" u="sng" dirty="0" smtClean="0"/>
              <a:t>outside</a:t>
            </a:r>
            <a:r>
              <a:rPr lang="en-US" sz="2100" dirty="0" smtClean="0"/>
              <a:t> any protective apron</a:t>
            </a:r>
          </a:p>
          <a:p>
            <a:pPr marL="465113" lvl="1" indent="-342881" defTabSz="742909">
              <a:spcBef>
                <a:spcPct val="40000"/>
              </a:spcBef>
              <a:buClr>
                <a:schemeClr val="tx1"/>
              </a:buClr>
              <a:buFontTx/>
              <a:buAutoNum type="arabicPeriod"/>
            </a:pPr>
            <a:r>
              <a:rPr lang="en-US" sz="2100" dirty="0" smtClean="0"/>
              <a:t>For pregnant workers, assigned abdomen badge to be worn at the waist </a:t>
            </a:r>
            <a:r>
              <a:rPr lang="en-US" sz="2100" u="sng" dirty="0" smtClean="0"/>
              <a:t>under</a:t>
            </a:r>
            <a:r>
              <a:rPr lang="en-US" sz="2100" dirty="0" smtClean="0"/>
              <a:t> any protective apron.</a:t>
            </a:r>
            <a:endParaRPr lang="en-US" sz="2000" dirty="0" smtClean="0"/>
          </a:p>
          <a:p>
            <a:pPr marL="465113" lvl="1" indent="-342881" defTabSz="742909">
              <a:spcBef>
                <a:spcPct val="40000"/>
              </a:spcBef>
              <a:buClr>
                <a:schemeClr val="tx1"/>
              </a:buClr>
              <a:buFont typeface="Wingdings" pitchFamily="2" charset="2"/>
              <a:buAutoNum type="arabicPeriod"/>
            </a:pPr>
            <a:r>
              <a:rPr lang="en-US" sz="2100" dirty="0" smtClean="0"/>
              <a:t>When not in use store your badge away from radiation sources.</a:t>
            </a:r>
          </a:p>
          <a:p>
            <a:pPr marL="465113" lvl="1" indent="-342881" defTabSz="742909">
              <a:spcBef>
                <a:spcPct val="40000"/>
              </a:spcBef>
              <a:buClr>
                <a:schemeClr val="tx1"/>
              </a:buClr>
              <a:buFont typeface="Wingdings" pitchFamily="2" charset="2"/>
              <a:buAutoNum type="arabicPeriod"/>
            </a:pPr>
            <a:r>
              <a:rPr lang="en-US" sz="2100" dirty="0" smtClean="0"/>
              <a:t>If something happens to your badge,  contact Radiation Safety</a:t>
            </a:r>
          </a:p>
          <a:p>
            <a:endParaRPr lang="en-US" dirty="0" smtClean="0"/>
          </a:p>
        </p:txBody>
      </p:sp>
      <p:sp>
        <p:nvSpPr>
          <p:cNvPr id="52228" name="Slide Number Placeholder 3"/>
          <p:cNvSpPr>
            <a:spLocks noGrp="1"/>
          </p:cNvSpPr>
          <p:nvPr>
            <p:ph type="sldNum" sz="quarter" idx="5"/>
          </p:nvPr>
        </p:nvSpPr>
        <p:spPr>
          <a:noFill/>
        </p:spPr>
        <p:txBody>
          <a:bodyPr/>
          <a:lstStyle/>
          <a:p>
            <a:fld id="{2D91836D-EBD5-40D4-8027-18EF463C0261}" type="slidenum">
              <a:rPr lang="en-US" smtClean="0"/>
              <a:pPr/>
              <a:t>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dirty="0" smtClean="0"/>
          </a:p>
          <a:p>
            <a:pPr marL="401616" lvl="1">
              <a:lnSpc>
                <a:spcPct val="90000"/>
              </a:lnSpc>
              <a:spcBef>
                <a:spcPts val="500"/>
              </a:spcBef>
              <a:spcAft>
                <a:spcPts val="500"/>
              </a:spcAft>
            </a:pPr>
            <a:r>
              <a:rPr lang="en-US" sz="2000" dirty="0" smtClean="0"/>
              <a:t>Lets Talk about declared pregnancy</a:t>
            </a:r>
          </a:p>
          <a:p>
            <a:pPr marL="401616" lvl="1">
              <a:lnSpc>
                <a:spcPct val="90000"/>
              </a:lnSpc>
              <a:spcBef>
                <a:spcPts val="500"/>
              </a:spcBef>
              <a:spcAft>
                <a:spcPts val="500"/>
              </a:spcAft>
            </a:pPr>
            <a:endParaRPr lang="en-US" sz="2000" dirty="0" smtClean="0"/>
          </a:p>
          <a:p>
            <a:pPr marL="401616" lvl="1">
              <a:lnSpc>
                <a:spcPct val="90000"/>
              </a:lnSpc>
              <a:spcBef>
                <a:spcPts val="500"/>
              </a:spcBef>
              <a:spcAft>
                <a:spcPts val="500"/>
              </a:spcAft>
            </a:pPr>
            <a:r>
              <a:rPr lang="en-US" sz="2000" dirty="0" smtClean="0"/>
              <a:t>The developing fetus is more sensitive to radiation therefore declared pregnant workers’ doses, should be kept below 500 mrem per gestation period. </a:t>
            </a:r>
          </a:p>
          <a:p>
            <a:pPr marL="401616" lvl="1">
              <a:lnSpc>
                <a:spcPct val="90000"/>
              </a:lnSpc>
              <a:spcBef>
                <a:spcPts val="500"/>
              </a:spcBef>
              <a:spcAft>
                <a:spcPts val="500"/>
              </a:spcAft>
            </a:pPr>
            <a:endParaRPr lang="en-US" sz="2000" dirty="0" smtClean="0"/>
          </a:p>
          <a:p>
            <a:pPr marL="401616" lvl="1">
              <a:lnSpc>
                <a:spcPct val="90000"/>
              </a:lnSpc>
              <a:spcBef>
                <a:spcPts val="500"/>
              </a:spcBef>
              <a:spcAft>
                <a:spcPts val="500"/>
              </a:spcAft>
            </a:pPr>
            <a:r>
              <a:rPr lang="en-US" sz="2000" dirty="0" smtClean="0"/>
              <a:t>To discuss the declared pregnancy program, to review, to monitor, and to minimize risks, contact the Radiation Safety Program to schedule a confidential meeting. </a:t>
            </a:r>
          </a:p>
          <a:p>
            <a:pPr marL="401616" lvl="1">
              <a:lnSpc>
                <a:spcPct val="90000"/>
              </a:lnSpc>
              <a:spcBef>
                <a:spcPts val="500"/>
              </a:spcBef>
              <a:spcAft>
                <a:spcPts val="500"/>
              </a:spcAft>
            </a:pPr>
            <a:endParaRPr lang="en-US" sz="2000" dirty="0" smtClean="0"/>
          </a:p>
          <a:p>
            <a:pPr marL="401616" lvl="1">
              <a:lnSpc>
                <a:spcPct val="90000"/>
              </a:lnSpc>
              <a:spcBef>
                <a:spcPts val="500"/>
              </a:spcBef>
              <a:spcAft>
                <a:spcPts val="500"/>
              </a:spcAft>
            </a:pPr>
            <a:r>
              <a:rPr lang="en-US" sz="2000" dirty="0" smtClean="0"/>
              <a:t>Early contact regarding radiation exposures and pregnancy is encouraged, but not required. If you will not declare in writing that you are pregnant we cannot monitor your fetus during pregnancy.</a:t>
            </a:r>
          </a:p>
          <a:p>
            <a:pPr marL="401616" lvl="1">
              <a:lnSpc>
                <a:spcPct val="90000"/>
              </a:lnSpc>
              <a:spcBef>
                <a:spcPts val="500"/>
              </a:spcBef>
              <a:spcAft>
                <a:spcPts val="500"/>
              </a:spcAft>
            </a:pPr>
            <a:endParaRPr lang="en-US" sz="2000" dirty="0" smtClean="0"/>
          </a:p>
          <a:p>
            <a:pPr marL="401616" lvl="1">
              <a:lnSpc>
                <a:spcPct val="90000"/>
              </a:lnSpc>
              <a:spcBef>
                <a:spcPts val="500"/>
              </a:spcBef>
              <a:spcAft>
                <a:spcPts val="500"/>
              </a:spcAft>
            </a:pPr>
            <a:r>
              <a:rPr lang="en-US" sz="2000" dirty="0" smtClean="0"/>
              <a:t>Please visit our website for additional information regarding pregnant radiation workers.</a:t>
            </a:r>
          </a:p>
          <a:p>
            <a:pPr marL="401616" lvl="1">
              <a:lnSpc>
                <a:spcPct val="90000"/>
              </a:lnSpc>
              <a:spcBef>
                <a:spcPts val="500"/>
              </a:spcBef>
              <a:spcAft>
                <a:spcPts val="500"/>
              </a:spcAft>
            </a:pPr>
            <a:r>
              <a:rPr lang="en-US" sz="2000" dirty="0" smtClean="0">
                <a:hlinkClick r:id="rId3"/>
              </a:rPr>
              <a:t>http://www.uth.tmc.edu/safety/radsafety/Pregnant%20Employee's%20Guide%20to%20Radiation.html</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251741E0-696C-4C79-BE46-73ACA1591BE5}"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46B830F-3F9E-46E9-9765-2CCCCE0FFD66}" type="slidenum">
              <a:rPr lang="en-US" smtClean="0"/>
              <a:pPr/>
              <a:t>23</a:t>
            </a:fld>
            <a:endParaRPr lang="en-US" dirty="0" smtClean="0"/>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a:p>
            <a:pPr eaLnBrk="1" hangingPunct="1"/>
            <a:r>
              <a:rPr lang="en-US" dirty="0" smtClean="0"/>
              <a:t>E</a:t>
            </a:r>
            <a:r>
              <a:rPr lang="en-US" baseline="0" dirty="0" smtClean="0"/>
              <a:t>xposures to the fetus can be reduce by minimizing the time the x-ray is on, increasing the distance and adding additional lead shielding. </a:t>
            </a:r>
          </a:p>
          <a:p>
            <a:pPr eaLnBrk="1" hangingPunct="1"/>
            <a:r>
              <a:rPr lang="en-US" baseline="0" dirty="0" smtClean="0"/>
              <a:t>Radiation exposures from x-ray machines can be monitored with dosimetry badges to ensure the doses are below the regulatory limits. </a:t>
            </a:r>
          </a:p>
          <a:p>
            <a:pPr eaLnBrk="1" hangingPunct="1"/>
            <a:r>
              <a:rPr lang="en-US" baseline="0" dirty="0" smtClean="0"/>
              <a:t>The Nuclear Regulatory Commission publishes a guide for pregnant employees working with radiation, called Regulatory Guide 8.13 and is available online.</a:t>
            </a:r>
            <a:endParaRPr lang="en-US" dirty="0" smtClean="0"/>
          </a:p>
          <a:p>
            <a:pPr eaLnBrk="1" hangingPunct="1"/>
            <a:r>
              <a:rPr lang="en-US" baseline="0" dirty="0" smtClean="0"/>
              <a:t>For assistance call the Radiation Safety Program</a:t>
            </a:r>
            <a:endParaRPr lang="en-US" dirty="0" smtClean="0"/>
          </a:p>
          <a:p>
            <a:pPr eaLnBrk="1" hangingPunct="1"/>
            <a:r>
              <a:rPr lang="en-US"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0C4D0BF-EA27-4C47-B255-1EDE6DBDD08A}" type="slidenum">
              <a:rPr lang="en-US" smtClean="0"/>
              <a:pPr/>
              <a:t>24</a:t>
            </a:fld>
            <a:endParaRPr lang="en-US" smtClean="0"/>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If you want to </a:t>
            </a:r>
            <a:r>
              <a:rPr lang="en-US" dirty="0" smtClean="0">
                <a:solidFill>
                  <a:srgbClr val="003E6C"/>
                </a:solidFill>
                <a:latin typeface="+mn-lt"/>
              </a:rPr>
              <a:t>discuss pregnancy and radiation. </a:t>
            </a:r>
            <a:r>
              <a:rPr lang="en-US" dirty="0" smtClean="0"/>
              <a:t>or need help in</a:t>
            </a:r>
            <a:r>
              <a:rPr lang="en-US" baseline="0" dirty="0" smtClean="0"/>
              <a:t> filling out this form, please </a:t>
            </a:r>
            <a:r>
              <a:rPr lang="en-US" dirty="0" smtClean="0"/>
              <a:t>contact Radiation</a:t>
            </a:r>
            <a:r>
              <a:rPr lang="en-US" baseline="0" dirty="0" smtClean="0"/>
              <a:t> Safety Program or stop by our office at the Cyclotron Building in front of the Medical School on the Fannin side. </a:t>
            </a:r>
          </a:p>
          <a:p>
            <a:pPr eaLnBrk="1" hangingPunct="1"/>
            <a:endParaRPr lang="en-US" baseline="0" dirty="0" smtClean="0"/>
          </a:p>
          <a:p>
            <a:pPr eaLnBrk="1" hangingPunct="1"/>
            <a:r>
              <a:rPr lang="en-US" baseline="0" dirty="0" smtClean="0"/>
              <a: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B26C1AD-2DB9-49AD-8211-BC2F70B72597}" type="slidenum">
              <a:rPr lang="en-US" smtClean="0"/>
              <a:pPr/>
              <a:t>26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03327" y="4344025"/>
            <a:ext cx="5051347" cy="4114488"/>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BDB7E-C705-4DE5-88C8-5575717DBBA2}" type="slidenum">
              <a:rPr lang="en-US"/>
              <a:pPr/>
              <a:t>27</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343400"/>
            <a:ext cx="5029200" cy="4114800"/>
          </a:xfrm>
        </p:spPr>
        <p:txBody>
          <a:bodyPr/>
          <a:lstStyle/>
          <a:p>
            <a:pPr>
              <a:buFontTx/>
              <a:buChar char="-"/>
            </a:pPr>
            <a:r>
              <a:rPr lang="en-US"/>
              <a:t>The reason we are concerned with overexposures is the</a:t>
            </a:r>
          </a:p>
          <a:p>
            <a:r>
              <a:rPr lang="en-US"/>
              <a:t>Wide range of acute and chronic health effects related to</a:t>
            </a:r>
          </a:p>
          <a:p>
            <a:r>
              <a:rPr lang="en-US"/>
              <a:t>Exposure to radiation, based on dose, exposure area, duration</a:t>
            </a:r>
          </a:p>
          <a:p>
            <a:r>
              <a:rPr lang="en-US"/>
              <a:t>Of exposure</a:t>
            </a:r>
          </a:p>
          <a:p>
            <a:pPr>
              <a:buFontTx/>
              <a:buChar char="-"/>
            </a:pPr>
            <a:r>
              <a:rPr lang="en-US"/>
              <a:t>As a whole body dose increases after 100 rem, symptoms </a:t>
            </a:r>
          </a:p>
          <a:p>
            <a:r>
              <a:rPr lang="en-US"/>
              <a:t>of radiation sickness become evident (nausea, vomiting,</a:t>
            </a:r>
          </a:p>
          <a:p>
            <a:r>
              <a:rPr lang="en-US"/>
              <a:t>diarrhea) as dose increases, later symptoms may arise such </a:t>
            </a:r>
          </a:p>
          <a:p>
            <a:r>
              <a:rPr lang="en-US"/>
              <a:t>as loss of hair and appetite, general malaise, fever and</a:t>
            </a:r>
          </a:p>
          <a:p>
            <a:r>
              <a:rPr lang="en-US"/>
              <a:t>internal bleeding.</a:t>
            </a:r>
          </a:p>
          <a:p>
            <a:pPr>
              <a:buFontTx/>
              <a:buChar char="-"/>
            </a:pPr>
            <a:r>
              <a:rPr lang="en-US"/>
              <a:t>Cancer risks can not be easily determined.</a:t>
            </a:r>
          </a:p>
          <a:p>
            <a:pPr>
              <a:buFontTx/>
              <a:buChar char="-"/>
            </a:pPr>
            <a:r>
              <a:rPr lang="en-US"/>
              <a:t>On the average, a person exposed to 1 rem loses 1 day</a:t>
            </a:r>
          </a:p>
          <a:p>
            <a:r>
              <a:rPr lang="en-US"/>
              <a:t>Of their life expectancy due to the increased risk of early</a:t>
            </a:r>
          </a:p>
          <a:p>
            <a:r>
              <a:rPr lang="en-US"/>
              <a:t>Death by cancer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using diagnostic x-rays in hospitals, clinics or even research labs t</a:t>
            </a:r>
            <a:r>
              <a:rPr lang="en-US" dirty="0" smtClean="0"/>
              <a:t>hese signs are required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6E00AE-BDB7-430B-8E65-833092F738AC}"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Radiation Safety Program </a:t>
            </a:r>
            <a:r>
              <a:rPr lang="en-US" baseline="0" dirty="0" smtClean="0"/>
              <a:t>posts and updates as needed the “notice to the employees” information of occupational uses of radiation. </a:t>
            </a:r>
          </a:p>
          <a:p>
            <a:endParaRPr lang="en-US" baseline="0" dirty="0" smtClean="0"/>
          </a:p>
          <a:p>
            <a:r>
              <a:rPr lang="en-US" baseline="0" dirty="0" smtClean="0"/>
              <a:t>By the state regulations this document must be readily available in the area where X-ray is used. </a:t>
            </a:r>
          </a:p>
          <a:p>
            <a:endParaRPr lang="en-US" baseline="0" dirty="0" smtClean="0"/>
          </a:p>
          <a:p>
            <a:r>
              <a:rPr lang="en-US" baseline="0" dirty="0" smtClean="0"/>
              <a:t>This document points the employer and employees responsibilities , lists the applicable regulations, and safety manuals. It also shows where these documents can be located. </a:t>
            </a:r>
          </a:p>
          <a:p>
            <a:endParaRPr lang="en-US" baseline="0" dirty="0" smtClean="0"/>
          </a:p>
        </p:txBody>
      </p:sp>
      <p:sp>
        <p:nvSpPr>
          <p:cNvPr id="4" name="Slide Number Placeholder 3"/>
          <p:cNvSpPr>
            <a:spLocks noGrp="1"/>
          </p:cNvSpPr>
          <p:nvPr>
            <p:ph type="sldNum" sz="quarter" idx="10"/>
          </p:nvPr>
        </p:nvSpPr>
        <p:spPr/>
        <p:txBody>
          <a:bodyPr/>
          <a:lstStyle/>
          <a:p>
            <a:fld id="{856E00AE-BDB7-430B-8E65-833092F738AC}"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D163C-CD75-4D05-BE04-38272AC11D6E}" type="slidenum">
              <a:rPr lang="en-US"/>
              <a:pPr/>
              <a:t>35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pPr>
              <a:buFontTx/>
              <a:buChar char="-"/>
            </a:pPr>
            <a:r>
              <a:rPr lang="en-US" sz="1000"/>
              <a:t>Certain states are classified by the Nuclear Regulatory Commission as </a:t>
            </a:r>
          </a:p>
          <a:p>
            <a:r>
              <a:rPr lang="en-US" sz="1000"/>
              <a:t>Agreement States; that is, they are self-governing in most aspects of </a:t>
            </a:r>
          </a:p>
          <a:p>
            <a:r>
              <a:rPr lang="en-US" sz="1000"/>
              <a:t>radiation control and safety</a:t>
            </a:r>
          </a:p>
          <a:p>
            <a:pPr>
              <a:buFontTx/>
              <a:buChar char="-"/>
            </a:pPr>
            <a:r>
              <a:rPr lang="en-US" sz="1000"/>
              <a:t>In Texas, the Texas Department of Health has a division known as the</a:t>
            </a:r>
          </a:p>
          <a:p>
            <a:r>
              <a:rPr lang="en-US" sz="1000"/>
              <a:t>Bureau of Radiation Control to carry out this mission</a:t>
            </a:r>
          </a:p>
          <a:p>
            <a:pPr>
              <a:buFontTx/>
              <a:buChar char="-"/>
            </a:pPr>
            <a:r>
              <a:rPr lang="en-US" sz="1000"/>
              <a:t>Although it is a regulatory agency with many duties, one essential function</a:t>
            </a:r>
          </a:p>
          <a:p>
            <a:r>
              <a:rPr lang="en-US" sz="1000"/>
              <a:t>of the TDH-BRC is to respond to incidents and complaints involving radiation </a:t>
            </a:r>
          </a:p>
          <a:p>
            <a:pPr>
              <a:buFontTx/>
              <a:buChar char="-"/>
            </a:pPr>
            <a:r>
              <a:rPr lang="en-US" sz="1000"/>
              <a:t>TDH-BRC has kept records of these events since 1956, making this the most </a:t>
            </a:r>
          </a:p>
          <a:p>
            <a:r>
              <a:rPr lang="en-US" sz="1000"/>
              <a:t>thorough data set in the United States</a:t>
            </a:r>
          </a:p>
          <a:p>
            <a:pPr>
              <a:buFontTx/>
              <a:buChar char="-"/>
            </a:pPr>
            <a:r>
              <a:rPr lang="en-US" sz="1000"/>
              <a:t>Unfortunately, the records have been kept in text format and are not </a:t>
            </a:r>
          </a:p>
          <a:p>
            <a:r>
              <a:rPr lang="en-US" sz="1000"/>
              <a:t>analyzable in this form; therefore, one of the first goals of a much larger</a:t>
            </a:r>
          </a:p>
          <a:p>
            <a:r>
              <a:rPr lang="en-US" sz="1000"/>
              <a:t>Project was to transfer the information to an easily searchable and </a:t>
            </a:r>
          </a:p>
          <a:p>
            <a:r>
              <a:rPr lang="en-US" sz="1000"/>
              <a:t>analyzable database</a:t>
            </a:r>
          </a:p>
          <a:p>
            <a:pPr>
              <a:buFontTx/>
              <a:buChar char="-"/>
            </a:pPr>
            <a:r>
              <a:rPr lang="en-US" sz="1000"/>
              <a:t>The project was inspired by and based upon previous work done by </a:t>
            </a:r>
          </a:p>
          <a:p>
            <a:r>
              <a:rPr lang="en-US" sz="1000"/>
              <a:t>Dr. Robert Emery of UTHSC – Houston and Dr. Mike Charlton of </a:t>
            </a:r>
          </a:p>
          <a:p>
            <a:r>
              <a:rPr lang="en-US" sz="1000"/>
              <a:t>UTHSC – San Antonio; they examined, classified and defined the events</a:t>
            </a:r>
          </a:p>
          <a:p>
            <a:r>
              <a:rPr lang="en-US" sz="1000"/>
              <a:t>reported to the TDH-BRC between the years of 1988-1997.  Having looked </a:t>
            </a:r>
          </a:p>
          <a:p>
            <a:r>
              <a:rPr lang="en-US" sz="1000"/>
              <a:t>at this ten year period, there was great interest in analyzing all of </a:t>
            </a:r>
          </a:p>
          <a:p>
            <a:r>
              <a:rPr lang="en-US" sz="1000"/>
              <a:t>the years available.</a:t>
            </a:r>
          </a:p>
          <a:p>
            <a:pPr>
              <a:buFontTx/>
              <a:buChar char="-"/>
            </a:pPr>
            <a:r>
              <a:rPr lang="en-US" sz="1000"/>
              <a:t>Dirty bombs</a:t>
            </a:r>
          </a:p>
          <a:p>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Electromagnetic radiation propagate</a:t>
            </a:r>
            <a:r>
              <a:rPr lang="en-US" baseline="0" dirty="0" smtClean="0"/>
              <a:t> </a:t>
            </a:r>
            <a:r>
              <a:rPr lang="en-US" dirty="0" smtClean="0"/>
              <a:t>through space in the form of waves. While the waves such as light</a:t>
            </a:r>
            <a:r>
              <a:rPr lang="en-US" baseline="0" dirty="0" smtClean="0"/>
              <a:t> and sound</a:t>
            </a:r>
            <a:r>
              <a:rPr lang="en-US" dirty="0" smtClean="0"/>
              <a:t> have to transmit in a medium </a:t>
            </a:r>
            <a:r>
              <a:rPr lang="en-US" baseline="0" dirty="0" smtClean="0"/>
              <a:t>like: waves traveling in water, or sound waves traveling in air; the electromagnetic waves do not need such medium. Waves of all types have an associated wavelength and frequency. Radio waves have the longest while gamma rays have the shortest wavelength.</a:t>
            </a:r>
            <a:endParaRPr lang="en-US" dirty="0"/>
          </a:p>
        </p:txBody>
      </p:sp>
      <p:sp>
        <p:nvSpPr>
          <p:cNvPr id="4" name="Slide Number Placeholder 3"/>
          <p:cNvSpPr>
            <a:spLocks noGrp="1"/>
          </p:cNvSpPr>
          <p:nvPr>
            <p:ph type="sldNum" sz="quarter" idx="10"/>
          </p:nvPr>
        </p:nvSpPr>
        <p:spPr/>
        <p:txBody>
          <a:bodyPr/>
          <a:lstStyle/>
          <a:p>
            <a:fld id="{251741E0-696C-4C79-BE46-73ACA1591BE5}"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FDCD3-BFE2-4E7E-A2A3-1CBC8F162359}" type="slidenum">
              <a:rPr lang="en-US"/>
              <a:pPr/>
              <a:t>36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p:spPr>
        <p:txBody>
          <a:bodyPr/>
          <a:lstStyle/>
          <a:p>
            <a:pPr>
              <a:buFontTx/>
              <a:buChar char="-"/>
            </a:pPr>
            <a:r>
              <a:rPr lang="en-US"/>
              <a:t>Prior to 1994, any dose exceeding 1.25 rem per quarter</a:t>
            </a:r>
          </a:p>
          <a:p>
            <a:r>
              <a:rPr lang="en-US"/>
              <a:t>Would result in being cited as an overexposure</a:t>
            </a:r>
          </a:p>
          <a:p>
            <a:pPr>
              <a:buFontTx/>
              <a:buChar char="-"/>
            </a:pPr>
            <a:r>
              <a:rPr lang="en-US"/>
              <a:t>Regulators realized that while an individual might receive</a:t>
            </a:r>
          </a:p>
          <a:p>
            <a:r>
              <a:rPr lang="en-US"/>
              <a:t>Excessive dose for one quarter, they would likely still be well</a:t>
            </a:r>
          </a:p>
          <a:p>
            <a:r>
              <a:rPr lang="en-US"/>
              <a:t>Under the annual whole body limit of 5 rem;  so most of</a:t>
            </a:r>
          </a:p>
          <a:p>
            <a:r>
              <a:rPr lang="en-US"/>
              <a:t>Those early reported overexposures could be considered </a:t>
            </a:r>
          </a:p>
          <a:p>
            <a:r>
              <a:rPr lang="en-US"/>
              <a:t>to be administrative in nature</a:t>
            </a:r>
          </a:p>
          <a:p>
            <a:pPr>
              <a:buFontTx/>
              <a:buChar char="-"/>
            </a:pPr>
            <a:r>
              <a:rPr lang="en-US"/>
              <a:t>There are a number of other regulatory limits, including those</a:t>
            </a:r>
          </a:p>
          <a:p>
            <a:r>
              <a:rPr lang="en-US"/>
              <a:t>For pregnant workers and minors, but the only non-occupational</a:t>
            </a:r>
          </a:p>
          <a:p>
            <a:r>
              <a:rPr lang="en-US"/>
              <a:t>Exposure limit reported to be exceeded in Texas in this 44 year</a:t>
            </a:r>
          </a:p>
          <a:p>
            <a:r>
              <a:rPr lang="en-US"/>
              <a:t>Period was the general public limit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38FBF-2FEA-4FF4-B41C-6DA723F59E2A}" type="slidenum">
              <a:rPr lang="en-US"/>
              <a:pPr/>
              <a:t>37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14400" y="4343400"/>
            <a:ext cx="5029200" cy="4114800"/>
          </a:xfrm>
        </p:spPr>
        <p:txBody>
          <a:bodyPr/>
          <a:lstStyle/>
          <a:p>
            <a:pPr>
              <a:buFontTx/>
              <a:buChar char="-"/>
            </a:pPr>
            <a:r>
              <a:rPr lang="en-US" sz="1000"/>
              <a:t>For my purposes, I did not look at those events classified as “Complaints”,</a:t>
            </a:r>
          </a:p>
          <a:p>
            <a:r>
              <a:rPr lang="en-US" sz="1000"/>
              <a:t>Only “Incidents.”  </a:t>
            </a:r>
          </a:p>
          <a:p>
            <a:pPr>
              <a:buFontTx/>
              <a:buChar char="-"/>
            </a:pPr>
            <a:r>
              <a:rPr lang="en-US" sz="1000"/>
              <a:t>Of the 6,102 incidents in Texas from 1956-2000, Overexposures and </a:t>
            </a:r>
          </a:p>
          <a:p>
            <a:r>
              <a:rPr lang="en-US" sz="1000"/>
              <a:t>Badge Overexposures account for the top two occurring incidents, at</a:t>
            </a:r>
          </a:p>
          <a:p>
            <a:r>
              <a:rPr lang="en-US" sz="1000"/>
              <a:t>32% and 17% respectively</a:t>
            </a:r>
          </a:p>
          <a:p>
            <a:pPr>
              <a:buFontTx/>
              <a:buChar char="-"/>
            </a:pPr>
            <a:r>
              <a:rPr lang="en-US" sz="1000"/>
              <a:t>In other words, exposure related events account for 49% of all</a:t>
            </a:r>
          </a:p>
          <a:p>
            <a:r>
              <a:rPr lang="en-US" sz="1000"/>
              <a:t>Recorded incidents in the time period in the State of Texas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BD3E-3D7B-4F75-8BE9-BCCAA3A77F35}" type="slidenum">
              <a:rPr lang="en-US"/>
              <a:pPr/>
              <a:t>38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a:lstStyle/>
          <a:p>
            <a:pPr>
              <a:buFontTx/>
              <a:buChar char="-"/>
            </a:pPr>
            <a:r>
              <a:rPr lang="en-US"/>
              <a:t>In looking at the occurrence of overexposure by total</a:t>
            </a:r>
          </a:p>
          <a:p>
            <a:r>
              <a:rPr lang="en-US"/>
              <a:t>Dose, we see that in 82% of the cases in which the dose</a:t>
            </a:r>
          </a:p>
          <a:p>
            <a:r>
              <a:rPr lang="en-US"/>
              <a:t>Was recorded, the person exposed received less than</a:t>
            </a:r>
          </a:p>
          <a:p>
            <a:r>
              <a:rPr lang="en-US"/>
              <a:t>5 rem of exposure</a:t>
            </a:r>
          </a:p>
          <a:p>
            <a:pPr>
              <a:buFontTx/>
              <a:buChar char="-"/>
            </a:pPr>
            <a:r>
              <a:rPr lang="en-US"/>
              <a:t>Most interesting piece of this chart is the smallest</a:t>
            </a:r>
          </a:p>
          <a:p>
            <a:pPr>
              <a:buFontTx/>
              <a:buChar char="-"/>
            </a:pPr>
            <a:r>
              <a:rPr lang="en-US"/>
              <a:t>Only 2% of the reported doses were greater than 100 rem</a:t>
            </a:r>
          </a:p>
          <a:p>
            <a:pPr>
              <a:buFontTx/>
              <a:buChar char="-"/>
            </a:pPr>
            <a:r>
              <a:rPr lang="en-US"/>
              <a:t>This 2% represents an exposure level at which the</a:t>
            </a:r>
          </a:p>
          <a:p>
            <a:r>
              <a:rPr lang="en-US"/>
              <a:t>Physical deposition of energy was at great enough strength</a:t>
            </a:r>
          </a:p>
          <a:p>
            <a:r>
              <a:rPr lang="en-US"/>
              <a:t>To result in readily apparent biological effects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5F8DA-8446-46FE-8C3A-B8BF2C04379D}" type="slidenum">
              <a:rPr lang="en-US"/>
              <a:pPr/>
              <a:t>39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914400" y="4343400"/>
            <a:ext cx="5029200" cy="4114800"/>
          </a:xfrm>
        </p:spPr>
        <p:txBody>
          <a:bodyPr/>
          <a:lstStyle/>
          <a:p>
            <a:pPr>
              <a:buFontTx/>
              <a:buChar char="-"/>
            </a:pPr>
            <a:r>
              <a:rPr lang="en-US"/>
              <a:t>Whether badge overexposures or legitimate overexposures,</a:t>
            </a:r>
          </a:p>
          <a:p>
            <a:r>
              <a:rPr lang="en-US"/>
              <a:t>Nearly even coincidence in medical and industrial settings</a:t>
            </a:r>
          </a:p>
          <a:p>
            <a:pPr>
              <a:buFontTx/>
              <a:buChar char="-"/>
            </a:pPr>
            <a:r>
              <a:rPr lang="en-US"/>
              <a:t>Two significant trends in decreasing incidence of overexposures,</a:t>
            </a:r>
          </a:p>
          <a:p>
            <a:r>
              <a:rPr lang="en-US"/>
              <a:t>The first in the early 80’s due to oil and gas exploration in response</a:t>
            </a:r>
          </a:p>
          <a:p>
            <a:r>
              <a:rPr lang="en-US"/>
              <a:t>To international oil crisis;  the second in 1994, most likely due to</a:t>
            </a:r>
          </a:p>
          <a:p>
            <a:r>
              <a:rPr lang="en-US"/>
              <a:t>Changes in the regulations resulting in a drop in the number of </a:t>
            </a:r>
          </a:p>
          <a:p>
            <a:r>
              <a:rPr lang="en-US"/>
              <a:t>Reported administrative overexposures</a:t>
            </a:r>
          </a:p>
          <a:p>
            <a:pPr>
              <a:buFontTx/>
              <a:buChar char="-"/>
            </a:pPr>
            <a:r>
              <a:rPr lang="en-US"/>
              <a:t>Within the largest category of radiation events in Texas over the 44-year</a:t>
            </a:r>
          </a:p>
          <a:p>
            <a:r>
              <a:rPr lang="en-US"/>
              <a:t>Time period, the occurrence of non-stochastic events was rare</a:t>
            </a:r>
          </a:p>
          <a:p>
            <a:pPr>
              <a:buFontTx/>
              <a:buChar char="-"/>
            </a:pPr>
            <a:r>
              <a:rPr lang="en-US"/>
              <a:t>In other words, only a small percentage of all overexposures in Texas</a:t>
            </a:r>
          </a:p>
          <a:p>
            <a:r>
              <a:rPr lang="en-US"/>
              <a:t>From 1956 to 2000 were of sufficient strength to result in visible health </a:t>
            </a:r>
          </a:p>
          <a:p>
            <a:r>
              <a:rPr lang="en-US"/>
              <a:t>Effects</a:t>
            </a:r>
          </a:p>
          <a:p>
            <a:pPr>
              <a:buFontTx/>
              <a:buChar char="-"/>
            </a:pPr>
            <a:r>
              <a:rPr lang="en-US"/>
              <a:t>All seems to indicate that radiation safety training, combined with the </a:t>
            </a:r>
          </a:p>
          <a:p>
            <a:r>
              <a:rPr lang="en-US"/>
              <a:t>Actions of safety professionals and regulating bodies over time has</a:t>
            </a:r>
          </a:p>
          <a:p>
            <a:r>
              <a:rPr lang="en-US"/>
              <a:t>Proved to have a significant impact on the preservation of health and</a:t>
            </a:r>
          </a:p>
          <a:p>
            <a:r>
              <a:rPr lang="en-US"/>
              <a:t>Safety for individuals occupationally exposed to ionizing radiation.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you need any assistance please contact Radiation Safety</a:t>
            </a:r>
            <a:r>
              <a:rPr lang="en-US" baseline="0" dirty="0" smtClean="0"/>
              <a:t> Program either our website or by phone.</a:t>
            </a:r>
            <a:endParaRPr lang="en-US" dirty="0"/>
          </a:p>
        </p:txBody>
      </p:sp>
      <p:sp>
        <p:nvSpPr>
          <p:cNvPr id="4" name="Slide Number Placeholder 3"/>
          <p:cNvSpPr>
            <a:spLocks noGrp="1"/>
          </p:cNvSpPr>
          <p:nvPr>
            <p:ph type="sldNum" sz="quarter" idx="10"/>
          </p:nvPr>
        </p:nvSpPr>
        <p:spPr/>
        <p:txBody>
          <a:bodyPr/>
          <a:lstStyle/>
          <a:p>
            <a:fld id="{856E00AE-BDB7-430B-8E65-833092F738AC}"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X-rays are produced by energy conversion when a fast</a:t>
            </a:r>
            <a:r>
              <a:rPr lang="en-US" baseline="0" dirty="0" smtClean="0"/>
              <a:t>-moving stream of electrons is suddenly decelerated in the “target” anode of an X-ray tube. </a:t>
            </a:r>
          </a:p>
          <a:p>
            <a:endParaRPr lang="en-US" baseline="0" dirty="0" smtClean="0"/>
          </a:p>
          <a:p>
            <a:r>
              <a:rPr lang="en-US" baseline="0" dirty="0" smtClean="0"/>
              <a:t>The X-ray tube is made of Pyrex Glass that encloses a vacuum containing two electrodes </a:t>
            </a:r>
          </a:p>
          <a:p>
            <a:endParaRPr lang="en-US" baseline="0" dirty="0" smtClean="0"/>
          </a:p>
          <a:p>
            <a:r>
              <a:rPr lang="en-US" baseline="0" dirty="0" smtClean="0"/>
              <a:t>This Electrodes are designed so that electrons produced at the cathode (negative electrode or filament) can be accelerated by a high potential difference toward the anode (positive or target electrode). </a:t>
            </a:r>
          </a:p>
          <a:p>
            <a:endParaRPr lang="en-US" baseline="0" dirty="0" smtClean="0"/>
          </a:p>
          <a:p>
            <a:r>
              <a:rPr lang="en-US" baseline="0" dirty="0" smtClean="0"/>
              <a:t>The basic elements of an X-ray tube are shown in this picture with a diagram of in this case a stationary anode x-ray tube. </a:t>
            </a:r>
          </a:p>
          <a:p>
            <a:endParaRPr lang="en-US" baseline="0" dirty="0" smtClean="0"/>
          </a:p>
          <a:p>
            <a:r>
              <a:rPr lang="en-US" baseline="0" dirty="0" smtClean="0"/>
              <a:t>Electrons are produced by the heated tungsten filament and accelerated across the tube to hit the tungsten target,  where X-rays are produced. </a:t>
            </a:r>
            <a:endParaRPr lang="en-US" dirty="0"/>
          </a:p>
        </p:txBody>
      </p:sp>
      <p:sp>
        <p:nvSpPr>
          <p:cNvPr id="4" name="Slide Number Placeholder 3"/>
          <p:cNvSpPr>
            <a:spLocks noGrp="1"/>
          </p:cNvSpPr>
          <p:nvPr>
            <p:ph type="sldNum" sz="quarter" idx="10"/>
          </p:nvPr>
        </p:nvSpPr>
        <p:spPr/>
        <p:txBody>
          <a:bodyPr/>
          <a:lstStyle/>
          <a:p>
            <a:fld id="{251741E0-696C-4C79-BE46-73ACA1591BE5}"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1" algn="l">
              <a:buFont typeface="Arial" pitchFamily="34" charset="0"/>
              <a:buNone/>
            </a:pPr>
            <a:r>
              <a:rPr lang="en-US" dirty="0" smtClean="0">
                <a:effectLst/>
              </a:rPr>
              <a:t>The NATURAL radiation sources are</a:t>
            </a:r>
            <a:r>
              <a:rPr lang="en-US" baseline="0" dirty="0" smtClean="0">
                <a:effectLst/>
              </a:rPr>
              <a:t> the majority of radiation  what we all are exposed to. Examples of that would be </a:t>
            </a:r>
            <a:r>
              <a:rPr lang="en-US" sz="1600" dirty="0" smtClean="0"/>
              <a:t>RADON which is a natural gas that contributes 32% to our exposure. </a:t>
            </a:r>
          </a:p>
          <a:p>
            <a:pPr lvl="1">
              <a:buFont typeface="Arial" pitchFamily="34" charset="0"/>
              <a:buNone/>
            </a:pPr>
            <a:endParaRPr lang="en-US" sz="1600" dirty="0" smtClean="0"/>
          </a:p>
          <a:p>
            <a:pPr lvl="1">
              <a:buFont typeface="Arial" pitchFamily="34" charset="0"/>
              <a:buNone/>
            </a:pPr>
            <a:r>
              <a:rPr lang="en-US" sz="1600" dirty="0" smtClean="0"/>
              <a:t>The major man made radiation sources are found in hospitals in Diagnostic Imaging. The major contributor with 24% is Computer Tomography. This number comes from the m</a:t>
            </a:r>
            <a:r>
              <a:rPr lang="en-US" baseline="0" dirty="0" smtClean="0">
                <a:effectLst/>
              </a:rPr>
              <a:t>edical procedures, are the patient exposure, not from occupational exposures. </a:t>
            </a:r>
          </a:p>
          <a:p>
            <a:pPr lvl="1">
              <a:buFont typeface="Arial" pitchFamily="34" charset="0"/>
              <a:buNone/>
            </a:pPr>
            <a:endParaRPr lang="en-US" dirty="0" smtClean="0">
              <a:effectLst/>
            </a:endParaRPr>
          </a:p>
          <a:p>
            <a:r>
              <a:rPr lang="en-US" dirty="0" smtClean="0"/>
              <a:t>Manmade radiation</a:t>
            </a:r>
            <a:r>
              <a:rPr lang="en-US" baseline="0" dirty="0" smtClean="0"/>
              <a:t>  is mainly associated with the c</a:t>
            </a:r>
            <a:r>
              <a:rPr lang="en-US" sz="2800" dirty="0" smtClean="0"/>
              <a:t>onsumer products, occupational exposure and industrial sources. </a:t>
            </a:r>
          </a:p>
        </p:txBody>
      </p:sp>
      <p:sp>
        <p:nvSpPr>
          <p:cNvPr id="4" name="Slide Number Placeholder 3"/>
          <p:cNvSpPr>
            <a:spLocks noGrp="1"/>
          </p:cNvSpPr>
          <p:nvPr>
            <p:ph type="sldNum" sz="quarter" idx="10"/>
          </p:nvPr>
        </p:nvSpPr>
        <p:spPr/>
        <p:txBody>
          <a:bodyPr/>
          <a:lstStyle/>
          <a:p>
            <a:fld id="{251741E0-696C-4C79-BE46-73ACA1591BE5}"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r>
              <a:rPr lang="en-US" dirty="0" smtClean="0"/>
              <a:t>To keep Exposure to a minimum 3 common</a:t>
            </a:r>
            <a:r>
              <a:rPr lang="en-US" baseline="0" dirty="0" smtClean="0"/>
              <a:t> techniques are used </a:t>
            </a:r>
          </a:p>
          <a:p>
            <a:r>
              <a:rPr lang="en-US" baseline="0" dirty="0" smtClean="0"/>
              <a:t> least time </a:t>
            </a:r>
          </a:p>
          <a:p>
            <a:r>
              <a:rPr lang="en-US" baseline="0" dirty="0" smtClean="0"/>
              <a:t>greatest distance and appropriate  shielding. </a:t>
            </a:r>
          </a:p>
          <a:p>
            <a:r>
              <a:rPr lang="en-US" dirty="0" smtClean="0">
                <a:solidFill>
                  <a:srgbClr val="003E6C"/>
                </a:solidFill>
              </a:rPr>
              <a:t>In order to keep exposure to the minimum we use ALARA ….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s </a:t>
            </a:r>
            <a:r>
              <a:rPr lang="en-US" dirty="0" smtClean="0">
                <a:solidFill>
                  <a:srgbClr val="FF0000"/>
                </a:solidFill>
                <a:effectLst>
                  <a:outerShdw blurRad="38100" dist="38100" dir="2700000" algn="tl">
                    <a:srgbClr val="000000">
                      <a:alpha val="43137"/>
                    </a:srgbClr>
                  </a:outerShdw>
                </a:effectLst>
              </a:rPr>
              <a:t>L</a:t>
            </a:r>
            <a:r>
              <a:rPr lang="en-US" dirty="0" smtClean="0">
                <a:solidFill>
                  <a:srgbClr val="003E6C"/>
                </a:solidFill>
              </a:rPr>
              <a:t>ow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s </a:t>
            </a:r>
            <a:r>
              <a:rPr lang="en-US" dirty="0" smtClean="0">
                <a:solidFill>
                  <a:srgbClr val="FF0000"/>
                </a:solidFill>
                <a:effectLst>
                  <a:outerShdw blurRad="38100" dist="38100" dir="2700000" algn="tl">
                    <a:srgbClr val="000000">
                      <a:alpha val="43137"/>
                    </a:srgbClr>
                  </a:outerShdw>
                </a:effectLst>
              </a:rPr>
              <a:t>R</a:t>
            </a:r>
            <a:r>
              <a:rPr lang="en-US" dirty="0" smtClean="0">
                <a:solidFill>
                  <a:srgbClr val="003E6C"/>
                </a:solidFill>
              </a:rPr>
              <a:t>easonably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chievable</a:t>
            </a:r>
          </a:p>
          <a:p>
            <a:endParaRPr lang="en-US" baseline="0" dirty="0" smtClean="0"/>
          </a:p>
          <a:p>
            <a:endParaRPr lang="en-US" baseline="0" dirty="0" smtClean="0"/>
          </a:p>
        </p:txBody>
      </p:sp>
      <p:sp>
        <p:nvSpPr>
          <p:cNvPr id="46084" name="Slide Number Placeholder 3"/>
          <p:cNvSpPr>
            <a:spLocks noGrp="1"/>
          </p:cNvSpPr>
          <p:nvPr>
            <p:ph type="sldNum" sz="quarter" idx="5"/>
          </p:nvPr>
        </p:nvSpPr>
        <p:spPr>
          <a:noFill/>
        </p:spPr>
        <p:txBody>
          <a:bodyPr/>
          <a:lstStyle/>
          <a:p>
            <a:fld id="{031A70EB-0371-4A92-89ED-1D98AB67C609}" type="slidenum">
              <a:rPr lang="en-US" smtClean="0"/>
              <a:pPr/>
              <a:t>12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56DD79D-44CD-472D-8669-DF9373E0908E}" type="slidenum">
              <a:rPr lang="en-US" smtClean="0"/>
              <a:pPr/>
              <a:t>14</a:t>
            </a:fld>
            <a:endParaRPr lang="en-US" dirty="0" smtClean="0"/>
          </a:p>
        </p:txBody>
      </p:sp>
      <p:sp>
        <p:nvSpPr>
          <p:cNvPr id="45059" name="Rectangle 2"/>
          <p:cNvSpPr>
            <a:spLocks noGrp="1" noRot="1" noChangeAspect="1" noChangeArrowheads="1" noTextEdit="1"/>
          </p:cNvSpPr>
          <p:nvPr>
            <p:ph type="sldImg"/>
          </p:nvPr>
        </p:nvSpPr>
        <p:spPr>
          <a:xfrm>
            <a:off x="1147763" y="687388"/>
            <a:ext cx="4565650" cy="3424237"/>
          </a:xfrm>
          <a:ln/>
        </p:spPr>
      </p:sp>
      <p:sp>
        <p:nvSpPr>
          <p:cNvPr id="45060" name="Rectangle 3"/>
          <p:cNvSpPr>
            <a:spLocks noGrp="1" noChangeArrowheads="1"/>
          </p:cNvSpPr>
          <p:nvPr>
            <p:ph type="body" idx="1"/>
          </p:nvPr>
        </p:nvSpPr>
        <p:spPr>
          <a:xfrm>
            <a:off x="855328" y="4343826"/>
            <a:ext cx="5147346" cy="4114877"/>
          </a:xfrm>
          <a:noFill/>
          <a:ln/>
        </p:spPr>
        <p:txBody>
          <a:bodyPr/>
          <a:lstStyle/>
          <a:p>
            <a:pPr lvl="1">
              <a:spcBef>
                <a:spcPct val="25000"/>
              </a:spcBef>
              <a:spcAft>
                <a:spcPct val="25000"/>
              </a:spcAft>
              <a:buFont typeface="Arial" pitchFamily="34" charset="0"/>
              <a:buChar char="•"/>
            </a:pPr>
            <a:r>
              <a:rPr lang="en-US" sz="1800" dirty="0" smtClean="0"/>
              <a:t>X rays are easily shielded by a layers of dense material, like lead. </a:t>
            </a:r>
          </a:p>
          <a:p>
            <a:pPr lvl="1">
              <a:spcBef>
                <a:spcPct val="25000"/>
              </a:spcBef>
              <a:spcAft>
                <a:spcPct val="25000"/>
              </a:spcAft>
              <a:buFont typeface="Arial" pitchFamily="34" charset="0"/>
              <a:buChar char="•"/>
            </a:pPr>
            <a:r>
              <a:rPr lang="en-US" sz="1800" dirty="0" smtClean="0"/>
              <a:t>The thickness of the lead depends on the intensity and energy of the x-ray beam.</a:t>
            </a:r>
          </a:p>
          <a:p>
            <a:pPr lvl="1">
              <a:spcBef>
                <a:spcPct val="25000"/>
              </a:spcBef>
              <a:spcAft>
                <a:spcPct val="25000"/>
              </a:spcAft>
              <a:buNone/>
            </a:pPr>
            <a:endParaRPr lang="en-US" sz="1800" dirty="0" smtClean="0"/>
          </a:p>
          <a:p>
            <a:pPr lvl="1">
              <a:spcBef>
                <a:spcPct val="25000"/>
              </a:spcBef>
              <a:spcAft>
                <a:spcPct val="25000"/>
              </a:spcAft>
              <a:buFont typeface="Arial" pitchFamily="34" charset="0"/>
              <a:buChar char="•"/>
            </a:pPr>
            <a:r>
              <a:rPr lang="en-US" sz="1800" dirty="0" smtClean="0"/>
              <a:t>Protective aprons and leaded glass in diagnostic radiology,  block 90% - 99% of the radiation.</a:t>
            </a:r>
          </a:p>
          <a:p>
            <a:pPr lvl="1">
              <a:spcBef>
                <a:spcPct val="25000"/>
              </a:spcBef>
              <a:spcAft>
                <a:spcPct val="25000"/>
              </a:spcAft>
              <a:buNone/>
            </a:pPr>
            <a:endParaRPr lang="en-US" sz="1800" dirty="0" smtClean="0"/>
          </a:p>
          <a:p>
            <a:pPr lvl="1">
              <a:spcBef>
                <a:spcPct val="25000"/>
              </a:spcBef>
              <a:spcAft>
                <a:spcPct val="25000"/>
              </a:spcAft>
              <a:buFont typeface="Arial" pitchFamily="34" charset="0"/>
              <a:buChar char="•"/>
            </a:pPr>
            <a:r>
              <a:rPr lang="en-US" sz="1800" dirty="0" smtClean="0"/>
              <a:t>Doctors and nurses working with a fluoroscopy unit without a stand-alone shield, must wear a lead apron.</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50">
              <a:defRPr/>
            </a:pPr>
            <a:r>
              <a:rPr lang="en-US" dirty="0" smtClean="0">
                <a:latin typeface="Times New Roman" pitchFamily="18" charset="0"/>
              </a:rPr>
              <a:t>Occupations like</a:t>
            </a:r>
            <a:r>
              <a:rPr lang="en-US" baseline="0" dirty="0" smtClean="0">
                <a:latin typeface="Times New Roman" pitchFamily="18" charset="0"/>
              </a:rPr>
              <a:t> …………..</a:t>
            </a:r>
            <a:r>
              <a:rPr lang="en-US" dirty="0" smtClean="0">
                <a:latin typeface="Times New Roman" pitchFamily="18" charset="0"/>
              </a:rPr>
              <a:t> get a radiation dose likely more than 10% of</a:t>
            </a:r>
            <a:r>
              <a:rPr lang="en-US" baseline="0" dirty="0" smtClean="0">
                <a:latin typeface="Times New Roman" pitchFamily="18" charset="0"/>
              </a:rPr>
              <a:t> the occupational limit </a:t>
            </a:r>
            <a:r>
              <a:rPr lang="en-US" dirty="0" smtClean="0">
                <a:latin typeface="Times New Roman" pitchFamily="18" charset="0"/>
              </a:rPr>
              <a:t>and need to ware a dosimetry badge.</a:t>
            </a:r>
          </a:p>
          <a:p>
            <a:pPr defTabSz="914350">
              <a:defRPr/>
            </a:pPr>
            <a:endParaRPr lang="en-US" dirty="0" smtClean="0">
              <a:latin typeface="Times New Roman" pitchFamily="18" charset="0"/>
            </a:endParaRPr>
          </a:p>
          <a:p>
            <a:pPr defTabSz="914350">
              <a:defRPr/>
            </a:pPr>
            <a:r>
              <a:rPr lang="en-US" dirty="0" smtClean="0">
                <a:solidFill>
                  <a:srgbClr val="FF0066"/>
                </a:solidFill>
                <a:latin typeface="Times New Roman" pitchFamily="18" charset="0"/>
              </a:rPr>
              <a:t>Medical imaging</a:t>
            </a:r>
            <a:r>
              <a:rPr lang="en-US" dirty="0" smtClean="0">
                <a:latin typeface="Times New Roman" pitchFamily="18" charset="0"/>
              </a:rPr>
              <a:t>, </a:t>
            </a:r>
          </a:p>
          <a:p>
            <a:pPr defTabSz="914350">
              <a:defRPr/>
            </a:pPr>
            <a:r>
              <a:rPr lang="en-US" dirty="0" smtClean="0">
                <a:latin typeface="Times New Roman" pitchFamily="18" charset="0"/>
              </a:rPr>
              <a:t>Industrial radiography, </a:t>
            </a:r>
          </a:p>
          <a:p>
            <a:pPr defTabSz="914350">
              <a:defRPr/>
            </a:pPr>
            <a:r>
              <a:rPr lang="en-US" dirty="0" smtClean="0">
                <a:latin typeface="Times New Roman" pitchFamily="18" charset="0"/>
              </a:rPr>
              <a:t>Research and development, </a:t>
            </a:r>
          </a:p>
          <a:p>
            <a:pPr defTabSz="914350">
              <a:defRPr/>
            </a:pPr>
            <a:r>
              <a:rPr lang="en-US" dirty="0" smtClean="0">
                <a:latin typeface="Times New Roman" pitchFamily="18" charset="0"/>
              </a:rPr>
              <a:t>Well loggers, </a:t>
            </a:r>
          </a:p>
          <a:p>
            <a:pPr defTabSz="914350">
              <a:defRPr/>
            </a:pPr>
            <a:r>
              <a:rPr lang="en-US" dirty="0" smtClean="0">
                <a:latin typeface="Times New Roman" pitchFamily="18" charset="0"/>
              </a:rPr>
              <a:t>Nuclear power plant workers, </a:t>
            </a:r>
          </a:p>
          <a:p>
            <a:pPr defTabSz="914350">
              <a:defRPr/>
            </a:pPr>
            <a:r>
              <a:rPr lang="en-US" dirty="0" smtClean="0">
                <a:solidFill>
                  <a:srgbClr val="FF0066"/>
                </a:solidFill>
                <a:latin typeface="Times New Roman" pitchFamily="18" charset="0"/>
              </a:rPr>
              <a:t>Safety technicians </a:t>
            </a:r>
            <a:endParaRPr lang="en-US" sz="11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251741E0-696C-4C79-BE46-73ACA1591BE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7297058-98CD-472F-93C3-C8A25A5C3C7A}"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xfrm>
            <a:off x="914400" y="4343400"/>
            <a:ext cx="5029200" cy="4114800"/>
          </a:xfrm>
          <a:noFill/>
          <a:ln/>
        </p:spPr>
        <p:txBody>
          <a:bodyPr/>
          <a:lstStyle/>
          <a:p>
            <a:pPr defTabSz="914350">
              <a:defRPr/>
            </a:pPr>
            <a:endParaRPr lang="en-US" dirty="0" smtClean="0"/>
          </a:p>
          <a:p>
            <a:pPr defTabSz="914350">
              <a:defRPr/>
            </a:pPr>
            <a:endParaRPr lang="en-US" dirty="0" smtClean="0"/>
          </a:p>
          <a:p>
            <a:pPr marL="504710" lvl="4">
              <a:defRPr/>
            </a:pPr>
            <a:r>
              <a:rPr lang="en-US" dirty="0" smtClean="0"/>
              <a:t>The Texas Department of State Health Services requires that </a:t>
            </a:r>
            <a:r>
              <a:rPr lang="en-US" b="1" dirty="0" smtClean="0"/>
              <a:t>occupational</a:t>
            </a:r>
            <a:r>
              <a:rPr lang="en-US" dirty="0" smtClean="0"/>
              <a:t> radiation exposures not exceed the following </a:t>
            </a:r>
            <a:r>
              <a:rPr lang="en-US" baseline="0" dirty="0" smtClean="0"/>
              <a:t> limits annually</a:t>
            </a:r>
            <a:r>
              <a:rPr lang="en-US" dirty="0" smtClean="0"/>
              <a:t>: </a:t>
            </a:r>
          </a:p>
          <a:p>
            <a:pPr marL="504710" lvl="4">
              <a:defRPr/>
            </a:pPr>
            <a:endParaRPr lang="en-US" sz="2400" dirty="0" smtClean="0">
              <a:solidFill>
                <a:srgbClr val="003E6C"/>
              </a:solidFill>
            </a:endParaRPr>
          </a:p>
          <a:p>
            <a:pPr marL="504710" lvl="4">
              <a:defRPr/>
            </a:pPr>
            <a:r>
              <a:rPr lang="en-US" sz="2400" dirty="0" smtClean="0">
                <a:solidFill>
                  <a:srgbClr val="003E6C"/>
                </a:solidFill>
              </a:rPr>
              <a:t>Whole body 			5 rem	or	5000 mRem</a:t>
            </a:r>
          </a:p>
          <a:p>
            <a:pPr marL="504710" lvl="4">
              <a:defRPr/>
            </a:pPr>
            <a:r>
              <a:rPr lang="en-US" sz="2400" dirty="0" smtClean="0">
                <a:solidFill>
                  <a:srgbClr val="003E6C"/>
                </a:solidFill>
              </a:rPr>
              <a:t>Eye				15 rem		15,000 mRem</a:t>
            </a:r>
          </a:p>
          <a:p>
            <a:pPr marL="504710" lvl="4">
              <a:defRPr/>
            </a:pPr>
            <a:r>
              <a:rPr lang="en-US" sz="2400" dirty="0" smtClean="0">
                <a:solidFill>
                  <a:srgbClr val="003E6C"/>
                </a:solidFill>
              </a:rPr>
              <a:t>Shallow			50 rem		50,000 mRem </a:t>
            </a:r>
          </a:p>
          <a:p>
            <a:pPr marL="504710" lvl="4">
              <a:defRPr/>
            </a:pPr>
            <a:r>
              <a:rPr lang="en-US" sz="2400" dirty="0" smtClean="0">
                <a:solidFill>
                  <a:srgbClr val="003E6C"/>
                </a:solidFill>
              </a:rPr>
              <a:t>Minor	s			0.5 rem		500 mRem</a:t>
            </a:r>
          </a:p>
          <a:p>
            <a:pPr marL="504710" lvl="4">
              <a:defRPr/>
            </a:pPr>
            <a:r>
              <a:rPr lang="en-US" sz="2400" dirty="0" smtClean="0">
                <a:solidFill>
                  <a:srgbClr val="003E6C"/>
                </a:solidFill>
              </a:rPr>
              <a:t>Pregnant Worker              		0.5*rem		500* (in 9 months) mRem</a:t>
            </a:r>
          </a:p>
          <a:p>
            <a:pPr defTabSz="914350">
              <a:defRPr/>
            </a:pPr>
            <a:endParaRPr lang="en-US" dirty="0" smtClean="0"/>
          </a:p>
          <a:p>
            <a:pPr eaLnBrk="1" hangingPunct="1"/>
            <a:endParaRPr lang="en-US" dirty="0" smtClean="0"/>
          </a:p>
          <a:p>
            <a:pPr defTabSz="914350">
              <a:defRPr/>
            </a:pPr>
            <a:r>
              <a:rPr lang="en-US" dirty="0" smtClean="0"/>
              <a:t>*A millirem is a small unit of radiation exposure, about what everyone gets everyday from naturally existing radiation in the environment.</a:t>
            </a:r>
          </a:p>
          <a:p>
            <a:pPr eaLnBrk="1" hangingPunct="1"/>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0C4D0BF-EA27-4C47-B255-1EDE6DBDD08A}" type="slidenum">
              <a:rPr lang="en-US" smtClean="0"/>
              <a:pPr/>
              <a:t>19</a:t>
            </a:fld>
            <a:endParaRPr lang="en-US" dirty="0" smtClean="0"/>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To obtain a badge you should fill </a:t>
            </a:r>
            <a:r>
              <a:rPr lang="en-US" dirty="0" smtClean="0">
                <a:solidFill>
                  <a:srgbClr val="FF6600"/>
                </a:solidFill>
                <a:effectLst>
                  <a:outerShdw blurRad="38100" dist="38100" dir="2700000" algn="tl">
                    <a:srgbClr val="000000">
                      <a:alpha val="43137"/>
                    </a:srgbClr>
                  </a:outerShdw>
                </a:effectLst>
                <a:latin typeface="Times New Roman" pitchFamily="18" charset="0"/>
              </a:rPr>
              <a:t>out the dosimetry service assessment and exposure history form.</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A39504-E838-40BF-9B60-894848B6C3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53F81-BE0B-444C-88FF-DDE8091B0D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BC691-E9D2-48D1-9BBD-4BBD7F9A9C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BC84A6A-23B2-4744-90E6-52F3D560DFC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395BDC3-7D10-4214-A2EF-C04CBF2882B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007A0DF-5C58-4FB1-B5F5-481C757A7A3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9FC9B49-8BC1-4A6B-B29A-4D76521A027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1" y="457200"/>
            <a:ext cx="7010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15489FF-8FF6-47E6-A040-88DFAEAC093E}"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 y="501650"/>
            <a:ext cx="8382000" cy="9461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905001"/>
            <a:ext cx="3810000" cy="385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05001"/>
            <a:ext cx="3810000" cy="38576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03C0C2-E404-485A-901E-DE34F1AF98EC}"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40C6C-6124-4804-A326-65CB8C0702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12E96-0329-43BB-860B-BFEF46143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E039B-9D01-48B6-94E1-F9BB1F92E8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3D605-4FA7-4B3A-9F62-A149B89583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DE874-BF09-489B-8E48-DCD91387AE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57C14-4225-48C6-89AB-66F242B49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BDFCB-AAAD-4567-B005-32933478B9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E00B132-E672-4DBB-907B-1984B2C89E1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839AF0-1CF8-4F1C-9E3D-0AC71E3B522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 id="2147483702" r:id="rId16"/>
    <p:sldLayoutId id="2147483703" r:id="rId17"/>
  </p:sldLayoutIdLst>
  <p:txStyles>
    <p:titleStyle>
      <a:lvl1pPr algn="l" rtl="0" eaLnBrk="1" latinLnBrk="0" hangingPunct="1">
        <a:spcBef>
          <a:spcPct val="0"/>
        </a:spcBef>
        <a:buNone/>
        <a:defRPr kumimoji="0" sz="5000" b="0" kern="1200">
          <a:ln>
            <a:noFill/>
          </a:ln>
          <a:solidFill>
            <a:schemeClr val="accent3">
              <a:lumMod val="50000"/>
            </a:schemeClr>
          </a:solidFill>
          <a:effectLst/>
          <a:latin typeface="+mj-lt"/>
          <a:ea typeface="+mj-ea"/>
          <a:cs typeface="+mj-cs"/>
        </a:defRPr>
      </a:lvl1pPr>
    </p:titleStyle>
    <p:bodyStyle>
      <a:lvl1pPr marL="274320" indent="-274320" algn="l" rtl="0" eaLnBrk="1" latinLnBrk="0" hangingPunct="1">
        <a:spcBef>
          <a:spcPct val="20000"/>
        </a:spcBef>
        <a:buClr>
          <a:schemeClr val="accent3"/>
        </a:buClr>
        <a:buSzPct val="48000"/>
        <a:buFont typeface="Wingdings 2" pitchFamily="18" charset="2"/>
        <a:buChar char=""/>
        <a:defRPr kumimoji="0" sz="2600" kern="1200">
          <a:solidFill>
            <a:schemeClr val="accent3">
              <a:lumMod val="50000"/>
            </a:schemeClr>
          </a:solidFill>
          <a:latin typeface="+mn-lt"/>
          <a:ea typeface="+mn-ea"/>
          <a:cs typeface="+mn-cs"/>
        </a:defRPr>
      </a:lvl1pPr>
      <a:lvl2pPr marL="640080" indent="-246888" algn="l" rtl="0" eaLnBrk="1" latinLnBrk="0" hangingPunct="1">
        <a:spcBef>
          <a:spcPct val="20000"/>
        </a:spcBef>
        <a:buClr>
          <a:schemeClr val="accent3">
            <a:lumMod val="60000"/>
            <a:lumOff val="40000"/>
          </a:schemeClr>
        </a:buClr>
        <a:buSzPct val="75000"/>
        <a:buFont typeface="Wingdings 2" pitchFamily="18" charset="2"/>
        <a:buChar char=""/>
        <a:defRPr kumimoji="0" sz="2400" kern="1200">
          <a:solidFill>
            <a:schemeClr val="accent3">
              <a:lumMod val="50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accent3">
              <a:lumMod val="50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accent3">
              <a:lumMod val="50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accent3">
              <a:lumMod val="50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30.jpeg"/><Relationship Id="rId4" Type="http://schemas.openxmlformats.org/officeDocument/2006/relationships/oleObject" Target="../embeddings/Microsoft_Office_Word_97_-_2003_Document2.doc"/></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3.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4.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685800"/>
            <a:ext cx="8229600" cy="1143000"/>
          </a:xfrm>
        </p:spPr>
        <p:txBody>
          <a:bodyPr/>
          <a:lstStyle/>
          <a:p>
            <a:r>
              <a:rPr lang="en-US" dirty="0"/>
              <a:t>Dental X-Ray </a:t>
            </a:r>
            <a:r>
              <a:rPr lang="en-US" dirty="0" smtClean="0"/>
              <a:t>Safety Training</a:t>
            </a:r>
            <a:endParaRPr lang="en-US" dirty="0"/>
          </a:p>
        </p:txBody>
      </p:sp>
      <p:sp>
        <p:nvSpPr>
          <p:cNvPr id="36867" name="Rectangle 3"/>
          <p:cNvSpPr>
            <a:spLocks noGrp="1" noChangeArrowheads="1"/>
          </p:cNvSpPr>
          <p:nvPr>
            <p:ph type="body" sz="half" idx="1"/>
          </p:nvPr>
        </p:nvSpPr>
        <p:spPr>
          <a:xfrm>
            <a:off x="4038600" y="2438400"/>
            <a:ext cx="4648200" cy="2057400"/>
          </a:xfrm>
        </p:spPr>
        <p:txBody>
          <a:bodyPr/>
          <a:lstStyle/>
          <a:p>
            <a:pPr algn="ctr">
              <a:lnSpc>
                <a:spcPct val="90000"/>
              </a:lnSpc>
              <a:buFontTx/>
              <a:buNone/>
            </a:pPr>
            <a:endParaRPr lang="en-US" sz="2000" dirty="0"/>
          </a:p>
          <a:p>
            <a:pPr algn="ctr">
              <a:lnSpc>
                <a:spcPct val="90000"/>
              </a:lnSpc>
              <a:buFontTx/>
              <a:buNone/>
            </a:pPr>
            <a:r>
              <a:rPr lang="en-US" sz="2400" dirty="0" smtClean="0"/>
              <a:t>Radiation </a:t>
            </a:r>
            <a:r>
              <a:rPr lang="en-US" sz="2400" dirty="0"/>
              <a:t>Safety Program</a:t>
            </a:r>
          </a:p>
          <a:p>
            <a:pPr algn="ctr">
              <a:lnSpc>
                <a:spcPct val="90000"/>
              </a:lnSpc>
              <a:buFontTx/>
              <a:buNone/>
            </a:pPr>
            <a:r>
              <a:rPr lang="en-US" sz="2400" dirty="0" smtClean="0"/>
              <a:t>Safety, Health, Environment &amp; Risk Management (SHERM)</a:t>
            </a:r>
            <a:endParaRPr lang="en-US" sz="2400" dirty="0"/>
          </a:p>
          <a:p>
            <a:pPr algn="ctr">
              <a:lnSpc>
                <a:spcPct val="90000"/>
              </a:lnSpc>
              <a:buFontTx/>
              <a:buNone/>
            </a:pPr>
            <a:r>
              <a:rPr lang="en-US" sz="2400" dirty="0"/>
              <a:t>713-500-5840</a:t>
            </a:r>
          </a:p>
        </p:txBody>
      </p:sp>
      <p:sp>
        <p:nvSpPr>
          <p:cNvPr id="36870" name="Rectangle 6"/>
          <p:cNvSpPr>
            <a:spLocks noChangeArrowheads="1"/>
          </p:cNvSpPr>
          <p:nvPr/>
        </p:nvSpPr>
        <p:spPr bwMode="auto">
          <a:xfrm>
            <a:off x="4784725" y="3048000"/>
            <a:ext cx="307975" cy="519113"/>
          </a:xfrm>
          <a:prstGeom prst="rect">
            <a:avLst/>
          </a:prstGeom>
          <a:noFill/>
          <a:ln w="9525">
            <a:noFill/>
            <a:miter lim="800000"/>
            <a:headEnd/>
            <a:tailEnd/>
          </a:ln>
          <a:effectLst/>
        </p:spPr>
        <p:txBody>
          <a:bodyPr wrap="none">
            <a:spAutoFit/>
          </a:bodyPr>
          <a:lstStyle/>
          <a:p>
            <a:pPr>
              <a:spcBef>
                <a:spcPct val="20000"/>
              </a:spcBef>
              <a:buFontTx/>
              <a:buChar char="•"/>
            </a:pPr>
            <a:endParaRPr lang="en-US" sz="2800" dirty="0"/>
          </a:p>
        </p:txBody>
      </p:sp>
      <p:pic>
        <p:nvPicPr>
          <p:cNvPr id="8" name="Picture 7" descr="2colorflushleftUTHSC.tif"/>
          <p:cNvPicPr>
            <a:picLocks noChangeAspect="1"/>
          </p:cNvPicPr>
          <p:nvPr/>
        </p:nvPicPr>
        <p:blipFill>
          <a:blip r:embed="rId2" cstate="email"/>
          <a:stretch>
            <a:fillRect/>
          </a:stretch>
        </p:blipFill>
        <p:spPr>
          <a:xfrm>
            <a:off x="1676400" y="5029200"/>
            <a:ext cx="6513576" cy="1536192"/>
          </a:xfrm>
          <a:prstGeom prst="rect">
            <a:avLst/>
          </a:prstGeom>
        </p:spPr>
      </p:pic>
      <p:pic>
        <p:nvPicPr>
          <p:cNvPr id="128002" name="Picture 2" descr="http://www.e2v.com/assets/media/images/Medical/Radio-Dents.JPG"/>
          <p:cNvPicPr>
            <a:picLocks noChangeAspect="1" noChangeArrowheads="1"/>
          </p:cNvPicPr>
          <p:nvPr/>
        </p:nvPicPr>
        <p:blipFill>
          <a:blip r:embed="rId3" cstate="email"/>
          <a:srcRect/>
          <a:stretch>
            <a:fillRect/>
          </a:stretch>
        </p:blipFill>
        <p:spPr bwMode="auto">
          <a:xfrm>
            <a:off x="1066800" y="2667000"/>
            <a:ext cx="2438400" cy="16351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44550" y="1066800"/>
            <a:ext cx="8299450" cy="565150"/>
          </a:xfrm>
          <a:effectLst/>
        </p:spPr>
        <p:txBody>
          <a:bodyPr tIns="46038" bIns="46038">
            <a:normAutofit fontScale="90000"/>
          </a:bodyPr>
          <a:lstStyle/>
          <a:p>
            <a:pPr eaLnBrk="1" hangingPunct="1">
              <a:defRPr/>
            </a:pPr>
            <a:r>
              <a:rPr lang="en-US" dirty="0" smtClean="0"/>
              <a:t>Radon</a:t>
            </a:r>
          </a:p>
        </p:txBody>
      </p:sp>
      <p:sp>
        <p:nvSpPr>
          <p:cNvPr id="10243" name="Rectangle 3"/>
          <p:cNvSpPr>
            <a:spLocks noGrp="1" noChangeArrowheads="1"/>
          </p:cNvSpPr>
          <p:nvPr>
            <p:ph type="body" idx="1"/>
          </p:nvPr>
        </p:nvSpPr>
        <p:spPr>
          <a:xfrm>
            <a:off x="685800" y="1676400"/>
            <a:ext cx="7772400" cy="4648200"/>
          </a:xfrm>
          <a:effectLst/>
        </p:spPr>
        <p:txBody>
          <a:bodyPr tIns="46038" bIns="46038"/>
          <a:lstStyle/>
          <a:p>
            <a:pPr eaLnBrk="1" hangingPunct="1">
              <a:defRPr/>
            </a:pPr>
            <a:r>
              <a:rPr lang="en-US" sz="2200" dirty="0" smtClean="0">
                <a:effectLst/>
              </a:rPr>
              <a:t>Largest contributor to background radiation in the U.S. </a:t>
            </a:r>
          </a:p>
          <a:p>
            <a:pPr eaLnBrk="1" hangingPunct="1">
              <a:defRPr/>
            </a:pPr>
            <a:r>
              <a:rPr lang="en-US" sz="2200" dirty="0" smtClean="0">
                <a:effectLst/>
              </a:rPr>
              <a:t>Noble gas</a:t>
            </a:r>
          </a:p>
          <a:p>
            <a:pPr lvl="1" eaLnBrk="1" hangingPunct="1">
              <a:defRPr/>
            </a:pPr>
            <a:r>
              <a:rPr lang="en-US" sz="2200" dirty="0" smtClean="0">
                <a:effectLst/>
              </a:rPr>
              <a:t>not readily incorporated into tissues</a:t>
            </a:r>
          </a:p>
          <a:p>
            <a:pPr lvl="1" eaLnBrk="1" hangingPunct="1">
              <a:defRPr/>
            </a:pPr>
            <a:r>
              <a:rPr lang="en-US" sz="2200" dirty="0" smtClean="0">
                <a:effectLst/>
              </a:rPr>
              <a:t>deposited to the lungs via nuclides attaching to aerosols in the air</a:t>
            </a:r>
          </a:p>
          <a:p>
            <a:pPr eaLnBrk="1" hangingPunct="1">
              <a:defRPr/>
            </a:pPr>
            <a:r>
              <a:rPr lang="en-US" sz="2200" dirty="0" smtClean="0">
                <a:effectLst/>
              </a:rPr>
              <a:t>Seeps into basements and foundations of homes and buildings</a:t>
            </a:r>
          </a:p>
          <a:p>
            <a:pPr lvl="1" eaLnBrk="1" hangingPunct="1">
              <a:defRPr/>
            </a:pPr>
            <a:r>
              <a:rPr lang="en-US" sz="2200" dirty="0" smtClean="0">
                <a:effectLst/>
              </a:rPr>
              <a:t>location, building materials, and soil determine radon exposure</a:t>
            </a:r>
          </a:p>
        </p:txBody>
      </p:sp>
      <p:pic>
        <p:nvPicPr>
          <p:cNvPr id="5" name="Picture 4" descr="US_EPA_USA_Radon_Map.bmp"/>
          <p:cNvPicPr>
            <a:picLocks noChangeAspect="1"/>
          </p:cNvPicPr>
          <p:nvPr/>
        </p:nvPicPr>
        <p:blipFill>
          <a:blip r:embed="rId2" cstate="email"/>
          <a:stretch>
            <a:fillRect/>
          </a:stretch>
        </p:blipFill>
        <p:spPr>
          <a:xfrm>
            <a:off x="685800" y="762000"/>
            <a:ext cx="7906077" cy="609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Output</a:t>
            </a:r>
            <a:endParaRPr lang="en-US" dirty="0"/>
          </a:p>
        </p:txBody>
      </p:sp>
      <p:sp>
        <p:nvSpPr>
          <p:cNvPr id="3" name="Content Placeholder 2"/>
          <p:cNvSpPr>
            <a:spLocks noGrp="1"/>
          </p:cNvSpPr>
          <p:nvPr>
            <p:ph idx="1"/>
          </p:nvPr>
        </p:nvSpPr>
        <p:spPr/>
        <p:txBody>
          <a:bodyPr/>
          <a:lstStyle/>
          <a:p>
            <a:r>
              <a:rPr lang="en-US" dirty="0" smtClean="0"/>
              <a:t>The dose to the patient may change by varying the parameters of the x-ray machine such as:</a:t>
            </a:r>
          </a:p>
          <a:p>
            <a:pPr lvl="1"/>
            <a:r>
              <a:rPr lang="en-US" dirty="0" smtClean="0"/>
              <a:t>Total exposure time</a:t>
            </a:r>
          </a:p>
          <a:p>
            <a:pPr lvl="1"/>
            <a:r>
              <a:rPr lang="en-US" dirty="0" smtClean="0"/>
              <a:t>Tube current (</a:t>
            </a:r>
            <a:r>
              <a:rPr lang="en-US" dirty="0" err="1" smtClean="0"/>
              <a:t>mAs</a:t>
            </a:r>
            <a:r>
              <a:rPr lang="en-US" dirty="0" smtClean="0"/>
              <a:t>) {Controls the # of x-rays}</a:t>
            </a:r>
          </a:p>
          <a:p>
            <a:pPr lvl="1"/>
            <a:r>
              <a:rPr lang="en-US" dirty="0" smtClean="0"/>
              <a:t>Kilovolt peak (</a:t>
            </a:r>
            <a:r>
              <a:rPr lang="en-US" dirty="0" err="1" smtClean="0"/>
              <a:t>kVp</a:t>
            </a:r>
            <a:r>
              <a:rPr lang="en-US" dirty="0" smtClean="0"/>
              <a:t>)</a:t>
            </a:r>
          </a:p>
          <a:p>
            <a:pPr lvl="1"/>
            <a:r>
              <a:rPr lang="en-US" dirty="0" smtClean="0"/>
              <a:t>Beam shaping</a:t>
            </a:r>
          </a:p>
          <a:p>
            <a:pPr lvl="1"/>
            <a:r>
              <a:rPr lang="en-US" dirty="0" smtClean="0"/>
              <a:t>Collimation</a:t>
            </a:r>
          </a:p>
          <a:p>
            <a:pPr lvl="1"/>
            <a:endParaRPr lang="en-US" dirty="0"/>
          </a:p>
        </p:txBody>
      </p:sp>
      <p:pic>
        <p:nvPicPr>
          <p:cNvPr id="150530" name="Picture 2" descr="C:\Documents and Settings\jmccrary\Local Settings\Temporary Internet Files\Content.IE5\SRODGHCB\MP900448640[1].jpg"/>
          <p:cNvPicPr>
            <a:picLocks noChangeAspect="1" noChangeArrowheads="1"/>
          </p:cNvPicPr>
          <p:nvPr/>
        </p:nvPicPr>
        <p:blipFill>
          <a:blip r:embed="rId2" cstate="email"/>
          <a:srcRect/>
          <a:stretch>
            <a:fillRect/>
          </a:stretch>
        </p:blipFill>
        <p:spPr bwMode="auto">
          <a:xfrm>
            <a:off x="5219700" y="4419600"/>
            <a:ext cx="2971800"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838200"/>
            <a:ext cx="9144000" cy="609600"/>
          </a:xfrm>
        </p:spPr>
        <p:txBody>
          <a:bodyPr>
            <a:normAutofit fontScale="90000"/>
          </a:bodyPr>
          <a:lstStyle/>
          <a:p>
            <a:pPr algn="ctr"/>
            <a:r>
              <a:rPr lang="en-US" dirty="0" smtClean="0"/>
              <a:t>Minimize Exposures by</a:t>
            </a:r>
          </a:p>
        </p:txBody>
      </p:sp>
      <p:sp>
        <p:nvSpPr>
          <p:cNvPr id="17411" name="Text Placeholder 2"/>
          <p:cNvSpPr>
            <a:spLocks noGrp="1"/>
          </p:cNvSpPr>
          <p:nvPr>
            <p:ph type="body" sz="half" idx="1"/>
          </p:nvPr>
        </p:nvSpPr>
        <p:spPr>
          <a:xfrm>
            <a:off x="2133600" y="1524000"/>
            <a:ext cx="6172199" cy="4953000"/>
          </a:xfrm>
        </p:spPr>
        <p:txBody>
          <a:bodyPr>
            <a:normAutofit/>
          </a:bodyPr>
          <a:lstStyle/>
          <a:p>
            <a:r>
              <a:rPr lang="en-US" dirty="0" smtClean="0"/>
              <a:t>Combining the use of</a:t>
            </a:r>
          </a:p>
          <a:p>
            <a:endParaRPr lang="en-US" dirty="0" smtClean="0"/>
          </a:p>
          <a:p>
            <a:pPr lvl="1"/>
            <a:r>
              <a:rPr lang="en-US" dirty="0" smtClean="0"/>
              <a:t>Least Time</a:t>
            </a:r>
          </a:p>
          <a:p>
            <a:pPr lvl="1"/>
            <a:endParaRPr lang="en-US" dirty="0" smtClean="0"/>
          </a:p>
          <a:p>
            <a:pPr lvl="1"/>
            <a:r>
              <a:rPr lang="en-US" dirty="0" smtClean="0"/>
              <a:t>Greatest distance</a:t>
            </a:r>
          </a:p>
          <a:p>
            <a:pPr lvl="1"/>
            <a:endParaRPr lang="en-US" dirty="0" smtClean="0"/>
          </a:p>
          <a:p>
            <a:pPr lvl="1"/>
            <a:r>
              <a:rPr lang="en-US" dirty="0" smtClean="0"/>
              <a:t>Appropriate shielding</a:t>
            </a:r>
          </a:p>
          <a:p>
            <a:pPr lvl="1"/>
            <a:endParaRPr lang="en-US" dirty="0" smtClean="0"/>
          </a:p>
          <a:p>
            <a:pPr lvl="1">
              <a:buNone/>
            </a:pPr>
            <a:r>
              <a:rPr lang="en-US" dirty="0" smtClean="0"/>
              <a:t>In order to maintain doses </a:t>
            </a:r>
          </a:p>
          <a:p>
            <a:pPr lvl="1">
              <a:buNone/>
            </a:pPr>
            <a:endParaRPr lang="en-US" dirty="0" smtClean="0">
              <a:solidFill>
                <a:srgbClr val="003E6C"/>
              </a:solidFill>
            </a:endParaRPr>
          </a:p>
          <a:p>
            <a:pPr lvl="1">
              <a:buFont typeface="Wingdings" pitchFamily="2" charset="2"/>
              <a:buNone/>
            </a:pPr>
            <a:r>
              <a:rPr lang="en-US" dirty="0" smtClean="0">
                <a:solidFill>
                  <a:srgbClr val="003E6C"/>
                </a:solidFill>
              </a:rPr>
              <a:t>=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s </a:t>
            </a:r>
            <a:r>
              <a:rPr lang="en-US" dirty="0" smtClean="0">
                <a:solidFill>
                  <a:srgbClr val="FF0000"/>
                </a:solidFill>
                <a:effectLst>
                  <a:outerShdw blurRad="38100" dist="38100" dir="2700000" algn="tl">
                    <a:srgbClr val="000000">
                      <a:alpha val="43137"/>
                    </a:srgbClr>
                  </a:outerShdw>
                </a:effectLst>
              </a:rPr>
              <a:t>L</a:t>
            </a:r>
            <a:r>
              <a:rPr lang="en-US" dirty="0" smtClean="0">
                <a:solidFill>
                  <a:srgbClr val="003E6C"/>
                </a:solidFill>
              </a:rPr>
              <a:t>ow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s </a:t>
            </a:r>
            <a:r>
              <a:rPr lang="en-US" dirty="0" smtClean="0">
                <a:solidFill>
                  <a:srgbClr val="FF0000"/>
                </a:solidFill>
                <a:effectLst>
                  <a:outerShdw blurRad="38100" dist="38100" dir="2700000" algn="tl">
                    <a:srgbClr val="000000">
                      <a:alpha val="43137"/>
                    </a:srgbClr>
                  </a:outerShdw>
                </a:effectLst>
              </a:rPr>
              <a:t>R</a:t>
            </a:r>
            <a:r>
              <a:rPr lang="en-US" dirty="0" smtClean="0">
                <a:solidFill>
                  <a:srgbClr val="003E6C"/>
                </a:solidFill>
              </a:rPr>
              <a:t>easonably </a:t>
            </a:r>
            <a:r>
              <a:rPr lang="en-US" dirty="0" smtClean="0">
                <a:solidFill>
                  <a:srgbClr val="FF0000"/>
                </a:solidFill>
                <a:effectLst>
                  <a:outerShdw blurRad="38100" dist="38100" dir="2700000" algn="tl">
                    <a:srgbClr val="000000">
                      <a:alpha val="43137"/>
                    </a:srgbClr>
                  </a:outerShdw>
                </a:effectLst>
              </a:rPr>
              <a:t>A</a:t>
            </a:r>
            <a:r>
              <a:rPr lang="en-US" dirty="0" smtClean="0">
                <a:solidFill>
                  <a:srgbClr val="003E6C"/>
                </a:solidFill>
              </a:rPr>
              <a:t>chievable</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ALARA Techniques</a:t>
            </a:r>
            <a:endParaRPr lang="en-US" dirty="0"/>
          </a:p>
        </p:txBody>
      </p:sp>
      <p:sp>
        <p:nvSpPr>
          <p:cNvPr id="3" name="Text Placeholder 2"/>
          <p:cNvSpPr>
            <a:spLocks noGrp="1"/>
          </p:cNvSpPr>
          <p:nvPr>
            <p:ph type="body" sz="half" idx="1"/>
          </p:nvPr>
        </p:nvSpPr>
        <p:spPr>
          <a:xfrm>
            <a:off x="457200" y="1600200"/>
            <a:ext cx="6248400" cy="4525963"/>
          </a:xfrm>
        </p:spPr>
        <p:txBody>
          <a:bodyPr/>
          <a:lstStyle/>
          <a:p>
            <a:r>
              <a:rPr lang="en-US" dirty="0" smtClean="0"/>
              <a:t>Minimize the time spent in unshielded environments while the x-ray beam is on</a:t>
            </a:r>
          </a:p>
          <a:p>
            <a:pPr lvl="1"/>
            <a:r>
              <a:rPr lang="en-US" dirty="0" smtClean="0"/>
              <a:t>Avoid anyone beyond the patient being in the area while x-ray beam is on</a:t>
            </a:r>
          </a:p>
          <a:p>
            <a:pPr lvl="1"/>
            <a:endParaRPr lang="en-US" dirty="0" smtClean="0"/>
          </a:p>
          <a:p>
            <a:r>
              <a:rPr lang="en-US" dirty="0" smtClean="0"/>
              <a:t>Stand at least 6 feet away from the dental x-ray machine</a:t>
            </a:r>
          </a:p>
          <a:p>
            <a:pPr lvl="1"/>
            <a:r>
              <a:rPr lang="en-US" dirty="0" smtClean="0"/>
              <a:t>Standing 6ft away verses 1 ft away reduces the exposure by 1/36</a:t>
            </a:r>
          </a:p>
          <a:p>
            <a:pPr lvl="1"/>
            <a:endParaRPr lang="en-US" dirty="0"/>
          </a:p>
        </p:txBody>
      </p:sp>
      <p:graphicFrame>
        <p:nvGraphicFramePr>
          <p:cNvPr id="120834" name="Object 5"/>
          <p:cNvGraphicFramePr>
            <a:graphicFrameLocks noChangeAspect="1"/>
          </p:cNvGraphicFramePr>
          <p:nvPr>
            <p:ph type="clipArt" sz="half" idx="2"/>
          </p:nvPr>
        </p:nvGraphicFramePr>
        <p:xfrm>
          <a:off x="7162800" y="1143000"/>
          <a:ext cx="1177925" cy="1346200"/>
        </p:xfrm>
        <a:graphic>
          <a:graphicData uri="http://schemas.openxmlformats.org/presentationml/2006/ole">
            <p:oleObj spid="_x0000_s120834" name="Clip" r:id="rId3" imgW="644400" imgH="736920" progId="">
              <p:embed/>
            </p:oleObj>
          </a:graphicData>
        </a:graphic>
      </p:graphicFrame>
      <p:pic>
        <p:nvPicPr>
          <p:cNvPr id="6" name="Picture 1" descr="inverse square"/>
          <p:cNvPicPr>
            <a:picLocks noChangeAspect="1" noChangeArrowheads="1"/>
          </p:cNvPicPr>
          <p:nvPr/>
        </p:nvPicPr>
        <p:blipFill>
          <a:blip r:embed="rId4" cstate="email"/>
          <a:srcRect/>
          <a:stretch>
            <a:fillRect/>
          </a:stretch>
        </p:blipFill>
        <p:spPr bwMode="auto">
          <a:xfrm>
            <a:off x="6705600" y="3048000"/>
            <a:ext cx="2050256" cy="2286000"/>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7543800" y="5410200"/>
          <a:ext cx="1032388" cy="761999"/>
        </p:xfrm>
        <a:graphic>
          <a:graphicData uri="http://schemas.openxmlformats.org/presentationml/2006/ole">
            <p:oleObj spid="_x0000_s120835" name="Equation" r:id="rId5" imgW="533160" imgH="39348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0" y="1219200"/>
            <a:ext cx="4572000" cy="5410200"/>
          </a:xfrm>
        </p:spPr>
        <p:txBody>
          <a:bodyPr/>
          <a:lstStyle/>
          <a:p>
            <a:pPr lvl="1">
              <a:spcBef>
                <a:spcPct val="25000"/>
              </a:spcBef>
              <a:spcAft>
                <a:spcPct val="25000"/>
              </a:spcAft>
              <a:buFont typeface="Arial" pitchFamily="34" charset="0"/>
              <a:buChar char="•"/>
            </a:pPr>
            <a:endParaRPr lang="en-US" sz="1800" dirty="0">
              <a:solidFill>
                <a:srgbClr val="003E6C"/>
              </a:solidFill>
            </a:endParaRPr>
          </a:p>
          <a:p>
            <a:pPr lvl="1">
              <a:spcBef>
                <a:spcPct val="25000"/>
              </a:spcBef>
              <a:spcAft>
                <a:spcPct val="25000"/>
              </a:spcAft>
              <a:buFont typeface="Arial" pitchFamily="34" charset="0"/>
              <a:buChar char="•"/>
            </a:pPr>
            <a:r>
              <a:rPr lang="en-US" sz="2400" dirty="0">
                <a:solidFill>
                  <a:srgbClr val="003E6C"/>
                </a:solidFill>
              </a:rPr>
              <a:t>X-rays are easily shielded by a </a:t>
            </a:r>
            <a:r>
              <a:rPr lang="en-US" sz="2400" dirty="0" smtClean="0">
                <a:solidFill>
                  <a:srgbClr val="003E6C"/>
                </a:solidFill>
              </a:rPr>
              <a:t>layer </a:t>
            </a:r>
            <a:r>
              <a:rPr lang="en-US" sz="2400" dirty="0">
                <a:solidFill>
                  <a:srgbClr val="003E6C"/>
                </a:solidFill>
              </a:rPr>
              <a:t>of dense material, like lead.</a:t>
            </a:r>
          </a:p>
          <a:p>
            <a:pPr lvl="1">
              <a:spcBef>
                <a:spcPct val="25000"/>
              </a:spcBef>
              <a:spcAft>
                <a:spcPct val="25000"/>
              </a:spcAft>
              <a:buFont typeface="Arial" pitchFamily="34" charset="0"/>
              <a:buChar char="•"/>
            </a:pPr>
            <a:r>
              <a:rPr lang="en-US" sz="2400" dirty="0" smtClean="0">
                <a:solidFill>
                  <a:srgbClr val="003E6C"/>
                </a:solidFill>
              </a:rPr>
              <a:t>Exam </a:t>
            </a:r>
            <a:r>
              <a:rPr lang="en-US" sz="2400" dirty="0">
                <a:solidFill>
                  <a:srgbClr val="003E6C"/>
                </a:solidFill>
              </a:rPr>
              <a:t>room walls </a:t>
            </a:r>
            <a:r>
              <a:rPr lang="en-US" sz="2400" dirty="0" smtClean="0">
                <a:solidFill>
                  <a:srgbClr val="003E6C"/>
                </a:solidFill>
              </a:rPr>
              <a:t>may be shielded </a:t>
            </a:r>
            <a:r>
              <a:rPr lang="en-US" sz="2400" dirty="0">
                <a:solidFill>
                  <a:srgbClr val="003E6C"/>
                </a:solidFill>
              </a:rPr>
              <a:t>to protect the public areas.</a:t>
            </a:r>
          </a:p>
          <a:p>
            <a:pPr lvl="1">
              <a:spcBef>
                <a:spcPct val="25000"/>
              </a:spcBef>
              <a:spcAft>
                <a:spcPct val="25000"/>
              </a:spcAft>
              <a:buFont typeface="Arial" pitchFamily="34" charset="0"/>
              <a:buChar char="•"/>
            </a:pPr>
            <a:r>
              <a:rPr lang="en-US" sz="2400" dirty="0">
                <a:solidFill>
                  <a:srgbClr val="003E6C"/>
                </a:solidFill>
              </a:rPr>
              <a:t>Protective </a:t>
            </a:r>
            <a:r>
              <a:rPr lang="en-US" sz="2400" dirty="0" smtClean="0">
                <a:solidFill>
                  <a:srgbClr val="003E6C"/>
                </a:solidFill>
              </a:rPr>
              <a:t>aprons, leaded walls and </a:t>
            </a:r>
            <a:r>
              <a:rPr lang="en-US" sz="2400" dirty="0">
                <a:solidFill>
                  <a:srgbClr val="003E6C"/>
                </a:solidFill>
              </a:rPr>
              <a:t>leaded glass barriers in diagnostic radiology </a:t>
            </a:r>
            <a:r>
              <a:rPr lang="en-US" sz="2400" dirty="0" smtClean="0">
                <a:solidFill>
                  <a:srgbClr val="003E6C"/>
                </a:solidFill>
              </a:rPr>
              <a:t>often block </a:t>
            </a:r>
            <a:r>
              <a:rPr lang="en-US" sz="2400" dirty="0">
                <a:solidFill>
                  <a:srgbClr val="003E6C"/>
                </a:solidFill>
              </a:rPr>
              <a:t>most (~90% - 99%) of the radiation.</a:t>
            </a:r>
          </a:p>
          <a:p>
            <a:pPr lvl="1">
              <a:spcBef>
                <a:spcPct val="25000"/>
              </a:spcBef>
              <a:spcAft>
                <a:spcPct val="25000"/>
              </a:spcAft>
              <a:buNone/>
            </a:pPr>
            <a:endParaRPr lang="en-US" sz="1800" dirty="0">
              <a:solidFill>
                <a:srgbClr val="003E6C"/>
              </a:solidFill>
            </a:endParaRPr>
          </a:p>
        </p:txBody>
      </p:sp>
      <p:grpSp>
        <p:nvGrpSpPr>
          <p:cNvPr id="2" name="Group 27"/>
          <p:cNvGrpSpPr/>
          <p:nvPr/>
        </p:nvGrpSpPr>
        <p:grpSpPr>
          <a:xfrm>
            <a:off x="4800600" y="1600200"/>
            <a:ext cx="4191000" cy="4648200"/>
            <a:chOff x="4800600" y="1600200"/>
            <a:chExt cx="4191000" cy="4648200"/>
          </a:xfrm>
        </p:grpSpPr>
        <p:sp>
          <p:nvSpPr>
            <p:cNvPr id="22" name="Rectangle 21"/>
            <p:cNvSpPr/>
            <p:nvPr/>
          </p:nvSpPr>
          <p:spPr bwMode="auto">
            <a:xfrm>
              <a:off x="4800600" y="1600200"/>
              <a:ext cx="4191000" cy="4648200"/>
            </a:xfrm>
            <a:prstGeom prst="rect">
              <a:avLst/>
            </a:prstGeom>
            <a:solidFill>
              <a:schemeClr val="bg1">
                <a:alpha val="80000"/>
              </a:schemeClr>
            </a:solidFill>
            <a:ln w="25400" cap="flat" cmpd="sng" algn="ctr">
              <a:solidFill>
                <a:schemeClr val="tx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3">
                    <a:lumMod val="50000"/>
                  </a:schemeClr>
                </a:solidFill>
                <a:effectLst/>
                <a:latin typeface="Arial" charset="0"/>
              </a:endParaRPr>
            </a:p>
          </p:txBody>
        </p:sp>
        <p:cxnSp>
          <p:nvCxnSpPr>
            <p:cNvPr id="19" name="Straight Arrow Connector 18"/>
            <p:cNvCxnSpPr/>
            <p:nvPr/>
          </p:nvCxnSpPr>
          <p:spPr bwMode="auto">
            <a:xfrm>
              <a:off x="4953000" y="4572000"/>
              <a:ext cx="32766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18" name="Straight Arrow Connector 17"/>
            <p:cNvCxnSpPr/>
            <p:nvPr/>
          </p:nvCxnSpPr>
          <p:spPr bwMode="auto">
            <a:xfrm>
              <a:off x="4953000" y="3962400"/>
              <a:ext cx="14478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17" name="Straight Arrow Connector 16"/>
            <p:cNvCxnSpPr/>
            <p:nvPr/>
          </p:nvCxnSpPr>
          <p:spPr bwMode="auto">
            <a:xfrm>
              <a:off x="4953000" y="3427412"/>
              <a:ext cx="32766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16" name="Straight Arrow Connector 15"/>
            <p:cNvCxnSpPr/>
            <p:nvPr/>
          </p:nvCxnSpPr>
          <p:spPr bwMode="auto">
            <a:xfrm>
              <a:off x="4953000" y="2895600"/>
              <a:ext cx="25146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14" name="Straight Arrow Connector 13"/>
            <p:cNvCxnSpPr/>
            <p:nvPr/>
          </p:nvCxnSpPr>
          <p:spPr bwMode="auto">
            <a:xfrm>
              <a:off x="4953000" y="2513012"/>
              <a:ext cx="25146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13" name="Straight Arrow Connector 12"/>
            <p:cNvCxnSpPr/>
            <p:nvPr/>
          </p:nvCxnSpPr>
          <p:spPr bwMode="auto">
            <a:xfrm>
              <a:off x="4953000" y="2057400"/>
              <a:ext cx="3276600" cy="1588"/>
            </a:xfrm>
            <a:prstGeom prst="straightConnector1">
              <a:avLst/>
            </a:prstGeom>
            <a:solidFill>
              <a:schemeClr val="accent1"/>
            </a:solidFill>
            <a:ln w="63500" cap="flat" cmpd="sng" algn="ctr">
              <a:solidFill>
                <a:srgbClr val="FF6600"/>
              </a:solidFill>
              <a:prstDash val="solid"/>
              <a:round/>
              <a:headEnd type="none" w="med" len="med"/>
              <a:tailEnd type="triangle"/>
            </a:ln>
            <a:effectLst/>
          </p:spPr>
        </p:cxnSp>
        <p:cxnSp>
          <p:nvCxnSpPr>
            <p:cNvPr id="6" name="Straight Connector 5"/>
            <p:cNvCxnSpPr/>
            <p:nvPr/>
          </p:nvCxnSpPr>
          <p:spPr bwMode="auto">
            <a:xfrm rot="5400000">
              <a:off x="3695700" y="3619500"/>
              <a:ext cx="3581400" cy="0"/>
            </a:xfrm>
            <a:prstGeom prst="line">
              <a:avLst/>
            </a:prstGeom>
            <a:solidFill>
              <a:schemeClr val="accent1"/>
            </a:solidFill>
            <a:ln w="25400" cap="flat" cmpd="sng" algn="ctr">
              <a:solidFill>
                <a:schemeClr val="tx1">
                  <a:lumMod val="75000"/>
                </a:schemeClr>
              </a:solidFill>
              <a:prstDash val="solid"/>
              <a:round/>
              <a:headEnd type="none" w="med" len="med"/>
              <a:tailEnd type="none" w="med" len="med"/>
            </a:ln>
            <a:effectLst/>
          </p:spPr>
        </p:cxnSp>
        <p:sp>
          <p:nvSpPr>
            <p:cNvPr id="9" name="Rectangle 8"/>
            <p:cNvSpPr/>
            <p:nvPr/>
          </p:nvSpPr>
          <p:spPr bwMode="auto">
            <a:xfrm>
              <a:off x="6400800" y="1752600"/>
              <a:ext cx="228600" cy="37338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7467600" y="1752600"/>
              <a:ext cx="152400" cy="37338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8229600" y="1676400"/>
              <a:ext cx="381000" cy="381000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5029200" y="5486400"/>
              <a:ext cx="911468" cy="369332"/>
            </a:xfrm>
            <a:prstGeom prst="rect">
              <a:avLst/>
            </a:prstGeom>
            <a:noFill/>
          </p:spPr>
          <p:txBody>
            <a:bodyPr wrap="none" rtlCol="0">
              <a:spAutoFit/>
            </a:bodyPr>
            <a:lstStyle/>
            <a:p>
              <a:r>
                <a:rPr lang="en-US" b="1" dirty="0" smtClean="0">
                  <a:solidFill>
                    <a:schemeClr val="accent3">
                      <a:lumMod val="50000"/>
                    </a:schemeClr>
                  </a:solidFill>
                </a:rPr>
                <a:t>Tissue</a:t>
              </a:r>
              <a:endParaRPr lang="en-US" b="1" dirty="0">
                <a:solidFill>
                  <a:schemeClr val="accent3">
                    <a:lumMod val="50000"/>
                  </a:schemeClr>
                </a:solidFill>
              </a:endParaRPr>
            </a:p>
          </p:txBody>
        </p:sp>
        <p:sp>
          <p:nvSpPr>
            <p:cNvPr id="21" name="TextBox 20"/>
            <p:cNvSpPr txBox="1"/>
            <p:nvPr/>
          </p:nvSpPr>
          <p:spPr>
            <a:xfrm>
              <a:off x="5943600" y="5486400"/>
              <a:ext cx="1184940" cy="369332"/>
            </a:xfrm>
            <a:prstGeom prst="rect">
              <a:avLst/>
            </a:prstGeom>
            <a:noFill/>
          </p:spPr>
          <p:txBody>
            <a:bodyPr wrap="none" rtlCol="0">
              <a:spAutoFit/>
            </a:bodyPr>
            <a:lstStyle/>
            <a:p>
              <a:r>
                <a:rPr lang="en-US" b="1" dirty="0" smtClean="0">
                  <a:solidFill>
                    <a:schemeClr val="accent3">
                      <a:lumMod val="50000"/>
                    </a:schemeClr>
                  </a:solidFill>
                </a:rPr>
                <a:t>Plexiglas</a:t>
              </a:r>
              <a:endParaRPr lang="en-US" b="1" dirty="0">
                <a:solidFill>
                  <a:schemeClr val="accent3">
                    <a:lumMod val="50000"/>
                  </a:schemeClr>
                </a:solidFill>
              </a:endParaRPr>
            </a:p>
          </p:txBody>
        </p:sp>
        <p:sp>
          <p:nvSpPr>
            <p:cNvPr id="23" name="TextBox 22"/>
            <p:cNvSpPr txBox="1"/>
            <p:nvPr/>
          </p:nvSpPr>
          <p:spPr>
            <a:xfrm>
              <a:off x="7201525" y="5486400"/>
              <a:ext cx="723275" cy="646331"/>
            </a:xfrm>
            <a:prstGeom prst="rect">
              <a:avLst/>
            </a:prstGeom>
            <a:noFill/>
          </p:spPr>
          <p:txBody>
            <a:bodyPr wrap="none" rtlCol="0">
              <a:spAutoFit/>
            </a:bodyPr>
            <a:lstStyle/>
            <a:p>
              <a:pPr algn="ctr"/>
              <a:r>
                <a:rPr lang="en-US" b="1" dirty="0" smtClean="0">
                  <a:solidFill>
                    <a:schemeClr val="accent3">
                      <a:lumMod val="50000"/>
                    </a:schemeClr>
                  </a:solidFill>
                </a:rPr>
                <a:t>Thin</a:t>
              </a:r>
            </a:p>
            <a:p>
              <a:pPr algn="ctr"/>
              <a:r>
                <a:rPr lang="en-US" b="1" dirty="0" smtClean="0">
                  <a:solidFill>
                    <a:schemeClr val="accent3">
                      <a:lumMod val="50000"/>
                    </a:schemeClr>
                  </a:solidFill>
                </a:rPr>
                <a:t>Lead</a:t>
              </a:r>
              <a:endParaRPr lang="en-US" b="1" dirty="0">
                <a:solidFill>
                  <a:schemeClr val="accent3">
                    <a:lumMod val="50000"/>
                  </a:schemeClr>
                </a:solidFill>
              </a:endParaRPr>
            </a:p>
          </p:txBody>
        </p:sp>
        <p:sp>
          <p:nvSpPr>
            <p:cNvPr id="24" name="TextBox 23"/>
            <p:cNvSpPr txBox="1"/>
            <p:nvPr/>
          </p:nvSpPr>
          <p:spPr>
            <a:xfrm>
              <a:off x="8007666" y="5486400"/>
              <a:ext cx="787395" cy="646331"/>
            </a:xfrm>
            <a:prstGeom prst="rect">
              <a:avLst/>
            </a:prstGeom>
            <a:noFill/>
          </p:spPr>
          <p:txBody>
            <a:bodyPr wrap="none" rtlCol="0">
              <a:spAutoFit/>
            </a:bodyPr>
            <a:lstStyle/>
            <a:p>
              <a:pPr algn="ctr"/>
              <a:r>
                <a:rPr lang="en-US" b="1" dirty="0" smtClean="0">
                  <a:solidFill>
                    <a:schemeClr val="accent3">
                      <a:lumMod val="50000"/>
                    </a:schemeClr>
                  </a:solidFill>
                </a:rPr>
                <a:t>Thick</a:t>
              </a:r>
            </a:p>
            <a:p>
              <a:pPr algn="ctr"/>
              <a:r>
                <a:rPr lang="en-US" b="1" dirty="0" smtClean="0">
                  <a:solidFill>
                    <a:schemeClr val="accent3">
                      <a:lumMod val="50000"/>
                    </a:schemeClr>
                  </a:solidFill>
                </a:rPr>
                <a:t>Lead</a:t>
              </a:r>
              <a:endParaRPr lang="en-US" b="1" dirty="0">
                <a:solidFill>
                  <a:schemeClr val="accent3">
                    <a:lumMod val="50000"/>
                  </a:schemeClr>
                </a:solidFill>
              </a:endParaRPr>
            </a:p>
          </p:txBody>
        </p:sp>
      </p:grpSp>
      <p:sp>
        <p:nvSpPr>
          <p:cNvPr id="25" name="Title 24"/>
          <p:cNvSpPr>
            <a:spLocks noGrp="1"/>
          </p:cNvSpPr>
          <p:nvPr>
            <p:ph type="title"/>
          </p:nvPr>
        </p:nvSpPr>
        <p:spPr/>
        <p:txBody>
          <a:bodyPr/>
          <a:lstStyle/>
          <a:p>
            <a:r>
              <a:rPr lang="en-US" dirty="0" smtClean="0"/>
              <a:t>ALARA Techniques</a:t>
            </a:r>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Protective Equipment</a:t>
            </a:r>
          </a:p>
        </p:txBody>
      </p:sp>
      <p:pic>
        <p:nvPicPr>
          <p:cNvPr id="29702" name="Picture 6" descr="BlueSheathCoverPg16"/>
          <p:cNvPicPr>
            <a:picLocks noGrp="1" noChangeAspect="1" noChangeArrowheads="1"/>
          </p:cNvPicPr>
          <p:nvPr>
            <p:ph sz="half" idx="1"/>
          </p:nvPr>
        </p:nvPicPr>
        <p:blipFill>
          <a:blip r:embed="rId2" cstate="email"/>
          <a:srcRect/>
          <a:stretch>
            <a:fillRect/>
          </a:stretch>
        </p:blipFill>
        <p:spPr>
          <a:xfrm>
            <a:off x="2286000" y="4572000"/>
            <a:ext cx="2133600" cy="1582296"/>
          </a:xfrm>
          <a:noFill/>
          <a:ln/>
        </p:spPr>
      </p:pic>
      <p:pic>
        <p:nvPicPr>
          <p:cNvPr id="29704" name="Picture 8" descr="HalfApronPg13"/>
          <p:cNvPicPr>
            <a:picLocks noGrp="1" noChangeAspect="1" noChangeArrowheads="1"/>
          </p:cNvPicPr>
          <p:nvPr>
            <p:ph sz="quarter" idx="2"/>
          </p:nvPr>
        </p:nvPicPr>
        <p:blipFill>
          <a:blip r:embed="rId3" cstate="email"/>
          <a:srcRect/>
          <a:stretch>
            <a:fillRect/>
          </a:stretch>
        </p:blipFill>
        <p:spPr>
          <a:xfrm>
            <a:off x="533400" y="3810000"/>
            <a:ext cx="1454150" cy="2736850"/>
          </a:xfrm>
          <a:noFill/>
          <a:ln/>
        </p:spPr>
      </p:pic>
      <p:pic>
        <p:nvPicPr>
          <p:cNvPr id="29706" name="Picture 10" descr="NewThyroidPg14"/>
          <p:cNvPicPr>
            <a:picLocks noGrp="1" noChangeAspect="1" noChangeArrowheads="1"/>
          </p:cNvPicPr>
          <p:nvPr>
            <p:ph sz="quarter" idx="3"/>
          </p:nvPr>
        </p:nvPicPr>
        <p:blipFill>
          <a:blip r:embed="rId4" cstate="email"/>
          <a:srcRect/>
          <a:stretch>
            <a:fillRect/>
          </a:stretch>
        </p:blipFill>
        <p:spPr>
          <a:xfrm>
            <a:off x="2438400" y="1600200"/>
            <a:ext cx="1944688" cy="2514600"/>
          </a:xfrm>
          <a:noFill/>
          <a:ln/>
        </p:spPr>
      </p:pic>
      <p:sp>
        <p:nvSpPr>
          <p:cNvPr id="29700" name="Text Box 4"/>
          <p:cNvSpPr txBox="1">
            <a:spLocks noChangeArrowheads="1"/>
          </p:cNvSpPr>
          <p:nvPr/>
        </p:nvSpPr>
        <p:spPr bwMode="auto">
          <a:xfrm>
            <a:off x="4876800" y="1600200"/>
            <a:ext cx="3886200" cy="3877985"/>
          </a:xfrm>
          <a:prstGeom prst="rect">
            <a:avLst/>
          </a:prstGeom>
          <a:noFill/>
          <a:ln w="9525">
            <a:noFill/>
            <a:miter lim="800000"/>
            <a:headEnd/>
            <a:tailEnd/>
          </a:ln>
          <a:effectLst/>
        </p:spPr>
        <p:txBody>
          <a:bodyPr wrap="square">
            <a:spAutoFit/>
          </a:bodyPr>
          <a:lstStyle/>
          <a:p>
            <a:pPr algn="ctr">
              <a:spcBef>
                <a:spcPct val="50000"/>
              </a:spcBef>
            </a:pPr>
            <a:r>
              <a:rPr lang="en-US" sz="2800" dirty="0">
                <a:latin typeface="Times New Roman" pitchFamily="18" charset="0"/>
              </a:rPr>
              <a:t>Personnel Protective Apparel</a:t>
            </a:r>
          </a:p>
          <a:p>
            <a:pPr algn="ctr">
              <a:spcBef>
                <a:spcPct val="50000"/>
              </a:spcBef>
            </a:pPr>
            <a:r>
              <a:rPr lang="en-US" sz="2800" dirty="0">
                <a:latin typeface="Times New Roman" pitchFamily="18" charset="0"/>
              </a:rPr>
              <a:t>Lead </a:t>
            </a:r>
            <a:r>
              <a:rPr lang="en-US" sz="2800" dirty="0" smtClean="0">
                <a:latin typeface="Times New Roman" pitchFamily="18" charset="0"/>
              </a:rPr>
              <a:t>aprons</a:t>
            </a:r>
            <a:r>
              <a:rPr lang="en-US" sz="2800" dirty="0">
                <a:latin typeface="Times New Roman" pitchFamily="18" charset="0"/>
              </a:rPr>
              <a:t>, gloves, thyroid shields</a:t>
            </a:r>
          </a:p>
          <a:p>
            <a:pPr algn="ctr">
              <a:spcBef>
                <a:spcPct val="50000"/>
              </a:spcBef>
            </a:pPr>
            <a:endParaRPr lang="en-US" sz="2400" dirty="0">
              <a:latin typeface="Times New Roman" pitchFamily="18" charset="0"/>
            </a:endParaRPr>
          </a:p>
          <a:p>
            <a:pPr algn="ctr">
              <a:spcBef>
                <a:spcPct val="50000"/>
              </a:spcBef>
            </a:pPr>
            <a:r>
              <a:rPr lang="en-US" sz="2400" dirty="0" smtClean="0">
                <a:latin typeface="Times New Roman" pitchFamily="18" charset="0"/>
              </a:rPr>
              <a:t>Visual and tactile examination of leaded aprons is required annually </a:t>
            </a:r>
          </a:p>
        </p:txBody>
      </p:sp>
      <p:pic>
        <p:nvPicPr>
          <p:cNvPr id="7" name="Picture 3" descr="HappyFaceApronPg12"/>
          <p:cNvPicPr>
            <a:picLocks noChangeAspect="1" noChangeArrowheads="1"/>
          </p:cNvPicPr>
          <p:nvPr/>
        </p:nvPicPr>
        <p:blipFill>
          <a:blip r:embed="rId5" cstate="email"/>
          <a:srcRect/>
          <a:stretch>
            <a:fillRect/>
          </a:stretch>
        </p:blipFill>
        <p:spPr bwMode="auto">
          <a:xfrm>
            <a:off x="533400" y="1524000"/>
            <a:ext cx="1574800" cy="198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990600"/>
            <a:ext cx="4800600" cy="1219200"/>
          </a:xfrm>
        </p:spPr>
        <p:txBody>
          <a:bodyPr>
            <a:normAutofit fontScale="90000"/>
          </a:bodyPr>
          <a:lstStyle/>
          <a:p>
            <a:pPr algn="ctr"/>
            <a:r>
              <a:rPr lang="en-US" dirty="0">
                <a:solidFill>
                  <a:schemeClr val="accent3">
                    <a:lumMod val="50000"/>
                  </a:schemeClr>
                </a:solidFill>
              </a:rPr>
              <a:t>Occupational Exposure</a:t>
            </a:r>
          </a:p>
        </p:txBody>
      </p:sp>
      <p:sp>
        <p:nvSpPr>
          <p:cNvPr id="8195" name="Text Box 3"/>
          <p:cNvSpPr txBox="1">
            <a:spLocks noChangeArrowheads="1"/>
          </p:cNvSpPr>
          <p:nvPr/>
        </p:nvSpPr>
        <p:spPr bwMode="auto">
          <a:xfrm>
            <a:off x="0" y="2438400"/>
            <a:ext cx="4724400" cy="3970314"/>
          </a:xfrm>
          <a:prstGeom prst="rect">
            <a:avLst/>
          </a:prstGeom>
          <a:noFill/>
          <a:ln w="9525">
            <a:noFill/>
            <a:miter lim="800000"/>
            <a:headEnd/>
            <a:tailEnd/>
          </a:ln>
          <a:effectLst/>
        </p:spPr>
        <p:txBody>
          <a:bodyPr wrap="square" lIns="91436" tIns="45718" rIns="91436" bIns="45718">
            <a:spAutoFit/>
          </a:bodyPr>
          <a:lstStyle/>
          <a:p>
            <a:pPr algn="ctr" eaLnBrk="0" hangingPunct="0">
              <a:spcBef>
                <a:spcPct val="50000"/>
              </a:spcBef>
            </a:pPr>
            <a:r>
              <a:rPr lang="en-US" sz="2400" dirty="0">
                <a:solidFill>
                  <a:schemeClr val="tx2">
                    <a:lumMod val="60000"/>
                    <a:lumOff val="40000"/>
                  </a:schemeClr>
                </a:solidFill>
                <a:latin typeface="Times New Roman" pitchFamily="18" charset="0"/>
              </a:rPr>
              <a:t> </a:t>
            </a:r>
            <a:r>
              <a:rPr lang="en-US" sz="2800" dirty="0">
                <a:solidFill>
                  <a:schemeClr val="accent3">
                    <a:lumMod val="75000"/>
                  </a:schemeClr>
                </a:solidFill>
                <a:latin typeface="Times New Roman" pitchFamily="18" charset="0"/>
              </a:rPr>
              <a:t>Any worker who </a:t>
            </a:r>
            <a:r>
              <a:rPr lang="en-US" sz="2800" dirty="0" smtClean="0">
                <a:solidFill>
                  <a:schemeClr val="accent3">
                    <a:lumMod val="75000"/>
                  </a:schemeClr>
                </a:solidFill>
                <a:effectLst>
                  <a:outerShdw blurRad="38100" dist="38100" dir="2700000" algn="tl">
                    <a:srgbClr val="000000">
                      <a:alpha val="43137"/>
                    </a:srgbClr>
                  </a:outerShdw>
                </a:effectLst>
                <a:latin typeface="Times New Roman" pitchFamily="18" charset="0"/>
              </a:rPr>
              <a:t>receives radiation </a:t>
            </a:r>
            <a:r>
              <a:rPr lang="en-US" sz="2800" dirty="0">
                <a:solidFill>
                  <a:schemeClr val="accent3">
                    <a:lumMod val="75000"/>
                  </a:schemeClr>
                </a:solidFill>
                <a:effectLst>
                  <a:outerShdw blurRad="38100" dist="38100" dir="2700000" algn="tl">
                    <a:srgbClr val="000000">
                      <a:alpha val="43137"/>
                    </a:srgbClr>
                  </a:outerShdw>
                </a:effectLst>
                <a:latin typeface="Times New Roman" pitchFamily="18" charset="0"/>
              </a:rPr>
              <a:t>exposure</a:t>
            </a:r>
            <a:r>
              <a:rPr lang="en-US" sz="2800" dirty="0">
                <a:solidFill>
                  <a:schemeClr val="accent3">
                    <a:lumMod val="75000"/>
                  </a:schemeClr>
                </a:solidFill>
                <a:latin typeface="Times New Roman" pitchFamily="18" charset="0"/>
              </a:rPr>
              <a:t> while performing a job or task</a:t>
            </a:r>
            <a:r>
              <a:rPr lang="en-US" sz="2800" dirty="0" smtClean="0">
                <a:solidFill>
                  <a:schemeClr val="accent3">
                    <a:lumMod val="75000"/>
                  </a:schemeClr>
                </a:solidFill>
                <a:latin typeface="Times New Roman" pitchFamily="18" charset="0"/>
              </a:rPr>
              <a:t>.</a:t>
            </a:r>
          </a:p>
          <a:p>
            <a:pPr algn="ctr" eaLnBrk="0" hangingPunct="0">
              <a:spcBef>
                <a:spcPct val="50000"/>
              </a:spcBef>
            </a:pPr>
            <a:endParaRPr lang="en-US" sz="2400" dirty="0">
              <a:solidFill>
                <a:schemeClr val="accent3">
                  <a:lumMod val="75000"/>
                </a:schemeClr>
              </a:solidFill>
              <a:latin typeface="Times New Roman" pitchFamily="18" charset="0"/>
            </a:endParaRPr>
          </a:p>
          <a:p>
            <a:pPr algn="ctr" eaLnBrk="0" hangingPunct="0">
              <a:spcBef>
                <a:spcPct val="50000"/>
              </a:spcBef>
            </a:pPr>
            <a:r>
              <a:rPr lang="en-US" sz="2400" dirty="0" smtClean="0">
                <a:solidFill>
                  <a:schemeClr val="accent3">
                    <a:lumMod val="75000"/>
                  </a:schemeClr>
                </a:solidFill>
                <a:latin typeface="Times New Roman" pitchFamily="18" charset="0"/>
              </a:rPr>
              <a:t>The worker is required to wear </a:t>
            </a:r>
            <a:r>
              <a:rPr lang="en-US" sz="2400" dirty="0" err="1" smtClean="0">
                <a:solidFill>
                  <a:schemeClr val="accent3">
                    <a:lumMod val="75000"/>
                  </a:schemeClr>
                </a:solidFill>
                <a:latin typeface="Times New Roman" pitchFamily="18" charset="0"/>
              </a:rPr>
              <a:t>dosimetry</a:t>
            </a:r>
            <a:r>
              <a:rPr lang="en-US" sz="2400" dirty="0" smtClean="0">
                <a:solidFill>
                  <a:schemeClr val="accent3">
                    <a:lumMod val="75000"/>
                  </a:schemeClr>
                </a:solidFill>
                <a:latin typeface="Times New Roman" pitchFamily="18" charset="0"/>
              </a:rPr>
              <a:t> if their job tasks produce high enough exposures that they are “likely” to exceed 10% of the occupational dose limits.</a:t>
            </a:r>
            <a:endParaRPr lang="en-US" sz="2800" dirty="0" smtClean="0">
              <a:solidFill>
                <a:schemeClr val="accent3">
                  <a:lumMod val="75000"/>
                </a:schemeClr>
              </a:solidFill>
              <a:latin typeface="Times New Roman" pitchFamily="18" charset="0"/>
            </a:endParaRPr>
          </a:p>
        </p:txBody>
      </p:sp>
      <p:pic>
        <p:nvPicPr>
          <p:cNvPr id="5" name="Picture 6" descr="G:\Radiation Safety\Pictures\c-arm\IMG_0111.JPG"/>
          <p:cNvPicPr>
            <a:picLocks noChangeAspect="1" noChangeArrowheads="1"/>
          </p:cNvPicPr>
          <p:nvPr/>
        </p:nvPicPr>
        <p:blipFill>
          <a:blip r:embed="rId3" cstate="email"/>
          <a:srcRect/>
          <a:stretch>
            <a:fillRect/>
          </a:stretch>
        </p:blipFill>
        <p:spPr bwMode="auto">
          <a:xfrm>
            <a:off x="5181600" y="1447800"/>
            <a:ext cx="3314700" cy="4419600"/>
          </a:xfrm>
          <a:prstGeom prst="rect">
            <a:avLst/>
          </a:prstGeom>
          <a:noFill/>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838200"/>
            <a:ext cx="8763000" cy="609600"/>
          </a:xfrm>
        </p:spPr>
        <p:txBody>
          <a:bodyPr>
            <a:normAutofit fontScale="90000"/>
          </a:bodyPr>
          <a:lstStyle/>
          <a:p>
            <a:pPr eaLnBrk="1" hangingPunct="1">
              <a:defRPr/>
            </a:pPr>
            <a:r>
              <a:rPr lang="en-US" dirty="0" smtClean="0">
                <a:solidFill>
                  <a:schemeClr val="accent3">
                    <a:lumMod val="50000"/>
                  </a:schemeClr>
                </a:solidFill>
              </a:rPr>
              <a:t>Annual Radiation Exposure Limits</a:t>
            </a:r>
          </a:p>
        </p:txBody>
      </p:sp>
      <p:sp>
        <p:nvSpPr>
          <p:cNvPr id="18435" name="Rectangle 3"/>
          <p:cNvSpPr>
            <a:spLocks noGrp="1" noChangeArrowheads="1"/>
          </p:cNvSpPr>
          <p:nvPr>
            <p:ph type="body" idx="4294967295"/>
          </p:nvPr>
        </p:nvSpPr>
        <p:spPr>
          <a:xfrm>
            <a:off x="374650" y="1600200"/>
            <a:ext cx="8769350" cy="4498975"/>
          </a:xfrm>
        </p:spPr>
        <p:txBody>
          <a:bodyPr/>
          <a:lstStyle/>
          <a:p>
            <a:pPr marL="514328" lvl="4" indent="0">
              <a:buNone/>
              <a:defRPr/>
            </a:pPr>
            <a:r>
              <a:rPr lang="en-US" sz="2400" i="1" dirty="0">
                <a:latin typeface="+mj-lt"/>
              </a:rPr>
              <a:t>Occupationally Exposed Worker:</a:t>
            </a:r>
          </a:p>
          <a:p>
            <a:pPr marL="514328" lvl="4" indent="0">
              <a:buNone/>
              <a:defRPr/>
            </a:pPr>
            <a:r>
              <a:rPr lang="en-US" sz="2400" u="sng" dirty="0">
                <a:latin typeface="+mj-lt"/>
              </a:rPr>
              <a:t>					rem		mrem          </a:t>
            </a:r>
          </a:p>
          <a:p>
            <a:pPr marL="514328" lvl="4" indent="0">
              <a:buNone/>
              <a:defRPr/>
            </a:pPr>
            <a:r>
              <a:rPr lang="en-US" sz="2400" dirty="0">
                <a:latin typeface="+mj-lt"/>
              </a:rPr>
              <a:t>Whole body 			5		5000</a:t>
            </a:r>
          </a:p>
          <a:p>
            <a:pPr marL="514328" lvl="4" indent="0">
              <a:buNone/>
              <a:defRPr/>
            </a:pPr>
            <a:r>
              <a:rPr lang="en-US" sz="2400" dirty="0">
                <a:latin typeface="+mj-lt"/>
              </a:rPr>
              <a:t>Eye				15		15,000</a:t>
            </a:r>
          </a:p>
          <a:p>
            <a:pPr marL="514328" lvl="4" indent="0">
              <a:buNone/>
              <a:defRPr/>
            </a:pPr>
            <a:r>
              <a:rPr lang="en-US" sz="2400" dirty="0">
                <a:latin typeface="+mj-lt"/>
              </a:rPr>
              <a:t>Shallow				50		50,000</a:t>
            </a:r>
          </a:p>
          <a:p>
            <a:pPr marL="514328" lvl="4" indent="0">
              <a:buNone/>
              <a:defRPr/>
            </a:pPr>
            <a:r>
              <a:rPr lang="en-US" sz="2400" dirty="0">
                <a:latin typeface="+mj-lt"/>
              </a:rPr>
              <a:t>Minor				0.5		500</a:t>
            </a:r>
          </a:p>
          <a:p>
            <a:pPr marL="514328" lvl="4" indent="0">
              <a:buNone/>
              <a:defRPr/>
            </a:pPr>
            <a:r>
              <a:rPr lang="en-US" sz="2400" dirty="0">
                <a:latin typeface="+mj-lt"/>
              </a:rPr>
              <a:t>Pregnant </a:t>
            </a:r>
            <a:r>
              <a:rPr lang="en-US" sz="2400" dirty="0" smtClean="0">
                <a:latin typeface="+mj-lt"/>
              </a:rPr>
              <a:t>Worker              </a:t>
            </a:r>
            <a:r>
              <a:rPr lang="en-US" sz="2400" dirty="0">
                <a:latin typeface="+mj-lt"/>
              </a:rPr>
              <a:t>	</a:t>
            </a:r>
            <a:r>
              <a:rPr lang="en-US" sz="2400" dirty="0" smtClean="0">
                <a:latin typeface="+mj-lt"/>
              </a:rPr>
              <a:t>	0.5</a:t>
            </a:r>
            <a:r>
              <a:rPr lang="en-US" sz="2400" dirty="0">
                <a:latin typeface="+mj-lt"/>
              </a:rPr>
              <a:t>*		500</a:t>
            </a:r>
            <a:r>
              <a:rPr lang="en-US" sz="2400" dirty="0" smtClean="0">
                <a:latin typeface="+mj-lt"/>
              </a:rPr>
              <a:t>*</a:t>
            </a:r>
            <a:r>
              <a:rPr lang="en-US" sz="2400" u="sng" dirty="0" smtClean="0">
                <a:latin typeface="+mj-lt"/>
              </a:rPr>
              <a:t>                          </a:t>
            </a:r>
            <a:r>
              <a:rPr lang="en-US" sz="2400" u="sng" dirty="0">
                <a:latin typeface="+mj-lt"/>
              </a:rPr>
              <a:t>		                                                     *in 9 months</a:t>
            </a:r>
          </a:p>
          <a:p>
            <a:pPr marL="514328" lvl="4" indent="0">
              <a:buNone/>
              <a:defRPr/>
            </a:pPr>
            <a:r>
              <a:rPr lang="en-US" sz="2400" i="1" dirty="0">
                <a:latin typeface="+mj-lt"/>
              </a:rPr>
              <a:t>General Public:</a:t>
            </a:r>
            <a:r>
              <a:rPr lang="en-US" sz="2400" dirty="0">
                <a:latin typeface="+mj-lt"/>
              </a:rPr>
              <a:t>   100 </a:t>
            </a:r>
            <a:r>
              <a:rPr lang="en-US" sz="2400" dirty="0" err="1">
                <a:latin typeface="+mj-lt"/>
              </a:rPr>
              <a:t>mrem</a:t>
            </a:r>
            <a:r>
              <a:rPr lang="en-US" sz="2400" dirty="0">
                <a:latin typeface="+mj-lt"/>
              </a:rPr>
              <a:t>/year or 2 </a:t>
            </a:r>
            <a:r>
              <a:rPr lang="en-US" sz="2400" dirty="0" err="1">
                <a:latin typeface="+mj-lt"/>
              </a:rPr>
              <a:t>mrem</a:t>
            </a:r>
            <a:r>
              <a:rPr lang="en-US" sz="2400" dirty="0">
                <a:latin typeface="+mj-lt"/>
              </a:rPr>
              <a:t>/hour                    </a:t>
            </a:r>
          </a:p>
          <a:p>
            <a:pPr marL="514328" lvl="4" indent="0">
              <a:buNone/>
              <a:defRPr/>
            </a:pPr>
            <a:endParaRPr lang="en-US" sz="2400" dirty="0">
              <a:latin typeface="+mj-l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1277112"/>
          </a:xfrm>
        </p:spPr>
        <p:txBody>
          <a:bodyPr>
            <a:noAutofit/>
          </a:bodyPr>
          <a:lstStyle/>
          <a:p>
            <a:r>
              <a:rPr lang="en-US" sz="4000" dirty="0" smtClean="0"/>
              <a:t>Dental X-ray Regulations for Monitoring Occupational Exposures</a:t>
            </a:r>
            <a:endParaRPr lang="en-US" sz="4000" dirty="0"/>
          </a:p>
        </p:txBody>
      </p:sp>
      <p:sp>
        <p:nvSpPr>
          <p:cNvPr id="11267" name="Rectangle 3"/>
          <p:cNvSpPr>
            <a:spLocks noGrp="1" noChangeArrowheads="1"/>
          </p:cNvSpPr>
          <p:nvPr>
            <p:ph idx="1"/>
          </p:nvPr>
        </p:nvSpPr>
        <p:spPr/>
        <p:txBody>
          <a:bodyPr>
            <a:normAutofit lnSpcReduction="10000"/>
          </a:bodyPr>
          <a:lstStyle/>
          <a:p>
            <a:endParaRPr lang="en-US" dirty="0" smtClean="0"/>
          </a:p>
          <a:p>
            <a:r>
              <a:rPr lang="en-US" dirty="0" smtClean="0">
                <a:latin typeface="+mj-lt"/>
              </a:rPr>
              <a:t>25 TAC §289.232(d</a:t>
            </a:r>
            <a:r>
              <a:rPr lang="en-US" dirty="0">
                <a:latin typeface="+mj-lt"/>
              </a:rPr>
              <a:t>)(6)</a:t>
            </a:r>
            <a:r>
              <a:rPr lang="en-US" dirty="0"/>
              <a:t> – No individual monitoring shall be required for personnel operating only dental radiation machines for dental diagnostic purposes</a:t>
            </a:r>
          </a:p>
          <a:p>
            <a:endParaRPr lang="en-US" dirty="0" smtClean="0"/>
          </a:p>
          <a:p>
            <a:r>
              <a:rPr lang="en-US" dirty="0" smtClean="0"/>
              <a:t>UTHSC-H, EH&amp;S will monitor dental x-ray operators who request </a:t>
            </a:r>
            <a:r>
              <a:rPr lang="en-US" dirty="0" err="1" smtClean="0"/>
              <a:t>dosimetry</a:t>
            </a:r>
            <a:r>
              <a:rPr lang="en-US" dirty="0" smtClean="0"/>
              <a:t>.</a:t>
            </a:r>
            <a:endParaRPr lang="en-US" dirty="0"/>
          </a:p>
          <a:p>
            <a:endParaRPr lang="en-US" dirty="0" smtClean="0"/>
          </a:p>
          <a:p>
            <a:r>
              <a:rPr lang="en-US" dirty="0" smtClean="0"/>
              <a:t>Quarterly change out is typical at UTHSC-H for personnel operating dental x-ray machines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1524000"/>
            <a:ext cx="3432175" cy="1905000"/>
          </a:xfrm>
        </p:spPr>
        <p:txBody>
          <a:bodyPr>
            <a:normAutofit fontScale="90000"/>
          </a:bodyPr>
          <a:lstStyle/>
          <a:p>
            <a:pPr eaLnBrk="1" hangingPunct="1">
              <a:defRPr/>
            </a:pPr>
            <a:r>
              <a:rPr lang="en-US" dirty="0" smtClean="0"/>
              <a:t>How to Obtain a Badge…</a:t>
            </a:r>
          </a:p>
        </p:txBody>
      </p:sp>
      <p:pic>
        <p:nvPicPr>
          <p:cNvPr id="19459" name="Picture 6" descr="RS-03 - Dosimetry Service Request and Exposure History Form 7"/>
          <p:cNvPicPr>
            <a:picLocks noChangeAspect="1" noChangeArrowheads="1"/>
          </p:cNvPicPr>
          <p:nvPr/>
        </p:nvPicPr>
        <p:blipFill>
          <a:blip r:embed="rId3" cstate="email"/>
          <a:srcRect/>
          <a:stretch>
            <a:fillRect/>
          </a:stretch>
        </p:blipFill>
        <p:spPr bwMode="auto">
          <a:xfrm>
            <a:off x="3657600" y="228600"/>
            <a:ext cx="4906596" cy="6248400"/>
          </a:xfrm>
          <a:prstGeom prst="rect">
            <a:avLst/>
          </a:prstGeom>
          <a:noFill/>
          <a:ln w="9525">
            <a:noFill/>
            <a:miter lim="800000"/>
            <a:headEnd/>
            <a:tailEnd/>
          </a:ln>
        </p:spPr>
      </p:pic>
      <p:sp>
        <p:nvSpPr>
          <p:cNvPr id="32777" name="Rectangle 9"/>
          <p:cNvSpPr>
            <a:spLocks noChangeArrowheads="1"/>
          </p:cNvSpPr>
          <p:nvPr/>
        </p:nvSpPr>
        <p:spPr bwMode="auto">
          <a:xfrm>
            <a:off x="0" y="3886200"/>
            <a:ext cx="3429000" cy="1676400"/>
          </a:xfrm>
          <a:prstGeom prst="rect">
            <a:avLst/>
          </a:prstGeom>
          <a:noFill/>
          <a:ln w="9525">
            <a:noFill/>
            <a:miter lim="800000"/>
            <a:headEnd/>
            <a:tailEnd/>
          </a:ln>
          <a:effectLst>
            <a:outerShdw dist="28398" dir="1593903" algn="ctr" rotWithShape="0">
              <a:srgbClr val="808080">
                <a:alpha val="0"/>
              </a:srgbClr>
            </a:outerShdw>
          </a:effectLst>
        </p:spPr>
        <p:txBody>
          <a:bodyPr lIns="92071" tIns="46035" rIns="92071" bIns="46035"/>
          <a:lstStyle/>
          <a:p>
            <a:pPr marL="374634" indent="-374634" algn="ctr">
              <a:lnSpc>
                <a:spcPct val="90000"/>
              </a:lnSpc>
              <a:spcBef>
                <a:spcPct val="20000"/>
              </a:spcBef>
              <a:buClr>
                <a:schemeClr val="bg1"/>
              </a:buClr>
              <a:defRPr/>
            </a:pPr>
            <a:r>
              <a:rPr lang="en-US" sz="2600" dirty="0">
                <a:solidFill>
                  <a:srgbClr val="FF6600"/>
                </a:solidFill>
                <a:latin typeface="Times New Roman" pitchFamily="18" charset="0"/>
              </a:rPr>
              <a:t>	</a:t>
            </a:r>
            <a:r>
              <a:rPr lang="en-US" sz="2600" dirty="0">
                <a:solidFill>
                  <a:schemeClr val="accent3">
                    <a:lumMod val="50000"/>
                  </a:schemeClr>
                </a:solidFill>
                <a:effectLst>
                  <a:outerShdw blurRad="38100" dist="38100" dir="2700000" algn="tl">
                    <a:srgbClr val="000000">
                      <a:alpha val="43137"/>
                    </a:srgbClr>
                  </a:outerShdw>
                </a:effectLst>
                <a:latin typeface="Times New Roman" pitchFamily="18" charset="0"/>
              </a:rPr>
              <a:t>Fill out </a:t>
            </a:r>
            <a:r>
              <a:rPr lang="en-US" sz="2600" dirty="0" smtClean="0">
                <a:solidFill>
                  <a:schemeClr val="accent3">
                    <a:lumMod val="50000"/>
                  </a:schemeClr>
                </a:solidFill>
                <a:effectLst>
                  <a:outerShdw blurRad="38100" dist="38100" dir="2700000" algn="tl">
                    <a:srgbClr val="000000">
                      <a:alpha val="43137"/>
                    </a:srgbClr>
                  </a:outerShdw>
                </a:effectLst>
                <a:latin typeface="Times New Roman" pitchFamily="18" charset="0"/>
              </a:rPr>
              <a:t>form </a:t>
            </a:r>
            <a:r>
              <a:rPr lang="en-US" sz="2600" dirty="0">
                <a:solidFill>
                  <a:schemeClr val="accent3">
                    <a:lumMod val="50000"/>
                  </a:schemeClr>
                </a:solidFill>
                <a:effectLst>
                  <a:outerShdw blurRad="38100" dist="38100" dir="2700000" algn="tl">
                    <a:srgbClr val="000000">
                      <a:alpha val="43137"/>
                    </a:srgbClr>
                  </a:outerShdw>
                </a:effectLst>
                <a:latin typeface="Times New Roman" pitchFamily="18" charset="0"/>
              </a:rPr>
              <a:t>(RS-03</a:t>
            </a:r>
            <a:r>
              <a:rPr lang="en-US" sz="2600" dirty="0" smtClean="0">
                <a:solidFill>
                  <a:schemeClr val="accent3">
                    <a:lumMod val="50000"/>
                  </a:schemeClr>
                </a:solidFill>
                <a:effectLst>
                  <a:outerShdw blurRad="38100" dist="38100" dir="2700000" algn="tl">
                    <a:srgbClr val="000000">
                      <a:alpha val="43137"/>
                    </a:srgbClr>
                  </a:outerShdw>
                </a:effectLst>
                <a:latin typeface="Times New Roman" pitchFamily="18" charset="0"/>
              </a:rPr>
              <a:t>) available online or by contacting Radiation Safety Program</a:t>
            </a:r>
            <a:endParaRPr lang="en-US" sz="2600" dirty="0">
              <a:solidFill>
                <a:schemeClr val="accent3">
                  <a:lumMod val="50000"/>
                </a:schemeClr>
              </a:solidFill>
              <a:effectLst>
                <a:outerShdw blurRad="38100" dist="38100" dir="2700000" algn="tl">
                  <a:srgbClr val="000000">
                    <a:alpha val="43137"/>
                  </a:srgbClr>
                </a:outerShdw>
              </a:effectLst>
              <a:latin typeface="Times New Roman" pitchFamily="18" charset="0"/>
            </a:endParaRPr>
          </a:p>
        </p:txBody>
      </p:sp>
      <p:sp>
        <p:nvSpPr>
          <p:cNvPr id="19461" name="Text Box 10"/>
          <p:cNvSpPr txBox="1">
            <a:spLocks noChangeArrowheads="1"/>
          </p:cNvSpPr>
          <p:nvPr/>
        </p:nvSpPr>
        <p:spPr bwMode="auto">
          <a:xfrm>
            <a:off x="838200" y="6488672"/>
            <a:ext cx="6705600" cy="369328"/>
          </a:xfrm>
          <a:prstGeom prst="rect">
            <a:avLst/>
          </a:prstGeom>
          <a:noFill/>
          <a:ln w="9525">
            <a:noFill/>
            <a:miter lim="800000"/>
            <a:headEnd/>
            <a:tailEnd/>
          </a:ln>
        </p:spPr>
        <p:txBody>
          <a:bodyPr wrap="square" lIns="91436" tIns="45718" rIns="91436" bIns="45718">
            <a:spAutoFit/>
          </a:bodyPr>
          <a:lstStyle/>
          <a:p>
            <a:pPr algn="ctr">
              <a:spcBef>
                <a:spcPct val="50000"/>
              </a:spcBef>
            </a:pPr>
            <a:r>
              <a:rPr lang="en-US" u="sng" dirty="0">
                <a:solidFill>
                  <a:schemeClr val="accent6">
                    <a:lumMod val="75000"/>
                  </a:schemeClr>
                </a:solidFill>
              </a:rPr>
              <a:t>http://www.uth.tmc.edu/safety/radsafety/rs03.htm</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THE SHERM MISSION</a:t>
            </a:r>
            <a:endParaRPr lang="en-US" dirty="0">
              <a:solidFill>
                <a:srgbClr val="FF6600"/>
              </a:solidFill>
            </a:endParaRPr>
          </a:p>
        </p:txBody>
      </p:sp>
      <p:sp>
        <p:nvSpPr>
          <p:cNvPr id="4" name="Rectangle 3"/>
          <p:cNvSpPr/>
          <p:nvPr/>
        </p:nvSpPr>
        <p:spPr>
          <a:xfrm>
            <a:off x="381000" y="2514600"/>
            <a:ext cx="8153400" cy="2862318"/>
          </a:xfrm>
          <a:prstGeom prst="rect">
            <a:avLst/>
          </a:prstGeom>
        </p:spPr>
        <p:txBody>
          <a:bodyPr wrap="square" lIns="91436" tIns="45718" rIns="91436" bIns="45718">
            <a:spAutoFit/>
          </a:bodyPr>
          <a:lstStyle/>
          <a:p>
            <a:pPr algn="ctr"/>
            <a:r>
              <a:rPr lang="en-US" sz="2000" dirty="0" smtClean="0">
                <a:solidFill>
                  <a:schemeClr val="accent1">
                    <a:lumMod val="50000"/>
                  </a:schemeClr>
                </a:solidFill>
              </a:rPr>
              <a:t>Safety, Health, Environment and Risk Management’s (SHERM) mission is to work in conjunction with the UTHSC-H community to ensure that education, research, and health care services activities take place in conditions that are optimally safe and healthy for all student, faculty, staff, visitors, surrounding community and the general public. </a:t>
            </a:r>
          </a:p>
          <a:p>
            <a:pPr algn="ctr"/>
            <a:endParaRPr lang="en-US" sz="2000" dirty="0" smtClean="0">
              <a:solidFill>
                <a:schemeClr val="accent1">
                  <a:lumMod val="50000"/>
                </a:schemeClr>
              </a:solidFill>
            </a:endParaRPr>
          </a:p>
          <a:p>
            <a:pPr algn="ctr"/>
            <a:r>
              <a:rPr lang="en-US" sz="2000" dirty="0" smtClean="0">
                <a:solidFill>
                  <a:schemeClr val="accent1">
                    <a:lumMod val="50000"/>
                  </a:schemeClr>
                </a:solidFill>
              </a:rPr>
              <a:t>Put simply, we exist to help people go home as healthy and safe as they arrived.  </a:t>
            </a:r>
            <a:endParaRPr lang="en-US" sz="2000" dirty="0">
              <a:solidFill>
                <a:schemeClr val="accent1">
                  <a:lumMod val="50000"/>
                </a:schemeClr>
              </a:solidFill>
            </a:endParaRPr>
          </a:p>
        </p:txBody>
      </p:sp>
      <p:pic>
        <p:nvPicPr>
          <p:cNvPr id="6" name="Picture 5" descr="UTstar.gif"/>
          <p:cNvPicPr>
            <a:picLocks noChangeAspect="1"/>
          </p:cNvPicPr>
          <p:nvPr/>
        </p:nvPicPr>
        <p:blipFill>
          <a:blip r:embed="rId3" cstate="email"/>
          <a:stretch>
            <a:fillRect/>
          </a:stretch>
        </p:blipFill>
        <p:spPr>
          <a:xfrm>
            <a:off x="3962400" y="1524000"/>
            <a:ext cx="914400" cy="871369"/>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7" name="Flowchart: Process 6"/>
          <p:cNvSpPr/>
          <p:nvPr/>
        </p:nvSpPr>
        <p:spPr bwMode="auto">
          <a:xfrm>
            <a:off x="228600" y="381000"/>
            <a:ext cx="6019800" cy="609600"/>
          </a:xfrm>
          <a:prstGeom prst="flowChartProces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solidFill>
                  <a:schemeClr val="bg1">
                    <a:lumMod val="75000"/>
                  </a:schemeClr>
                </a:solidFill>
              </a:rPr>
              <a:t>http://www.uth.tmc.edu/safety/radsafety</a:t>
            </a:r>
            <a:endParaRPr kumimoji="0" lang="en-US" sz="2400" b="0" i="0" u="none" strike="noStrike" cap="none" normalizeH="0" baseline="0" dirty="0" smtClean="0">
              <a:ln>
                <a:noFill/>
              </a:ln>
              <a:solidFill>
                <a:schemeClr val="bg1">
                  <a:lumMod val="75000"/>
                </a:schemeClr>
              </a:solidFill>
              <a:effectLst/>
              <a:latin typeface="Arial" charset="0"/>
            </a:endParaRPr>
          </a:p>
        </p:txBody>
      </p:sp>
      <p:sp>
        <p:nvSpPr>
          <p:cNvPr id="8" name="Left Arrow 7"/>
          <p:cNvSpPr/>
          <p:nvPr/>
        </p:nvSpPr>
        <p:spPr>
          <a:xfrm rot="20544570">
            <a:off x="6059873" y="3433435"/>
            <a:ext cx="2298586" cy="1629407"/>
          </a:xfrm>
          <a:prstGeom prst="lef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rgbClr val="FF6600"/>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914400"/>
            <a:ext cx="9144000" cy="609600"/>
          </a:xfrm>
        </p:spPr>
        <p:txBody>
          <a:bodyPr>
            <a:normAutofit fontScale="90000"/>
          </a:bodyPr>
          <a:lstStyle/>
          <a:p>
            <a:pPr algn="ctr" eaLnBrk="1" hangingPunct="1"/>
            <a:r>
              <a:rPr lang="en-US" sz="3800" dirty="0" smtClean="0"/>
              <a:t>Proper Badge Locations</a:t>
            </a:r>
            <a:endParaRPr lang="en-US" sz="3800" dirty="0"/>
          </a:p>
        </p:txBody>
      </p:sp>
      <p:sp>
        <p:nvSpPr>
          <p:cNvPr id="22531" name="Rectangle 3"/>
          <p:cNvSpPr>
            <a:spLocks noGrp="1" noChangeArrowheads="1"/>
          </p:cNvSpPr>
          <p:nvPr>
            <p:ph type="body" sz="half" idx="2"/>
          </p:nvPr>
        </p:nvSpPr>
        <p:spPr>
          <a:xfrm>
            <a:off x="5638800" y="3810000"/>
            <a:ext cx="3276600" cy="2209800"/>
          </a:xfrm>
        </p:spPr>
        <p:txBody>
          <a:bodyPr>
            <a:normAutofit/>
          </a:bodyPr>
          <a:lstStyle/>
          <a:p>
            <a:pPr marL="0" lvl="1" indent="7937" defTabSz="742918">
              <a:buNone/>
            </a:pPr>
            <a:r>
              <a:rPr lang="en-US" sz="2600" dirty="0">
                <a:solidFill>
                  <a:srgbClr val="003E6C"/>
                </a:solidFill>
              </a:rPr>
              <a:t>Wear any specially assigned abdomen badge at the waist </a:t>
            </a:r>
            <a:r>
              <a:rPr lang="en-US" sz="2600" u="sng" dirty="0">
                <a:solidFill>
                  <a:srgbClr val="FF6600"/>
                </a:solidFill>
                <a:effectLst>
                  <a:outerShdw blurRad="38100" dist="38100" dir="2700000" algn="tl">
                    <a:srgbClr val="000000">
                      <a:alpha val="43137"/>
                    </a:srgbClr>
                  </a:outerShdw>
                </a:effectLst>
              </a:rPr>
              <a:t>under</a:t>
            </a:r>
            <a:r>
              <a:rPr lang="en-US" sz="2600" dirty="0">
                <a:solidFill>
                  <a:srgbClr val="0070C0"/>
                </a:solidFill>
              </a:rPr>
              <a:t> </a:t>
            </a:r>
            <a:r>
              <a:rPr lang="en-US" sz="2600" dirty="0">
                <a:solidFill>
                  <a:srgbClr val="003E6C"/>
                </a:solidFill>
              </a:rPr>
              <a:t>any protective apron </a:t>
            </a:r>
          </a:p>
          <a:p>
            <a:pPr marL="0" indent="7937" defTabSz="742918">
              <a:buNone/>
            </a:pPr>
            <a:endParaRPr lang="en-US" sz="2100" dirty="0"/>
          </a:p>
        </p:txBody>
      </p:sp>
      <p:sp>
        <p:nvSpPr>
          <p:cNvPr id="22533" name="Rectangle 12"/>
          <p:cNvSpPr>
            <a:spLocks noChangeArrowheads="1"/>
          </p:cNvSpPr>
          <p:nvPr/>
        </p:nvSpPr>
        <p:spPr bwMode="auto">
          <a:xfrm>
            <a:off x="5181600" y="1676400"/>
            <a:ext cx="3962400" cy="1676400"/>
          </a:xfrm>
          <a:prstGeom prst="rect">
            <a:avLst/>
          </a:prstGeom>
          <a:noFill/>
          <a:ln w="9525">
            <a:noFill/>
            <a:miter lim="800000"/>
            <a:headEnd/>
            <a:tailEnd/>
          </a:ln>
        </p:spPr>
        <p:txBody>
          <a:bodyPr lIns="91436" tIns="45718" rIns="91436" bIns="45718"/>
          <a:lstStyle/>
          <a:p>
            <a:pPr indent="4763" algn="ctr" defTabSz="742918">
              <a:spcBef>
                <a:spcPct val="50000"/>
              </a:spcBef>
              <a:buClr>
                <a:schemeClr val="accent2"/>
              </a:buClr>
              <a:buSzPct val="85000"/>
            </a:pPr>
            <a:r>
              <a:rPr lang="en-US" sz="2400" dirty="0" smtClean="0">
                <a:solidFill>
                  <a:srgbClr val="003E6C"/>
                </a:solidFill>
              </a:rPr>
              <a:t>At </a:t>
            </a:r>
            <a:r>
              <a:rPr lang="en-US" sz="2400" dirty="0">
                <a:solidFill>
                  <a:srgbClr val="003E6C"/>
                </a:solidFill>
              </a:rPr>
              <a:t>the collar</a:t>
            </a:r>
          </a:p>
          <a:p>
            <a:pPr indent="4763" algn="ctr" defTabSz="742918">
              <a:spcBef>
                <a:spcPct val="5000"/>
              </a:spcBef>
              <a:buClr>
                <a:schemeClr val="accent2"/>
              </a:buClr>
              <a:buSzPct val="85000"/>
            </a:pPr>
            <a:r>
              <a:rPr lang="en-US" sz="2400" dirty="0">
                <a:solidFill>
                  <a:srgbClr val="003E6C"/>
                </a:solidFill>
              </a:rPr>
              <a:t>&amp;</a:t>
            </a:r>
          </a:p>
          <a:p>
            <a:pPr indent="4763" algn="ctr" defTabSz="742918">
              <a:spcBef>
                <a:spcPct val="5000"/>
              </a:spcBef>
              <a:buClr>
                <a:schemeClr val="accent2"/>
              </a:buClr>
              <a:buSzPct val="85000"/>
            </a:pPr>
            <a:r>
              <a:rPr lang="en-US" sz="2400" dirty="0">
                <a:solidFill>
                  <a:srgbClr val="003E6C"/>
                </a:solidFill>
              </a:rPr>
              <a:t>outside </a:t>
            </a:r>
            <a:r>
              <a:rPr lang="en-US" sz="2400" dirty="0" smtClean="0">
                <a:solidFill>
                  <a:srgbClr val="003E6C"/>
                </a:solidFill>
              </a:rPr>
              <a:t>any </a:t>
            </a:r>
            <a:r>
              <a:rPr lang="en-US" sz="2400" dirty="0">
                <a:solidFill>
                  <a:srgbClr val="003E6C"/>
                </a:solidFill>
              </a:rPr>
              <a:t>lead </a:t>
            </a:r>
            <a:r>
              <a:rPr lang="en-US" sz="2400" dirty="0" smtClean="0">
                <a:solidFill>
                  <a:srgbClr val="003E6C"/>
                </a:solidFill>
              </a:rPr>
              <a:t>apron</a:t>
            </a:r>
            <a:endParaRPr lang="en-US" sz="2400" dirty="0">
              <a:solidFill>
                <a:srgbClr val="003E6C"/>
              </a:solidFill>
            </a:endParaRPr>
          </a:p>
        </p:txBody>
      </p:sp>
      <p:pic>
        <p:nvPicPr>
          <p:cNvPr id="288769" name="Picture 1" descr="G:\Radiation Safety\Pictures\Fluoro\IMG_0073.JPG"/>
          <p:cNvPicPr>
            <a:picLocks noChangeAspect="1" noChangeArrowheads="1"/>
          </p:cNvPicPr>
          <p:nvPr/>
        </p:nvPicPr>
        <p:blipFill>
          <a:blip r:embed="rId3" cstate="email"/>
          <a:srcRect/>
          <a:stretch>
            <a:fillRect/>
          </a:stretch>
        </p:blipFill>
        <p:spPr bwMode="auto">
          <a:xfrm>
            <a:off x="228600" y="1981200"/>
            <a:ext cx="5080000" cy="3810000"/>
          </a:xfrm>
          <a:prstGeom prst="rect">
            <a:avLst/>
          </a:prstGeom>
          <a:noFill/>
        </p:spPr>
      </p:pic>
      <p:sp>
        <p:nvSpPr>
          <p:cNvPr id="7" name="Left Arrow 6"/>
          <p:cNvSpPr/>
          <p:nvPr/>
        </p:nvSpPr>
        <p:spPr>
          <a:xfrm rot="20544570">
            <a:off x="2707074" y="2214235"/>
            <a:ext cx="2298586" cy="1629407"/>
          </a:xfrm>
          <a:prstGeom prst="lef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rgbClr val="FF6600"/>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990600"/>
            <a:ext cx="7467600" cy="609600"/>
          </a:xfrm>
        </p:spPr>
        <p:txBody>
          <a:bodyPr>
            <a:normAutofit fontScale="90000"/>
          </a:bodyPr>
          <a:lstStyle/>
          <a:p>
            <a:pPr algn="ctr" eaLnBrk="1" hangingPunct="1">
              <a:defRPr/>
            </a:pPr>
            <a:r>
              <a:rPr lang="en-US" dirty="0" smtClean="0"/>
              <a:t>Declared Pregnancy</a:t>
            </a:r>
          </a:p>
        </p:txBody>
      </p:sp>
      <p:sp>
        <p:nvSpPr>
          <p:cNvPr id="53251" name="Rectangle 3"/>
          <p:cNvSpPr>
            <a:spLocks noGrp="1" noChangeArrowheads="1"/>
          </p:cNvSpPr>
          <p:nvPr>
            <p:ph type="body" sz="half" idx="1"/>
          </p:nvPr>
        </p:nvSpPr>
        <p:spPr>
          <a:xfrm>
            <a:off x="301625" y="1905000"/>
            <a:ext cx="8842375" cy="4572000"/>
          </a:xfrm>
        </p:spPr>
        <p:txBody>
          <a:bodyPr/>
          <a:lstStyle/>
          <a:p>
            <a:pPr eaLnBrk="1" hangingPunct="1">
              <a:defRPr/>
            </a:pPr>
            <a:r>
              <a:rPr lang="en-US" dirty="0" smtClean="0">
                <a:solidFill>
                  <a:srgbClr val="003E6C"/>
                </a:solidFill>
              </a:rPr>
              <a:t>When you contact RSP regarding your pregnancy, RSP will schedule a </a:t>
            </a:r>
            <a:r>
              <a:rPr lang="en-US" b="1" dirty="0" smtClean="0">
                <a:solidFill>
                  <a:srgbClr val="003E6C"/>
                </a:solidFill>
              </a:rPr>
              <a:t>confidential</a:t>
            </a:r>
            <a:r>
              <a:rPr lang="en-US" dirty="0" smtClean="0">
                <a:solidFill>
                  <a:srgbClr val="003E6C"/>
                </a:solidFill>
              </a:rPr>
              <a:t> meeting to:</a:t>
            </a:r>
          </a:p>
          <a:p>
            <a:pPr lvl="1" eaLnBrk="1" hangingPunct="1">
              <a:defRPr/>
            </a:pPr>
            <a:r>
              <a:rPr lang="en-US" dirty="0" smtClean="0">
                <a:solidFill>
                  <a:srgbClr val="003E6C"/>
                </a:solidFill>
              </a:rPr>
              <a:t>Review the risks associated with prenatal exposures and methods to minimize risks</a:t>
            </a:r>
          </a:p>
          <a:p>
            <a:pPr lvl="1" eaLnBrk="1" hangingPunct="1">
              <a:defRPr/>
            </a:pPr>
            <a:r>
              <a:rPr lang="en-US" dirty="0" smtClean="0">
                <a:solidFill>
                  <a:srgbClr val="003E6C"/>
                </a:solidFill>
              </a:rPr>
              <a:t>Review previous personnel monitoring results</a:t>
            </a:r>
          </a:p>
          <a:p>
            <a:pPr lvl="1" eaLnBrk="1" hangingPunct="1">
              <a:defRPr/>
            </a:pPr>
            <a:r>
              <a:rPr lang="en-US" dirty="0" smtClean="0">
                <a:solidFill>
                  <a:srgbClr val="003E6C"/>
                </a:solidFill>
              </a:rPr>
              <a:t>Review exposure limits</a:t>
            </a:r>
          </a:p>
          <a:p>
            <a:pPr lvl="1" eaLnBrk="1" hangingPunct="1">
              <a:defRPr/>
            </a:pPr>
            <a:r>
              <a:rPr lang="en-US" dirty="0" smtClean="0">
                <a:solidFill>
                  <a:srgbClr val="003E6C"/>
                </a:solidFill>
              </a:rPr>
              <a:t>Discuss the NRC Regulatory Guide 8.13</a:t>
            </a:r>
          </a:p>
          <a:p>
            <a:pPr lvl="1" eaLnBrk="1" hangingPunct="1">
              <a:defRPr/>
            </a:pPr>
            <a:r>
              <a:rPr lang="en-US" dirty="0" smtClean="0">
                <a:solidFill>
                  <a:srgbClr val="003E6C"/>
                </a:solidFill>
              </a:rPr>
              <a:t>Provide an opportunity for questions </a:t>
            </a:r>
          </a:p>
          <a:p>
            <a:pPr lvl="1" eaLnBrk="1" hangingPunct="1">
              <a:defRPr/>
            </a:pPr>
            <a:r>
              <a:rPr lang="en-US" dirty="0" smtClean="0">
                <a:solidFill>
                  <a:srgbClr val="003E6C"/>
                </a:solidFill>
              </a:rPr>
              <a:t>Provide additional monitoring if appropriate</a:t>
            </a:r>
          </a:p>
          <a:p>
            <a:pPr lvl="1" eaLnBrk="1" hangingPunct="1">
              <a:defRPr/>
            </a:pPr>
            <a:r>
              <a:rPr lang="en-US" dirty="0" smtClean="0">
                <a:solidFill>
                  <a:srgbClr val="003E6C"/>
                </a:solidFill>
              </a:rPr>
              <a:t>Assist you in completing the written declaration</a:t>
            </a:r>
          </a:p>
        </p:txBody>
      </p:sp>
      <p:pic>
        <p:nvPicPr>
          <p:cNvPr id="280579" name="Picture 3" descr="C:\Documents and Settings\btsenov\Local Settings\Temporary Internet Files\Content.IE5\IXWJRKBE\MCj04260360000[1].wmf"/>
          <p:cNvPicPr>
            <a:picLocks noChangeAspect="1" noChangeArrowheads="1"/>
          </p:cNvPicPr>
          <p:nvPr/>
        </p:nvPicPr>
        <p:blipFill>
          <a:blip r:embed="rId3" cstate="email"/>
          <a:srcRect/>
          <a:stretch>
            <a:fillRect/>
          </a:stretch>
        </p:blipFill>
        <p:spPr bwMode="auto">
          <a:xfrm>
            <a:off x="7162800" y="685800"/>
            <a:ext cx="1981200" cy="1165214"/>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62000"/>
            <a:ext cx="7467600" cy="609600"/>
          </a:xfrm>
        </p:spPr>
        <p:txBody>
          <a:bodyPr>
            <a:noAutofit/>
          </a:bodyPr>
          <a:lstStyle/>
          <a:p>
            <a:pPr algn="ctr" eaLnBrk="1" hangingPunct="1">
              <a:defRPr/>
            </a:pPr>
            <a:r>
              <a:rPr lang="en-US" dirty="0" smtClean="0"/>
              <a:t>Declared Pregnancy</a:t>
            </a:r>
          </a:p>
        </p:txBody>
      </p:sp>
      <p:sp>
        <p:nvSpPr>
          <p:cNvPr id="51203" name="Rectangle 3"/>
          <p:cNvSpPr>
            <a:spLocks noGrp="1" noChangeArrowheads="1"/>
          </p:cNvSpPr>
          <p:nvPr>
            <p:ph idx="1"/>
          </p:nvPr>
        </p:nvSpPr>
        <p:spPr>
          <a:xfrm>
            <a:off x="685800" y="1828800"/>
            <a:ext cx="8229600" cy="4191000"/>
          </a:xfrm>
        </p:spPr>
        <p:txBody>
          <a:bodyPr/>
          <a:lstStyle/>
          <a:p>
            <a:pPr eaLnBrk="1" hangingPunct="1">
              <a:lnSpc>
                <a:spcPct val="80000"/>
              </a:lnSpc>
              <a:defRPr/>
            </a:pPr>
            <a:r>
              <a:rPr lang="en-US" sz="2800" dirty="0" smtClean="0">
                <a:solidFill>
                  <a:srgbClr val="003E6C"/>
                </a:solidFill>
              </a:rPr>
              <a:t>Program to assess, monitor, define and minimize exposures to the developing fetus. </a:t>
            </a:r>
          </a:p>
          <a:p>
            <a:pPr lvl="1">
              <a:lnSpc>
                <a:spcPct val="80000"/>
              </a:lnSpc>
              <a:defRPr/>
            </a:pPr>
            <a:r>
              <a:rPr lang="en-US" sz="2400" dirty="0" smtClean="0">
                <a:solidFill>
                  <a:srgbClr val="003E6C"/>
                </a:solidFill>
              </a:rPr>
              <a:t>It is the </a:t>
            </a:r>
            <a:r>
              <a:rPr lang="en-US" sz="2400" b="1" dirty="0" smtClean="0">
                <a:solidFill>
                  <a:srgbClr val="003E6C"/>
                </a:solidFill>
              </a:rPr>
              <a:t>individual’s decision </a:t>
            </a:r>
            <a:r>
              <a:rPr lang="en-US" sz="2400" dirty="0">
                <a:solidFill>
                  <a:srgbClr val="003E6C"/>
                </a:solidFill>
              </a:rPr>
              <a:t>to contact </a:t>
            </a:r>
            <a:r>
              <a:rPr lang="en-US" sz="2400" dirty="0" smtClean="0">
                <a:solidFill>
                  <a:srgbClr val="003E6C"/>
                </a:solidFill>
              </a:rPr>
              <a:t>the Radiation Safety Program (RSP) and provide a written declaration of pregnancy for the lower limit to be applied.</a:t>
            </a:r>
            <a:endParaRPr lang="en-US" sz="2400" dirty="0">
              <a:solidFill>
                <a:srgbClr val="003E6C"/>
              </a:solidFill>
            </a:endParaRPr>
          </a:p>
          <a:p>
            <a:pPr eaLnBrk="1" hangingPunct="1">
              <a:lnSpc>
                <a:spcPct val="80000"/>
              </a:lnSpc>
              <a:defRPr/>
            </a:pPr>
            <a:endParaRPr lang="en-US" sz="800" dirty="0" smtClean="0">
              <a:solidFill>
                <a:srgbClr val="003E6C"/>
              </a:solidFill>
            </a:endParaRPr>
          </a:p>
          <a:p>
            <a:pPr eaLnBrk="1" hangingPunct="1">
              <a:lnSpc>
                <a:spcPct val="80000"/>
              </a:lnSpc>
              <a:defRPr/>
            </a:pPr>
            <a:r>
              <a:rPr lang="en-US" sz="2800" dirty="0" smtClean="0">
                <a:solidFill>
                  <a:srgbClr val="003E6C"/>
                </a:solidFill>
              </a:rPr>
              <a:t>Limit is </a:t>
            </a:r>
            <a:r>
              <a:rPr lang="en-US" sz="2800" dirty="0" smtClean="0">
                <a:solidFill>
                  <a:srgbClr val="003E6C"/>
                </a:solidFill>
                <a:sym typeface="Monotype Sorts" pitchFamily="2" charset="2"/>
              </a:rPr>
              <a:t> </a:t>
            </a:r>
            <a:r>
              <a:rPr lang="en-US" sz="2800" dirty="0" smtClean="0">
                <a:solidFill>
                  <a:srgbClr val="003E6C"/>
                </a:solidFill>
              </a:rPr>
              <a:t>500 </a:t>
            </a:r>
            <a:r>
              <a:rPr lang="en-US" sz="2800" dirty="0" err="1" smtClean="0">
                <a:solidFill>
                  <a:srgbClr val="003E6C"/>
                </a:solidFill>
              </a:rPr>
              <a:t>mrem</a:t>
            </a:r>
            <a:r>
              <a:rPr lang="en-US" sz="2800" dirty="0" smtClean="0">
                <a:solidFill>
                  <a:srgbClr val="003E6C"/>
                </a:solidFill>
              </a:rPr>
              <a:t> per gestation period</a:t>
            </a:r>
          </a:p>
          <a:p>
            <a:pPr lvl="1" eaLnBrk="1" hangingPunct="1">
              <a:lnSpc>
                <a:spcPct val="80000"/>
              </a:lnSpc>
              <a:defRPr/>
            </a:pPr>
            <a:r>
              <a:rPr lang="en-US" dirty="0" smtClean="0">
                <a:solidFill>
                  <a:srgbClr val="003E6C"/>
                </a:solidFill>
              </a:rPr>
              <a:t>With a recommendation of a 50 </a:t>
            </a:r>
            <a:r>
              <a:rPr lang="en-US" dirty="0" err="1" smtClean="0">
                <a:solidFill>
                  <a:srgbClr val="003E6C"/>
                </a:solidFill>
              </a:rPr>
              <a:t>mrem</a:t>
            </a:r>
            <a:r>
              <a:rPr lang="en-US" dirty="0" smtClean="0">
                <a:solidFill>
                  <a:srgbClr val="003E6C"/>
                </a:solidFill>
              </a:rPr>
              <a:t> limit per month</a:t>
            </a:r>
          </a:p>
          <a:p>
            <a:pPr eaLnBrk="1" hangingPunct="1">
              <a:lnSpc>
                <a:spcPct val="80000"/>
              </a:lnSpc>
              <a:defRPr/>
            </a:pPr>
            <a:endParaRPr lang="en-US" sz="800" dirty="0" smtClean="0">
              <a:solidFill>
                <a:srgbClr val="003E6C"/>
              </a:solidFill>
            </a:endParaRPr>
          </a:p>
          <a:p>
            <a:pPr eaLnBrk="1" hangingPunct="1">
              <a:lnSpc>
                <a:spcPct val="80000"/>
              </a:lnSpc>
              <a:defRPr/>
            </a:pPr>
            <a:r>
              <a:rPr lang="en-US" sz="2800" dirty="0" smtClean="0">
                <a:solidFill>
                  <a:srgbClr val="003E6C"/>
                </a:solidFill>
              </a:rPr>
              <a:t> </a:t>
            </a:r>
            <a:r>
              <a:rPr lang="en-US" sz="2800" dirty="0">
                <a:solidFill>
                  <a:srgbClr val="003E6C"/>
                </a:solidFill>
              </a:rPr>
              <a:t>In rare cases, job duties or assignments may be </a:t>
            </a:r>
            <a:r>
              <a:rPr lang="en-US" sz="2800" dirty="0" smtClean="0">
                <a:solidFill>
                  <a:srgbClr val="003E6C"/>
                </a:solidFill>
              </a:rPr>
              <a:t>re-evaluated</a:t>
            </a:r>
            <a:r>
              <a:rPr lang="en-US" sz="2800" dirty="0">
                <a:solidFill>
                  <a:srgbClr val="003E6C"/>
                </a:solidFill>
              </a:rPr>
              <a:t> </a:t>
            </a:r>
            <a:r>
              <a:rPr lang="en-US" sz="2800" dirty="0" smtClean="0">
                <a:solidFill>
                  <a:srgbClr val="003E6C"/>
                </a:solidFill>
              </a:rPr>
              <a:t>and changed. </a:t>
            </a:r>
            <a:endParaRPr lang="en-US" sz="2800" dirty="0">
              <a:solidFill>
                <a:srgbClr val="003E6C"/>
              </a:solidFill>
            </a:endParaRPr>
          </a:p>
        </p:txBody>
      </p:sp>
      <p:pic>
        <p:nvPicPr>
          <p:cNvPr id="282627" name="Picture 3" descr="C:\Documents and Settings\btsenov\Local Settings\Temporary Internet Files\Content.IE5\IXWJRKBE\MCj04260360000[1].wmf"/>
          <p:cNvPicPr>
            <a:picLocks noChangeAspect="1" noChangeArrowheads="1"/>
          </p:cNvPicPr>
          <p:nvPr/>
        </p:nvPicPr>
        <p:blipFill>
          <a:blip r:embed="rId3" cstate="email"/>
          <a:srcRect/>
          <a:stretch>
            <a:fillRect/>
          </a:stretch>
        </p:blipFill>
        <p:spPr bwMode="auto">
          <a:xfrm>
            <a:off x="7239000" y="762000"/>
            <a:ext cx="1905000" cy="1120399"/>
          </a:xfrm>
          <a:prstGeom prst="rect">
            <a:avLst/>
          </a:prstGeom>
          <a:noFill/>
        </p:spPr>
      </p:pic>
      <p:sp>
        <p:nvSpPr>
          <p:cNvPr id="5" name="Rectangle 4"/>
          <p:cNvSpPr/>
          <p:nvPr/>
        </p:nvSpPr>
        <p:spPr>
          <a:xfrm>
            <a:off x="0" y="5867400"/>
            <a:ext cx="9144000" cy="646331"/>
          </a:xfrm>
          <a:prstGeom prst="rect">
            <a:avLst/>
          </a:prstGeom>
          <a:solidFill>
            <a:srgbClr val="EAEAEA"/>
          </a:solidFill>
        </p:spPr>
        <p:txBody>
          <a:bodyPr wrap="square">
            <a:spAutoFit/>
          </a:bodyPr>
          <a:lstStyle/>
          <a:p>
            <a:pPr algn="ctr"/>
            <a:r>
              <a:rPr lang="en-US" dirty="0" smtClean="0">
                <a:solidFill>
                  <a:srgbClr val="0070C0"/>
                </a:solidFill>
              </a:rPr>
              <a:t>http://www.nrc.gov/reading-rm/doc-collections/reg-guides/</a:t>
            </a:r>
          </a:p>
          <a:p>
            <a:pPr algn="ctr"/>
            <a:r>
              <a:rPr lang="en-US" dirty="0" smtClean="0">
                <a:solidFill>
                  <a:srgbClr val="0070C0"/>
                </a:solidFill>
              </a:rPr>
              <a:t>occupational-health/active/8-13/index.html</a:t>
            </a:r>
            <a:endParaRPr lang="en-US" dirty="0">
              <a:solidFill>
                <a:srgbClr val="0070C0"/>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304800" y="1066800"/>
            <a:ext cx="3581400" cy="4724400"/>
          </a:xfrm>
          <a:prstGeom prst="rect">
            <a:avLst/>
          </a:prstGeom>
          <a:noFill/>
          <a:ln w="9525">
            <a:noFill/>
            <a:miter lim="800000"/>
            <a:headEnd/>
            <a:tailEnd/>
          </a:ln>
          <a:effectLst>
            <a:outerShdw dist="28398" dir="1593903" algn="ctr" rotWithShape="0">
              <a:srgbClr val="808080">
                <a:alpha val="0"/>
              </a:srgbClr>
            </a:outerShdw>
          </a:effectLst>
        </p:spPr>
        <p:txBody>
          <a:bodyPr lIns="92071" tIns="46035" rIns="92071" bIns="46035"/>
          <a:lstStyle/>
          <a:p>
            <a:pPr marL="374634" indent="-374634" algn="ctr">
              <a:lnSpc>
                <a:spcPct val="90000"/>
              </a:lnSpc>
              <a:spcBef>
                <a:spcPct val="20000"/>
              </a:spcBef>
              <a:buClr>
                <a:schemeClr val="bg1"/>
              </a:buClr>
              <a:defRPr/>
            </a:pPr>
            <a:r>
              <a:rPr lang="en-US" sz="2800" dirty="0" smtClean="0">
                <a:solidFill>
                  <a:schemeClr val="accent3">
                    <a:lumMod val="50000"/>
                  </a:schemeClr>
                </a:solidFill>
                <a:latin typeface="+mn-lt"/>
              </a:rPr>
              <a:t>Contact the RSP </a:t>
            </a:r>
          </a:p>
          <a:p>
            <a:pPr marL="374634" indent="-374634" algn="ctr">
              <a:lnSpc>
                <a:spcPct val="90000"/>
              </a:lnSpc>
              <a:spcBef>
                <a:spcPct val="20000"/>
              </a:spcBef>
              <a:buClr>
                <a:schemeClr val="bg1"/>
              </a:buClr>
              <a:defRPr/>
            </a:pPr>
            <a:r>
              <a:rPr lang="en-US" sz="2800" dirty="0" smtClean="0">
                <a:solidFill>
                  <a:schemeClr val="accent3">
                    <a:lumMod val="50000"/>
                  </a:schemeClr>
                </a:solidFill>
                <a:latin typeface="+mn-lt"/>
              </a:rPr>
              <a:t>at 713-500-5840 or CYF G.102 to discuss pregnancy and radiation. </a:t>
            </a:r>
          </a:p>
          <a:p>
            <a:pPr marL="374634" indent="-374634" algn="ctr">
              <a:lnSpc>
                <a:spcPct val="90000"/>
              </a:lnSpc>
              <a:spcBef>
                <a:spcPct val="20000"/>
              </a:spcBef>
              <a:buClr>
                <a:schemeClr val="bg1"/>
              </a:buClr>
              <a:defRPr/>
            </a:pPr>
            <a:endParaRPr lang="en-US" sz="2800" dirty="0" smtClean="0">
              <a:solidFill>
                <a:schemeClr val="accent3">
                  <a:lumMod val="50000"/>
                </a:schemeClr>
              </a:solidFill>
              <a:latin typeface="+mn-lt"/>
            </a:endParaRPr>
          </a:p>
          <a:p>
            <a:pPr marL="374634" indent="-374634" algn="ctr">
              <a:lnSpc>
                <a:spcPct val="90000"/>
              </a:lnSpc>
              <a:spcBef>
                <a:spcPct val="20000"/>
              </a:spcBef>
              <a:buClr>
                <a:schemeClr val="bg1"/>
              </a:buClr>
              <a:defRPr/>
            </a:pPr>
            <a:r>
              <a:rPr lang="en-US" sz="2800" dirty="0" smtClean="0">
                <a:solidFill>
                  <a:schemeClr val="accent3">
                    <a:lumMod val="50000"/>
                  </a:schemeClr>
                </a:solidFill>
                <a:latin typeface="+mn-lt"/>
              </a:rPr>
              <a:t>We will assist you in completing the shown (RS-14) form.</a:t>
            </a:r>
            <a:endParaRPr lang="en-US" sz="2800" dirty="0">
              <a:solidFill>
                <a:schemeClr val="accent3">
                  <a:lumMod val="50000"/>
                </a:schemeClr>
              </a:solidFill>
              <a:latin typeface="+mn-lt"/>
            </a:endParaRPr>
          </a:p>
        </p:txBody>
      </p:sp>
      <p:pic>
        <p:nvPicPr>
          <p:cNvPr id="10" name="Picture 3" descr="C:\Documents and Settings\btsenov\Local Settings\Temporary Internet Files\Content.IE5\IXWJRKBE\MCj04260360000[1].wmf"/>
          <p:cNvPicPr>
            <a:picLocks noChangeAspect="1" noChangeArrowheads="1"/>
          </p:cNvPicPr>
          <p:nvPr/>
        </p:nvPicPr>
        <p:blipFill>
          <a:blip r:embed="rId4" cstate="email"/>
          <a:srcRect/>
          <a:stretch>
            <a:fillRect/>
          </a:stretch>
        </p:blipFill>
        <p:spPr bwMode="auto">
          <a:xfrm>
            <a:off x="1" y="0"/>
            <a:ext cx="1524000" cy="896319"/>
          </a:xfrm>
          <a:prstGeom prst="rect">
            <a:avLst/>
          </a:prstGeom>
          <a:noFill/>
        </p:spPr>
      </p:pic>
      <p:graphicFrame>
        <p:nvGraphicFramePr>
          <p:cNvPr id="313349" name="Object 5"/>
          <p:cNvGraphicFramePr>
            <a:graphicFrameLocks noChangeAspect="1"/>
          </p:cNvGraphicFramePr>
          <p:nvPr/>
        </p:nvGraphicFramePr>
        <p:xfrm>
          <a:off x="4114800" y="0"/>
          <a:ext cx="4800600" cy="6213113"/>
        </p:xfrm>
        <a:graphic>
          <a:graphicData uri="http://schemas.openxmlformats.org/presentationml/2006/ole">
            <p:oleObj spid="_x0000_s121858" name="Acrobat Document" r:id="rId5" imgW="6364800" imgH="8236800" progId="AcroExch.Document.7">
              <p:embed/>
            </p:oleObj>
          </a:graphicData>
        </a:graphic>
      </p:graphicFrame>
      <p:sp>
        <p:nvSpPr>
          <p:cNvPr id="19461" name="Text Box 10"/>
          <p:cNvSpPr txBox="1">
            <a:spLocks noChangeArrowheads="1"/>
          </p:cNvSpPr>
          <p:nvPr/>
        </p:nvSpPr>
        <p:spPr bwMode="auto">
          <a:xfrm>
            <a:off x="0" y="6073174"/>
            <a:ext cx="8915400" cy="646327"/>
          </a:xfrm>
          <a:prstGeom prst="rect">
            <a:avLst/>
          </a:prstGeom>
          <a:solidFill>
            <a:srgbClr val="EAEAEA"/>
          </a:solidFill>
          <a:ln w="9525">
            <a:noFill/>
            <a:miter lim="800000"/>
            <a:headEnd/>
            <a:tailEnd/>
          </a:ln>
        </p:spPr>
        <p:txBody>
          <a:bodyPr wrap="square" lIns="91436" tIns="45718" rIns="91436" bIns="45718">
            <a:spAutoFit/>
          </a:bodyPr>
          <a:lstStyle/>
          <a:p>
            <a:pPr algn="ctr">
              <a:spcBef>
                <a:spcPts val="0"/>
              </a:spcBef>
            </a:pPr>
            <a:r>
              <a:rPr lang="en-US" kern="0" dirty="0" smtClean="0">
                <a:solidFill>
                  <a:srgbClr val="003E6C"/>
                </a:solidFill>
              </a:rPr>
              <a:t>http://www.uth.tmc.edu/safety/radsafety/</a:t>
            </a:r>
          </a:p>
          <a:p>
            <a:pPr algn="ctr">
              <a:spcBef>
                <a:spcPts val="0"/>
              </a:spcBef>
            </a:pPr>
            <a:r>
              <a:rPr lang="en-US" kern="0" dirty="0" smtClean="0">
                <a:solidFill>
                  <a:srgbClr val="003E6C"/>
                </a:solidFill>
              </a:rPr>
              <a:t>Pregnant%20Employee's%20Guide%20to%20Radiation.html</a:t>
            </a:r>
            <a:endParaRPr lang="en-US" kern="0" dirty="0">
              <a:solidFill>
                <a:srgbClr val="003E6C"/>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n with chicken"/>
          <p:cNvPicPr>
            <a:picLocks noChangeAspect="1" noChangeArrowheads="1"/>
          </p:cNvPicPr>
          <p:nvPr/>
        </p:nvPicPr>
        <p:blipFill>
          <a:blip r:embed="rId2" cstate="email"/>
          <a:srcRect/>
          <a:stretch>
            <a:fillRect/>
          </a:stretch>
        </p:blipFill>
        <p:spPr bwMode="auto">
          <a:xfrm>
            <a:off x="1295401" y="1571476"/>
            <a:ext cx="6172200" cy="5286523"/>
          </a:xfrm>
          <a:prstGeom prst="rect">
            <a:avLst/>
          </a:prstGeom>
          <a:noFill/>
        </p:spPr>
      </p:pic>
      <p:sp>
        <p:nvSpPr>
          <p:cNvPr id="5123" name="WordArt 3"/>
          <p:cNvSpPr>
            <a:spLocks noChangeArrowheads="1" noChangeShapeType="1" noTextEdit="1"/>
          </p:cNvSpPr>
          <p:nvPr/>
        </p:nvSpPr>
        <p:spPr bwMode="auto">
          <a:xfrm>
            <a:off x="1676400" y="6096000"/>
            <a:ext cx="5819775" cy="7620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rgbClr val="000000"/>
                </a:solidFill>
                <a:latin typeface="Impact"/>
              </a:rPr>
              <a:t>Radiation Misconceptions. . . . . .</a:t>
            </a:r>
          </a:p>
        </p:txBody>
      </p:sp>
      <p:sp>
        <p:nvSpPr>
          <p:cNvPr id="4" name="Title 3"/>
          <p:cNvSpPr>
            <a:spLocks noGrp="1"/>
          </p:cNvSpPr>
          <p:nvPr>
            <p:ph type="title"/>
          </p:nvPr>
        </p:nvSpPr>
        <p:spPr>
          <a:xfrm>
            <a:off x="457200" y="704088"/>
            <a:ext cx="8305800" cy="667512"/>
          </a:xfrm>
        </p:spPr>
        <p:txBody>
          <a:bodyPr>
            <a:normAutofit fontScale="90000"/>
          </a:bodyPr>
          <a:lstStyle/>
          <a:p>
            <a:r>
              <a:rPr lang="en-US" dirty="0" smtClean="0"/>
              <a:t>Potential Biological Effects?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914400" y="152400"/>
            <a:ext cx="8229600" cy="1384300"/>
          </a:xfrm>
        </p:spPr>
        <p:txBody>
          <a:bodyPr/>
          <a:lstStyle/>
          <a:p>
            <a:pPr>
              <a:defRPr/>
            </a:pPr>
            <a:r>
              <a:rPr lang="en-US" smtClean="0"/>
              <a:t>Biological Damage</a:t>
            </a:r>
          </a:p>
        </p:txBody>
      </p:sp>
      <p:sp>
        <p:nvSpPr>
          <p:cNvPr id="301059" name="Rectangle 3"/>
          <p:cNvSpPr>
            <a:spLocks noGrp="1" noChangeArrowheads="1"/>
          </p:cNvSpPr>
          <p:nvPr>
            <p:ph type="body" idx="1"/>
          </p:nvPr>
        </p:nvSpPr>
        <p:spPr>
          <a:xfrm>
            <a:off x="533400" y="1676400"/>
            <a:ext cx="5257800" cy="4754563"/>
          </a:xfrm>
        </p:spPr>
        <p:txBody>
          <a:bodyPr>
            <a:normAutofit fontScale="92500" lnSpcReduction="10000"/>
          </a:bodyPr>
          <a:lstStyle/>
          <a:p>
            <a:pPr>
              <a:defRPr/>
            </a:pPr>
            <a:r>
              <a:rPr lang="en-US" dirty="0" smtClean="0"/>
              <a:t>Radiation may…</a:t>
            </a:r>
          </a:p>
          <a:p>
            <a:pPr lvl="1">
              <a:defRPr/>
            </a:pPr>
            <a:r>
              <a:rPr lang="en-US" dirty="0" smtClean="0"/>
              <a:t>Deposit Energy in Body</a:t>
            </a:r>
          </a:p>
          <a:p>
            <a:pPr lvl="1">
              <a:defRPr/>
            </a:pPr>
            <a:r>
              <a:rPr lang="en-US" dirty="0" smtClean="0"/>
              <a:t>Cause DNA Damage</a:t>
            </a:r>
          </a:p>
          <a:p>
            <a:pPr lvl="1">
              <a:defRPr/>
            </a:pPr>
            <a:r>
              <a:rPr lang="en-US" dirty="0" smtClean="0"/>
              <a:t>Create Ionizations in Body</a:t>
            </a:r>
          </a:p>
          <a:p>
            <a:pPr lvl="2">
              <a:defRPr/>
            </a:pPr>
            <a:r>
              <a:rPr lang="en-US" dirty="0" smtClean="0"/>
              <a:t>Leading to Free Radicals</a:t>
            </a:r>
          </a:p>
          <a:p>
            <a:pPr lvl="2">
              <a:defRPr/>
            </a:pPr>
            <a:r>
              <a:rPr lang="en-US" dirty="0" smtClean="0"/>
              <a:t>Which may Lead to Biological Damage</a:t>
            </a:r>
          </a:p>
          <a:p>
            <a:pPr>
              <a:defRPr/>
            </a:pPr>
            <a:r>
              <a:rPr lang="en-US" dirty="0" smtClean="0"/>
              <a:t>Radiation is a weak carcinogen (chronic effect)</a:t>
            </a:r>
          </a:p>
          <a:p>
            <a:pPr lvl="1">
              <a:defRPr/>
            </a:pPr>
            <a:r>
              <a:rPr lang="en-US" dirty="0" smtClean="0"/>
              <a:t>A dose of </a:t>
            </a:r>
            <a:r>
              <a:rPr lang="en-US" dirty="0" smtClean="0">
                <a:latin typeface="+mj-lt"/>
              </a:rPr>
              <a:t>1,000</a:t>
            </a:r>
            <a:r>
              <a:rPr lang="en-US" dirty="0" smtClean="0"/>
              <a:t> </a:t>
            </a:r>
            <a:r>
              <a:rPr lang="en-US" dirty="0" err="1" smtClean="0"/>
              <a:t>mrem</a:t>
            </a:r>
            <a:r>
              <a:rPr lang="en-US" dirty="0" smtClean="0"/>
              <a:t> increases your risk in cancer by ≈ </a:t>
            </a:r>
            <a:r>
              <a:rPr lang="en-US" dirty="0" smtClean="0">
                <a:latin typeface="+mj-lt"/>
              </a:rPr>
              <a:t>0.04%</a:t>
            </a:r>
          </a:p>
          <a:p>
            <a:pPr>
              <a:defRPr/>
            </a:pPr>
            <a:r>
              <a:rPr lang="en-US" dirty="0" smtClean="0"/>
              <a:t>Acute effects (e.g. </a:t>
            </a:r>
            <a:r>
              <a:rPr lang="en-US" dirty="0" err="1" smtClean="0"/>
              <a:t>erythema</a:t>
            </a:r>
            <a:r>
              <a:rPr lang="en-US" dirty="0" smtClean="0"/>
              <a:t>) have a threshold and the dose increases the severity of effect</a:t>
            </a:r>
          </a:p>
        </p:txBody>
      </p:sp>
      <p:pic>
        <p:nvPicPr>
          <p:cNvPr id="40964" name="Picture 4" descr="55"/>
          <p:cNvPicPr>
            <a:picLocks noChangeAspect="1" noChangeArrowheads="1"/>
          </p:cNvPicPr>
          <p:nvPr/>
        </p:nvPicPr>
        <p:blipFill>
          <a:blip r:embed="rId3" cstate="email"/>
          <a:srcRect/>
          <a:stretch>
            <a:fillRect/>
          </a:stretch>
        </p:blipFill>
        <p:spPr bwMode="auto">
          <a:xfrm>
            <a:off x="6400800" y="3200400"/>
            <a:ext cx="2499165" cy="2919413"/>
          </a:xfrm>
          <a:prstGeom prst="rect">
            <a:avLst/>
          </a:prstGeom>
          <a:noFill/>
          <a:ln w="9525">
            <a:noFill/>
            <a:miter lim="800000"/>
            <a:headEnd/>
            <a:tailEnd/>
          </a:ln>
        </p:spPr>
      </p:pic>
      <p:pic>
        <p:nvPicPr>
          <p:cNvPr id="40965" name="Picture 5" descr="abt_15"/>
          <p:cNvPicPr>
            <a:picLocks noChangeAspect="1" noChangeArrowheads="1"/>
          </p:cNvPicPr>
          <p:nvPr/>
        </p:nvPicPr>
        <p:blipFill>
          <a:blip r:embed="rId4" cstate="email"/>
          <a:srcRect/>
          <a:stretch>
            <a:fillRect/>
          </a:stretch>
        </p:blipFill>
        <p:spPr bwMode="auto">
          <a:xfrm>
            <a:off x="6629400" y="1600200"/>
            <a:ext cx="1809750" cy="133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457200"/>
            <a:ext cx="7772400" cy="1143000"/>
          </a:xfrm>
        </p:spPr>
        <p:txBody>
          <a:bodyPr/>
          <a:lstStyle/>
          <a:p>
            <a:r>
              <a:rPr lang="en-US" b="1" dirty="0"/>
              <a:t>Biological Effects</a:t>
            </a:r>
          </a:p>
        </p:txBody>
      </p:sp>
      <p:graphicFrame>
        <p:nvGraphicFramePr>
          <p:cNvPr id="67587" name="Object 3"/>
          <p:cNvGraphicFramePr>
            <a:graphicFrameLocks noChangeAspect="1"/>
          </p:cNvGraphicFramePr>
          <p:nvPr/>
        </p:nvGraphicFramePr>
        <p:xfrm>
          <a:off x="1066800" y="1828800"/>
          <a:ext cx="5629275" cy="4297363"/>
        </p:xfrm>
        <a:graphic>
          <a:graphicData uri="http://schemas.openxmlformats.org/presentationml/2006/ole">
            <p:oleObj spid="_x0000_s122882" name="Document" r:id="rId4" imgW="5630040" imgH="4298040" progId="Word.Document.8">
              <p:embed/>
            </p:oleObj>
          </a:graphicData>
        </a:graphic>
      </p:graphicFrame>
      <p:pic>
        <p:nvPicPr>
          <p:cNvPr id="67588" name="Picture 4" descr="fluoro accident"/>
          <p:cNvPicPr>
            <a:picLocks noChangeAspect="1" noChangeArrowheads="1"/>
          </p:cNvPicPr>
          <p:nvPr/>
        </p:nvPicPr>
        <p:blipFill>
          <a:blip r:embed="rId5" cstate="email"/>
          <a:srcRect t="-29583"/>
          <a:stretch>
            <a:fillRect/>
          </a:stretch>
        </p:blipFill>
        <p:spPr bwMode="auto">
          <a:xfrm>
            <a:off x="6705600" y="2895600"/>
            <a:ext cx="2057400" cy="1935163"/>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73163" y="457200"/>
            <a:ext cx="77724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1" name="Rectangle 3"/>
          <p:cNvSpPr>
            <a:spLocks noChangeArrowheads="1"/>
          </p:cNvSpPr>
          <p:nvPr/>
        </p:nvSpPr>
        <p:spPr bwMode="auto">
          <a:xfrm>
            <a:off x="5135563" y="1981200"/>
            <a:ext cx="3810000" cy="4114800"/>
          </a:xfrm>
          <a:prstGeom prst="rect">
            <a:avLst/>
          </a:prstGeom>
          <a:noFill/>
          <a:ln w="9525">
            <a:noFill/>
            <a:miter lim="800000"/>
            <a:headEnd/>
            <a:tailEnd/>
          </a:ln>
        </p:spPr>
        <p:txBody>
          <a:bodyPr/>
          <a:lstStyle/>
          <a:p>
            <a:pPr marL="342900" indent="-342900">
              <a:spcBef>
                <a:spcPct val="20000"/>
              </a:spcBef>
              <a:buFontTx/>
              <a:buChar char="•"/>
            </a:pPr>
            <a:endParaRPr lang="en-US" sz="2800"/>
          </a:p>
        </p:txBody>
      </p:sp>
      <p:sp>
        <p:nvSpPr>
          <p:cNvPr id="12292" name="Rectangle 4"/>
          <p:cNvSpPr>
            <a:spLocks noGrp="1" noChangeArrowheads="1"/>
          </p:cNvSpPr>
          <p:nvPr>
            <p:ph type="title"/>
          </p:nvPr>
        </p:nvSpPr>
        <p:spPr>
          <a:xfrm>
            <a:off x="457200" y="704088"/>
            <a:ext cx="8229600" cy="1734312"/>
          </a:xfrm>
        </p:spPr>
        <p:txBody>
          <a:bodyPr>
            <a:normAutofit fontScale="90000"/>
          </a:bodyPr>
          <a:lstStyle/>
          <a:p>
            <a:r>
              <a:rPr lang="en-US" dirty="0"/>
              <a:t>Paperwork, paperwork . . . . . . . . </a:t>
            </a:r>
            <a:r>
              <a:rPr lang="en-US" dirty="0" smtClean="0"/>
              <a:t/>
            </a:r>
            <a:br>
              <a:rPr lang="en-US" dirty="0" smtClean="0"/>
            </a:br>
            <a:r>
              <a:rPr lang="en-US" sz="3600" dirty="0" smtClean="0"/>
              <a:t>For the protection of patients &amp; workers, there are requirements</a:t>
            </a:r>
            <a:endParaRPr lang="en-US" sz="3600" dirty="0"/>
          </a:p>
        </p:txBody>
      </p:sp>
      <p:sp>
        <p:nvSpPr>
          <p:cNvPr id="12293" name="Rectangle 5"/>
          <p:cNvSpPr>
            <a:spLocks noGrp="1" noChangeArrowheads="1"/>
          </p:cNvSpPr>
          <p:nvPr>
            <p:ph sz="half" idx="1"/>
          </p:nvPr>
        </p:nvSpPr>
        <p:spPr>
          <a:xfrm>
            <a:off x="990600" y="2667000"/>
            <a:ext cx="3810000" cy="3200400"/>
          </a:xfrm>
        </p:spPr>
        <p:txBody>
          <a:bodyPr/>
          <a:lstStyle/>
          <a:p>
            <a:r>
              <a:rPr lang="en-US" dirty="0"/>
              <a:t>Federal regulations</a:t>
            </a:r>
          </a:p>
          <a:p>
            <a:r>
              <a:rPr lang="en-US" dirty="0"/>
              <a:t>State regulations</a:t>
            </a:r>
          </a:p>
          <a:p>
            <a:r>
              <a:rPr lang="en-US" dirty="0"/>
              <a:t>UTHSCH </a:t>
            </a:r>
            <a:r>
              <a:rPr lang="en-US" dirty="0" smtClean="0"/>
              <a:t>Standard Operating Procedures </a:t>
            </a:r>
            <a:endParaRPr lang="en-US" dirty="0"/>
          </a:p>
          <a:p>
            <a:r>
              <a:rPr lang="en-US" dirty="0"/>
              <a:t>Equipment registration</a:t>
            </a:r>
          </a:p>
          <a:p>
            <a:r>
              <a:rPr lang="en-US" dirty="0"/>
              <a:t>Equipment Calibrations</a:t>
            </a:r>
          </a:p>
          <a:p>
            <a:pPr lvl="1"/>
            <a:endParaRPr lang="en-US" dirty="0"/>
          </a:p>
        </p:txBody>
      </p:sp>
      <p:sp>
        <p:nvSpPr>
          <p:cNvPr id="12294" name="Rectangle 6"/>
          <p:cNvSpPr>
            <a:spLocks noGrp="1" noChangeArrowheads="1"/>
          </p:cNvSpPr>
          <p:nvPr>
            <p:ph sz="half" idx="2"/>
          </p:nvPr>
        </p:nvSpPr>
        <p:spPr>
          <a:xfrm>
            <a:off x="5334000" y="5486400"/>
            <a:ext cx="3810000" cy="838200"/>
          </a:xfrm>
        </p:spPr>
        <p:txBody>
          <a:bodyPr/>
          <a:lstStyle/>
          <a:p>
            <a:r>
              <a:rPr lang="en-US" dirty="0"/>
              <a:t>Hmmm…...</a:t>
            </a:r>
          </a:p>
        </p:txBody>
      </p:sp>
      <p:graphicFrame>
        <p:nvGraphicFramePr>
          <p:cNvPr id="12295" name="Object 7"/>
          <p:cNvGraphicFramePr>
            <a:graphicFrameLocks noChangeAspect="1"/>
          </p:cNvGraphicFramePr>
          <p:nvPr/>
        </p:nvGraphicFramePr>
        <p:xfrm>
          <a:off x="5486400" y="1981200"/>
          <a:ext cx="3276600" cy="3459163"/>
        </p:xfrm>
        <a:graphic>
          <a:graphicData uri="http://schemas.openxmlformats.org/presentationml/2006/ole">
            <p:oleObj spid="_x0000_s12295" name="Clip" r:id="rId3" imgW="3276000" imgH="345888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DSHS Requirements</a:t>
            </a:r>
          </a:p>
        </p:txBody>
      </p:sp>
      <p:sp>
        <p:nvSpPr>
          <p:cNvPr id="22531" name="Rectangle 3"/>
          <p:cNvSpPr>
            <a:spLocks noGrp="1" noChangeArrowheads="1"/>
          </p:cNvSpPr>
          <p:nvPr>
            <p:ph idx="1"/>
          </p:nvPr>
        </p:nvSpPr>
        <p:spPr>
          <a:xfrm>
            <a:off x="457200" y="1935480"/>
            <a:ext cx="8229600" cy="4617720"/>
          </a:xfrm>
        </p:spPr>
        <p:txBody>
          <a:bodyPr>
            <a:normAutofit fontScale="92500" lnSpcReduction="10000"/>
          </a:bodyPr>
          <a:lstStyle/>
          <a:p>
            <a:r>
              <a:rPr lang="en-US" dirty="0"/>
              <a:t>Registration for all machines</a:t>
            </a:r>
          </a:p>
          <a:p>
            <a:r>
              <a:rPr lang="en-US" dirty="0" smtClean="0"/>
              <a:t>If not digital x-ray unit</a:t>
            </a:r>
          </a:p>
          <a:p>
            <a:pPr lvl="1"/>
            <a:r>
              <a:rPr lang="en-US" dirty="0" smtClean="0"/>
              <a:t>Log </a:t>
            </a:r>
            <a:r>
              <a:rPr lang="en-US" dirty="0"/>
              <a:t>of developing chemical replacement</a:t>
            </a:r>
          </a:p>
          <a:p>
            <a:pPr lvl="1"/>
            <a:r>
              <a:rPr lang="en-US" dirty="0"/>
              <a:t>Darkroom tests (stray light)</a:t>
            </a:r>
          </a:p>
          <a:p>
            <a:r>
              <a:rPr lang="en-US" dirty="0"/>
              <a:t>Annual lead apron </a:t>
            </a:r>
            <a:r>
              <a:rPr lang="en-US" dirty="0" smtClean="0"/>
              <a:t>tests for integrity</a:t>
            </a:r>
            <a:endParaRPr lang="en-US" dirty="0"/>
          </a:p>
          <a:p>
            <a:r>
              <a:rPr lang="en-US" dirty="0"/>
              <a:t>Receipt/disposal </a:t>
            </a:r>
            <a:r>
              <a:rPr lang="en-US" dirty="0" smtClean="0"/>
              <a:t>records of </a:t>
            </a:r>
            <a:r>
              <a:rPr lang="en-US" dirty="0"/>
              <a:t>equipment</a:t>
            </a:r>
          </a:p>
          <a:p>
            <a:r>
              <a:rPr lang="en-US" dirty="0" smtClean="0"/>
              <a:t>Record of maintenance</a:t>
            </a:r>
          </a:p>
          <a:p>
            <a:r>
              <a:rPr lang="en-US" dirty="0" smtClean="0"/>
              <a:t>Calibration </a:t>
            </a:r>
            <a:r>
              <a:rPr lang="en-US" dirty="0"/>
              <a:t>of </a:t>
            </a:r>
            <a:r>
              <a:rPr lang="en-US" dirty="0" smtClean="0"/>
              <a:t>machines by Licensed Medical Physicist</a:t>
            </a:r>
            <a:endParaRPr lang="en-US" dirty="0"/>
          </a:p>
          <a:p>
            <a:r>
              <a:rPr lang="en-US" dirty="0" smtClean="0"/>
              <a:t>Review of Standard Operating Procedures</a:t>
            </a:r>
          </a:p>
          <a:p>
            <a:r>
              <a:rPr lang="en-US" dirty="0" smtClean="0"/>
              <a:t>Documented training</a:t>
            </a:r>
          </a:p>
          <a:p>
            <a:r>
              <a:rPr lang="en-US" dirty="0" smtClean="0"/>
              <a:t>Patient log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a:bodyPr>
          <a:lstStyle/>
          <a:p>
            <a:r>
              <a:rPr lang="en-US" dirty="0" smtClean="0"/>
              <a:t>Fundamentals of radiation</a:t>
            </a:r>
          </a:p>
          <a:p>
            <a:r>
              <a:rPr lang="en-US" dirty="0" smtClean="0"/>
              <a:t>How x-rays are produced</a:t>
            </a:r>
          </a:p>
          <a:p>
            <a:r>
              <a:rPr lang="en-US" dirty="0" smtClean="0"/>
              <a:t>Annual background exposure</a:t>
            </a:r>
          </a:p>
          <a:p>
            <a:r>
              <a:rPr lang="en-US" dirty="0" smtClean="0"/>
              <a:t>How to minimize your radiation exposure</a:t>
            </a:r>
          </a:p>
          <a:p>
            <a:r>
              <a:rPr lang="en-US" dirty="0" smtClean="0"/>
              <a:t>Instructions for the radiation monitoring program</a:t>
            </a:r>
          </a:p>
          <a:p>
            <a:r>
              <a:rPr lang="en-US" dirty="0" smtClean="0"/>
              <a:t>Potential biological effects from radiation exposure</a:t>
            </a:r>
          </a:p>
          <a:p>
            <a:r>
              <a:rPr lang="en-US" dirty="0" smtClean="0"/>
              <a:t>Operating and Safety Procedures</a:t>
            </a:r>
          </a:p>
          <a:p>
            <a:r>
              <a:rPr lang="en-US" dirty="0" smtClean="0"/>
              <a:t>Access to applicable dental radiation regulations</a:t>
            </a:r>
          </a:p>
          <a:p>
            <a:r>
              <a:rPr lang="en-US" dirty="0" smtClean="0"/>
              <a:t>Radiation Safety contact information</a:t>
            </a:r>
            <a:endParaRPr lang="en-US" dirty="0"/>
          </a:p>
        </p:txBody>
      </p:sp>
      <p:pic>
        <p:nvPicPr>
          <p:cNvPr id="124930" name="Picture 2" descr="http://www.dentalscanningservices.co.uk/images/dss_scan_a.jpg"/>
          <p:cNvPicPr>
            <a:picLocks noChangeAspect="1" noChangeArrowheads="1"/>
          </p:cNvPicPr>
          <p:nvPr/>
        </p:nvPicPr>
        <p:blipFill>
          <a:blip r:embed="rId2" cstate="email"/>
          <a:srcRect/>
          <a:stretch>
            <a:fillRect/>
          </a:stretch>
        </p:blipFill>
        <p:spPr bwMode="auto">
          <a:xfrm>
            <a:off x="5638800" y="1066800"/>
            <a:ext cx="2971800" cy="202577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r>
              <a:rPr lang="en-US" dirty="0" smtClean="0"/>
              <a:t>Radiation Control, Texas </a:t>
            </a:r>
            <a:br>
              <a:rPr lang="en-US" dirty="0" smtClean="0"/>
            </a:br>
            <a:r>
              <a:rPr lang="en-US" sz="4400" dirty="0" smtClean="0"/>
              <a:t>Department of State Health Services </a:t>
            </a:r>
            <a:endParaRPr lang="en-US" sz="4400" dirty="0"/>
          </a:p>
        </p:txBody>
      </p:sp>
      <p:sp>
        <p:nvSpPr>
          <p:cNvPr id="3" name="Content Placeholder 2"/>
          <p:cNvSpPr>
            <a:spLocks noGrp="1"/>
          </p:cNvSpPr>
          <p:nvPr>
            <p:ph idx="1"/>
          </p:nvPr>
        </p:nvSpPr>
        <p:spPr>
          <a:xfrm>
            <a:off x="457200" y="2209800"/>
            <a:ext cx="8229600" cy="4114800"/>
          </a:xfrm>
        </p:spPr>
        <p:txBody>
          <a:bodyPr/>
          <a:lstStyle/>
          <a:p>
            <a:r>
              <a:rPr lang="en-US" dirty="0" smtClean="0"/>
              <a:t>Regulations are available at:</a:t>
            </a:r>
          </a:p>
          <a:p>
            <a:pPr lvl="1"/>
            <a:r>
              <a:rPr lang="en-US" dirty="0" smtClean="0">
                <a:solidFill>
                  <a:srgbClr val="00B0F0"/>
                </a:solidFill>
              </a:rPr>
              <a:t>http://www.dshs.state.tx.us/radiation/rules.shtm</a:t>
            </a:r>
          </a:p>
          <a:p>
            <a:r>
              <a:rPr lang="en-US" dirty="0" smtClean="0">
                <a:latin typeface="+mj-lt"/>
              </a:rPr>
              <a:t>25 Texas Administrative Code (TAC)</a:t>
            </a:r>
          </a:p>
          <a:p>
            <a:pPr lvl="1"/>
            <a:r>
              <a:rPr lang="en-US" dirty="0" smtClean="0">
                <a:latin typeface="+mj-lt"/>
              </a:rPr>
              <a:t>§289.231 – X-ray Safety (General)</a:t>
            </a:r>
          </a:p>
          <a:p>
            <a:pPr lvl="1"/>
            <a:r>
              <a:rPr lang="en-US" dirty="0" smtClean="0">
                <a:latin typeface="+mj-lt"/>
              </a:rPr>
              <a:t>§289.203 – Notices to Workers</a:t>
            </a:r>
          </a:p>
          <a:p>
            <a:pPr lvl="1"/>
            <a:r>
              <a:rPr lang="en-US" dirty="0" smtClean="0">
                <a:latin typeface="+mj-lt"/>
              </a:rPr>
              <a:t>§289.232 – Dental Radiography</a:t>
            </a:r>
          </a:p>
          <a:p>
            <a:pPr lvl="1"/>
            <a:endParaRPr lang="en-US" dirty="0" smtClean="0">
              <a:solidFill>
                <a:srgbClr val="00B0F0"/>
              </a:solidFill>
            </a:endParaRP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5586" name="Picture 2"/>
          <p:cNvPicPr>
            <a:picLocks noChangeAspect="1" noChangeArrowheads="1"/>
          </p:cNvPicPr>
          <p:nvPr/>
        </p:nvPicPr>
        <p:blipFill>
          <a:blip r:embed="rId2" cstate="email"/>
          <a:srcRect/>
          <a:stretch>
            <a:fillRect/>
          </a:stretch>
        </p:blipFill>
        <p:spPr bwMode="auto">
          <a:xfrm>
            <a:off x="0" y="0"/>
            <a:ext cx="9144000" cy="5300663"/>
          </a:xfrm>
          <a:prstGeom prst="rect">
            <a:avLst/>
          </a:prstGeom>
          <a:noFill/>
          <a:ln w="9525">
            <a:noFill/>
            <a:miter lim="800000"/>
            <a:headEnd/>
            <a:tailEnd/>
          </a:ln>
        </p:spPr>
      </p:pic>
      <p:pic>
        <p:nvPicPr>
          <p:cNvPr id="195587" name="Picture 3"/>
          <p:cNvPicPr>
            <a:picLocks noChangeAspect="1" noChangeArrowheads="1"/>
          </p:cNvPicPr>
          <p:nvPr/>
        </p:nvPicPr>
        <p:blipFill>
          <a:blip r:embed="rId3" cstate="email"/>
          <a:srcRect t="-2067"/>
          <a:stretch>
            <a:fillRect/>
          </a:stretch>
        </p:blipFill>
        <p:spPr bwMode="auto">
          <a:xfrm>
            <a:off x="0" y="1447800"/>
            <a:ext cx="9144000" cy="5410200"/>
          </a:xfrm>
          <a:prstGeom prst="rect">
            <a:avLst/>
          </a:prstGeom>
          <a:noFill/>
          <a:ln w="9525">
            <a:noFill/>
            <a:miter lim="800000"/>
            <a:headEnd/>
            <a:tailEnd/>
          </a:ln>
        </p:spPr>
      </p:pic>
      <p:sp>
        <p:nvSpPr>
          <p:cNvPr id="6" name="Left Arrow 5"/>
          <p:cNvSpPr/>
          <p:nvPr/>
        </p:nvSpPr>
        <p:spPr>
          <a:xfrm rot="10202536">
            <a:off x="123567" y="3615464"/>
            <a:ext cx="2298586" cy="1629407"/>
          </a:xfrm>
          <a:prstGeom prst="lef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lumMod val="95000"/>
                  <a:lumOff val="5000"/>
                </a:schemeClr>
              </a:solidFill>
            </a:endParaRPr>
          </a:p>
        </p:txBody>
      </p:sp>
      <p:sp>
        <p:nvSpPr>
          <p:cNvPr id="7" name="Right Arrow 6"/>
          <p:cNvSpPr/>
          <p:nvPr/>
        </p:nvSpPr>
        <p:spPr>
          <a:xfrm rot="21028380">
            <a:off x="104553" y="3754545"/>
            <a:ext cx="2212878" cy="1447800"/>
          </a:xfrm>
          <a:prstGeom prst="rightArrow">
            <a:avLst>
              <a:gd name="adj1" fmla="val 55177"/>
              <a:gd name="adj2" fmla="val 50000"/>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Dental Regulations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General Machine Requirements</a:t>
            </a:r>
          </a:p>
        </p:txBody>
      </p:sp>
      <p:sp>
        <p:nvSpPr>
          <p:cNvPr id="21507" name="Rectangle 3"/>
          <p:cNvSpPr>
            <a:spLocks noGrp="1" noChangeArrowheads="1"/>
          </p:cNvSpPr>
          <p:nvPr>
            <p:ph idx="1"/>
          </p:nvPr>
        </p:nvSpPr>
        <p:spPr/>
        <p:txBody>
          <a:bodyPr>
            <a:normAutofit lnSpcReduction="10000"/>
          </a:bodyPr>
          <a:lstStyle/>
          <a:p>
            <a:r>
              <a:rPr lang="en-US" sz="2800" dirty="0"/>
              <a:t>Images must have dentist orders</a:t>
            </a:r>
          </a:p>
          <a:p>
            <a:r>
              <a:rPr lang="en-US" sz="2800" dirty="0"/>
              <a:t>Minimum distance is 6 feet from </a:t>
            </a:r>
            <a:r>
              <a:rPr lang="en-US" sz="2800" dirty="0" smtClean="0"/>
              <a:t>patient unless standing behind protective barrier</a:t>
            </a:r>
            <a:endParaRPr lang="en-US" sz="2800" dirty="0"/>
          </a:p>
          <a:p>
            <a:r>
              <a:rPr lang="en-US" sz="2800" dirty="0"/>
              <a:t>Technique chart</a:t>
            </a:r>
          </a:p>
          <a:p>
            <a:r>
              <a:rPr lang="en-US" sz="2800" dirty="0"/>
              <a:t>Exclude unnecessary personnel from area</a:t>
            </a:r>
          </a:p>
          <a:p>
            <a:r>
              <a:rPr lang="en-US" sz="2800" dirty="0"/>
              <a:t>Keep out of direct beam path</a:t>
            </a:r>
          </a:p>
          <a:p>
            <a:r>
              <a:rPr lang="en-US" sz="2800" dirty="0"/>
              <a:t>Use shielding prudently (0.25 mm of lead)</a:t>
            </a:r>
          </a:p>
          <a:p>
            <a:r>
              <a:rPr lang="en-US" sz="2800" dirty="0"/>
              <a:t>Minimize retakes</a:t>
            </a:r>
          </a:p>
          <a:p>
            <a:r>
              <a:rPr lang="en-US" sz="2800" dirty="0"/>
              <a:t>Operators must be credentialed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4648200" y="4191000"/>
            <a:ext cx="4495800" cy="2362200"/>
          </a:xfrm>
          <a:prstGeom prst="rect">
            <a:avLst/>
          </a:prstGeom>
          <a:blipFill dpi="0" rotWithShape="1">
            <a:blip r:embed="rId3" cstate="email">
              <a:alphaModFix amt="81000"/>
            </a:blip>
            <a:srcRect/>
            <a:tile tx="0" ty="0" sx="100000" sy="100000" flip="none" algn="tl"/>
          </a:blipFill>
          <a:ln w="9525">
            <a:solidFill>
              <a:schemeClr val="tx1"/>
            </a:solidFill>
            <a:miter lim="800000"/>
            <a:headEnd/>
            <a:tailEnd/>
          </a:ln>
          <a:effectLst/>
        </p:spPr>
        <p:txBody>
          <a:bodyPr wrap="none" lIns="91436" tIns="45718" rIns="91436" bIns="45718" anchor="ctr"/>
          <a:lstStyle/>
          <a:p>
            <a:pPr algn="ctr" eaLnBrk="0" hangingPunct="0"/>
            <a:r>
              <a:rPr lang="en-US" sz="2400" dirty="0">
                <a:solidFill>
                  <a:schemeClr val="tx1">
                    <a:lumMod val="10000"/>
                  </a:schemeClr>
                </a:solidFill>
                <a:latin typeface="Times New Roman" pitchFamily="18" charset="0"/>
              </a:rPr>
              <a:t>If you are pregnant or suspect </a:t>
            </a:r>
          </a:p>
          <a:p>
            <a:pPr algn="ctr" eaLnBrk="0" hangingPunct="0"/>
            <a:r>
              <a:rPr lang="en-US" sz="2400" dirty="0">
                <a:solidFill>
                  <a:schemeClr val="tx1">
                    <a:lumMod val="10000"/>
                  </a:schemeClr>
                </a:solidFill>
                <a:latin typeface="Times New Roman" pitchFamily="18" charset="0"/>
              </a:rPr>
              <a:t>you </a:t>
            </a:r>
            <a:r>
              <a:rPr lang="en-US" sz="2400" dirty="0" smtClean="0">
                <a:solidFill>
                  <a:schemeClr val="tx1">
                    <a:lumMod val="10000"/>
                  </a:schemeClr>
                </a:solidFill>
                <a:latin typeface="Times New Roman" pitchFamily="18" charset="0"/>
              </a:rPr>
              <a:t>are, please </a:t>
            </a:r>
            <a:r>
              <a:rPr lang="en-US" sz="2400" dirty="0">
                <a:solidFill>
                  <a:schemeClr val="tx1">
                    <a:lumMod val="10000"/>
                  </a:schemeClr>
                </a:solidFill>
                <a:latin typeface="Times New Roman" pitchFamily="18" charset="0"/>
              </a:rPr>
              <a:t>inform </a:t>
            </a:r>
          </a:p>
          <a:p>
            <a:pPr algn="ctr" eaLnBrk="0" hangingPunct="0"/>
            <a:r>
              <a:rPr lang="en-US" sz="2400" dirty="0">
                <a:solidFill>
                  <a:schemeClr val="tx1">
                    <a:lumMod val="10000"/>
                  </a:schemeClr>
                </a:solidFill>
                <a:latin typeface="Times New Roman" pitchFamily="18" charset="0"/>
              </a:rPr>
              <a:t>the technologist</a:t>
            </a:r>
          </a:p>
          <a:p>
            <a:pPr algn="ctr" eaLnBrk="0" hangingPunct="0"/>
            <a:r>
              <a:rPr lang="en-US" sz="2400" dirty="0">
                <a:solidFill>
                  <a:schemeClr val="tx1">
                    <a:lumMod val="10000"/>
                  </a:schemeClr>
                </a:solidFill>
                <a:latin typeface="Times New Roman" pitchFamily="18" charset="0"/>
              </a:rPr>
              <a:t> BEFORE </a:t>
            </a:r>
          </a:p>
          <a:p>
            <a:pPr algn="ctr" eaLnBrk="0" hangingPunct="0"/>
            <a:r>
              <a:rPr lang="en-US" sz="2400" dirty="0">
                <a:solidFill>
                  <a:schemeClr val="tx1">
                    <a:lumMod val="10000"/>
                  </a:schemeClr>
                </a:solidFill>
                <a:latin typeface="Times New Roman" pitchFamily="18" charset="0"/>
              </a:rPr>
              <a:t>x-rays are taken.</a:t>
            </a:r>
          </a:p>
          <a:p>
            <a:pPr algn="ctr" eaLnBrk="0" hangingPunct="0"/>
            <a:r>
              <a:rPr lang="en-US" sz="2400" dirty="0">
                <a:solidFill>
                  <a:schemeClr val="tx1">
                    <a:lumMod val="10000"/>
                  </a:schemeClr>
                </a:solidFill>
                <a:latin typeface="Times New Roman" pitchFamily="18" charset="0"/>
              </a:rPr>
              <a:t>Thank you.</a:t>
            </a:r>
          </a:p>
        </p:txBody>
      </p:sp>
      <p:sp>
        <p:nvSpPr>
          <p:cNvPr id="13320" name="Text Box 8"/>
          <p:cNvSpPr txBox="1">
            <a:spLocks noChangeArrowheads="1"/>
          </p:cNvSpPr>
          <p:nvPr/>
        </p:nvSpPr>
        <p:spPr bwMode="auto">
          <a:xfrm>
            <a:off x="381000" y="685800"/>
            <a:ext cx="8763000" cy="646327"/>
          </a:xfrm>
          <a:prstGeom prst="rect">
            <a:avLst/>
          </a:prstGeom>
          <a:noFill/>
          <a:ln w="9525">
            <a:noFill/>
            <a:miter lim="800000"/>
            <a:headEnd/>
            <a:tailEnd/>
          </a:ln>
          <a:effectLst/>
        </p:spPr>
        <p:txBody>
          <a:bodyPr wrap="square" lIns="91436" tIns="45718" rIns="91436" bIns="45718">
            <a:spAutoFit/>
          </a:bodyPr>
          <a:lstStyle/>
          <a:p>
            <a:pPr eaLnBrk="0" hangingPunct="0">
              <a:spcBef>
                <a:spcPct val="50000"/>
              </a:spcBef>
            </a:pPr>
            <a:r>
              <a:rPr lang="en-US" sz="3600" dirty="0" smtClean="0">
                <a:solidFill>
                  <a:schemeClr val="accent3">
                    <a:lumMod val="50000"/>
                  </a:schemeClr>
                </a:solidFill>
                <a:effectLst>
                  <a:outerShdw blurRad="38100" dist="38100" dir="2700000" algn="tl">
                    <a:srgbClr val="000000">
                      <a:alpha val="43137"/>
                    </a:srgbClr>
                  </a:outerShdw>
                </a:effectLst>
                <a:latin typeface="+mj-lt"/>
              </a:rPr>
              <a:t>Postings </a:t>
            </a:r>
            <a:r>
              <a:rPr lang="en-US" sz="3600" dirty="0">
                <a:solidFill>
                  <a:schemeClr val="accent3">
                    <a:lumMod val="50000"/>
                  </a:schemeClr>
                </a:solidFill>
                <a:effectLst>
                  <a:outerShdw blurRad="38100" dist="38100" dir="2700000" algn="tl">
                    <a:srgbClr val="000000">
                      <a:alpha val="43137"/>
                    </a:srgbClr>
                  </a:outerShdw>
                </a:effectLst>
                <a:latin typeface="+mj-lt"/>
              </a:rPr>
              <a:t>for Radiography Rooms</a:t>
            </a:r>
          </a:p>
        </p:txBody>
      </p:sp>
      <p:pic>
        <p:nvPicPr>
          <p:cNvPr id="9" name="Picture 8" descr="Picture 013.jpg"/>
          <p:cNvPicPr>
            <a:picLocks noChangeAspect="1"/>
          </p:cNvPicPr>
          <p:nvPr/>
        </p:nvPicPr>
        <p:blipFill>
          <a:blip r:embed="rId4" cstate="email">
            <a:lum bright="28000"/>
          </a:blip>
          <a:srcRect/>
          <a:stretch>
            <a:fillRect/>
          </a:stretch>
        </p:blipFill>
        <p:spPr>
          <a:xfrm>
            <a:off x="5105400" y="1600200"/>
            <a:ext cx="3581400" cy="2305050"/>
          </a:xfrm>
          <a:prstGeom prst="rect">
            <a:avLst/>
          </a:prstGeom>
        </p:spPr>
      </p:pic>
      <p:pic>
        <p:nvPicPr>
          <p:cNvPr id="4100" name="Picture 4" descr="http://www.ehss.vt.edu/images/XRA_CautionXray.jpg"/>
          <p:cNvPicPr>
            <a:picLocks noChangeAspect="1" noChangeArrowheads="1"/>
          </p:cNvPicPr>
          <p:nvPr/>
        </p:nvPicPr>
        <p:blipFill>
          <a:blip r:embed="rId5" cstate="email"/>
          <a:srcRect/>
          <a:stretch>
            <a:fillRect/>
          </a:stretch>
        </p:blipFill>
        <p:spPr bwMode="auto">
          <a:xfrm>
            <a:off x="1066800" y="1676400"/>
            <a:ext cx="2514600" cy="2954655"/>
          </a:xfrm>
          <a:prstGeom prst="rect">
            <a:avLst/>
          </a:prstGeom>
          <a:noFill/>
        </p:spPr>
      </p:pic>
      <p:pic>
        <p:nvPicPr>
          <p:cNvPr id="4102" name="Picture 6" descr="http://www.ehs.psu.edu/images/rad_sign06.gif"/>
          <p:cNvPicPr>
            <a:picLocks noChangeAspect="1" noChangeArrowheads="1"/>
          </p:cNvPicPr>
          <p:nvPr/>
        </p:nvPicPr>
        <p:blipFill>
          <a:blip r:embed="rId6" cstate="email"/>
          <a:srcRect/>
          <a:stretch>
            <a:fillRect/>
          </a:stretch>
        </p:blipFill>
        <p:spPr bwMode="auto">
          <a:xfrm>
            <a:off x="381000" y="4876800"/>
            <a:ext cx="3881581" cy="1171576"/>
          </a:xfrm>
          <a:prstGeom prst="rect">
            <a:avLst/>
          </a:prstGeom>
          <a:noFill/>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TE-1.JPG"/>
          <p:cNvPicPr>
            <a:picLocks noChangeAspect="1"/>
          </p:cNvPicPr>
          <p:nvPr/>
        </p:nvPicPr>
        <p:blipFill>
          <a:blip r:embed="rId3" cstate="email"/>
          <a:stretch>
            <a:fillRect/>
          </a:stretch>
        </p:blipFill>
        <p:spPr>
          <a:xfrm>
            <a:off x="762000" y="174064"/>
            <a:ext cx="7896850" cy="6683936"/>
          </a:xfrm>
          <a:prstGeom prst="rect">
            <a:avLst/>
          </a:prstGeom>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86000" y="-338138"/>
            <a:ext cx="4572000" cy="944563"/>
          </a:xfrm>
          <a:prstGeom prst="rect">
            <a:avLst/>
          </a:prstGeom>
          <a:noFill/>
          <a:ln w="9525">
            <a:noFill/>
            <a:miter lim="800000"/>
            <a:headEnd/>
            <a:tailEnd/>
          </a:ln>
          <a:effectLst/>
        </p:spPr>
        <p:txBody>
          <a:bodyPr>
            <a:spAutoFit/>
          </a:bodyPr>
          <a:lstStyle/>
          <a:p>
            <a:pPr>
              <a:spcBef>
                <a:spcPct val="50000"/>
              </a:spcBef>
              <a:buClr>
                <a:schemeClr val="tx1"/>
              </a:buClr>
              <a:buSzPct val="75000"/>
              <a:buFont typeface="Wingdings" pitchFamily="2" charset="2"/>
              <a:buChar char="l"/>
            </a:pPr>
            <a:endParaRPr lang="en-US" sz="2000"/>
          </a:p>
          <a:p>
            <a:pPr>
              <a:spcBef>
                <a:spcPct val="50000"/>
              </a:spcBef>
              <a:buClr>
                <a:schemeClr val="tx1"/>
              </a:buClr>
              <a:buSzPct val="75000"/>
              <a:buFont typeface="Wingdings" pitchFamily="2" charset="2"/>
              <a:buChar char="l"/>
            </a:pPr>
            <a:endParaRPr lang="en-US" sz="2400"/>
          </a:p>
        </p:txBody>
      </p:sp>
      <p:sp>
        <p:nvSpPr>
          <p:cNvPr id="56323" name="Rectangle 3"/>
          <p:cNvSpPr>
            <a:spLocks noGrp="1" noChangeArrowheads="1"/>
          </p:cNvSpPr>
          <p:nvPr>
            <p:ph type="title"/>
          </p:nvPr>
        </p:nvSpPr>
        <p:spPr>
          <a:xfrm>
            <a:off x="457200" y="609600"/>
            <a:ext cx="8686800" cy="838200"/>
          </a:xfrm>
        </p:spPr>
        <p:txBody>
          <a:bodyPr>
            <a:normAutofit/>
          </a:bodyPr>
          <a:lstStyle/>
          <a:p>
            <a:r>
              <a:rPr lang="en-US" b="1" dirty="0"/>
              <a:t>Overexposure Data </a:t>
            </a:r>
            <a:r>
              <a:rPr lang="en-US" b="1" dirty="0" smtClean="0"/>
              <a:t>Background</a:t>
            </a:r>
            <a:endParaRPr lang="en-US" b="1" dirty="0"/>
          </a:p>
        </p:txBody>
      </p:sp>
      <p:sp>
        <p:nvSpPr>
          <p:cNvPr id="56324" name="Rectangle 4"/>
          <p:cNvSpPr>
            <a:spLocks noGrp="1" noChangeArrowheads="1"/>
          </p:cNvSpPr>
          <p:nvPr>
            <p:ph idx="1"/>
          </p:nvPr>
        </p:nvSpPr>
        <p:spPr>
          <a:xfrm>
            <a:off x="762000" y="1600200"/>
            <a:ext cx="7848600" cy="4800600"/>
          </a:xfrm>
        </p:spPr>
        <p:txBody>
          <a:bodyPr>
            <a:normAutofit fontScale="92500" lnSpcReduction="10000"/>
          </a:bodyPr>
          <a:lstStyle/>
          <a:p>
            <a:pPr>
              <a:lnSpc>
                <a:spcPct val="90000"/>
              </a:lnSpc>
              <a:spcBef>
                <a:spcPct val="50000"/>
              </a:spcBef>
              <a:buClr>
                <a:schemeClr val="tx1"/>
              </a:buClr>
            </a:pPr>
            <a:r>
              <a:rPr lang="en-US" sz="2400" dirty="0"/>
              <a:t>Texas Department of State Health Services’ Radiation Control (DSHS-RC) (formerly known as Texas Depart of Health’s Bureau of Radiation Control (TDH-BRC)) is the designated state agency for issues involving radiation in Texas </a:t>
            </a:r>
          </a:p>
          <a:p>
            <a:pPr>
              <a:lnSpc>
                <a:spcPct val="90000"/>
              </a:lnSpc>
              <a:spcBef>
                <a:spcPct val="50000"/>
              </a:spcBef>
              <a:buClr>
                <a:schemeClr val="tx1"/>
              </a:buClr>
            </a:pPr>
            <a:r>
              <a:rPr lang="en-US" sz="2400" dirty="0"/>
              <a:t>An essential function of the DSHS-RC is responding to incidents and complaints</a:t>
            </a:r>
          </a:p>
          <a:p>
            <a:pPr>
              <a:lnSpc>
                <a:spcPct val="90000"/>
              </a:lnSpc>
              <a:spcBef>
                <a:spcPct val="50000"/>
              </a:spcBef>
              <a:buClr>
                <a:schemeClr val="tx1"/>
              </a:buClr>
            </a:pPr>
            <a:r>
              <a:rPr lang="en-US" sz="2400" dirty="0"/>
              <a:t>Records of such events have been recorded in text format since 1956</a:t>
            </a:r>
          </a:p>
          <a:p>
            <a:pPr>
              <a:lnSpc>
                <a:spcPct val="90000"/>
              </a:lnSpc>
              <a:spcBef>
                <a:spcPct val="50000"/>
              </a:spcBef>
              <a:buClr>
                <a:schemeClr val="tx1"/>
              </a:buClr>
            </a:pPr>
            <a:r>
              <a:rPr lang="en-US" sz="2400" dirty="0"/>
              <a:t>This data is much more thorough than any other state or federal government agency, but is not in a format that is analyzable</a:t>
            </a:r>
          </a:p>
          <a:p>
            <a:pPr>
              <a:lnSpc>
                <a:spcPct val="90000"/>
              </a:lnSpc>
              <a:spcBef>
                <a:spcPct val="50000"/>
              </a:spcBef>
              <a:buClr>
                <a:schemeClr val="tx1"/>
              </a:buClr>
            </a:pPr>
            <a:r>
              <a:rPr lang="en-US" sz="2400" dirty="0"/>
              <a:t>Previous work performed by Dr. Robert Emery and Dr. Mike Charlton examined, classified, and defined various events that occurred from 1988-1997</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914400" y="762000"/>
            <a:ext cx="8001000" cy="1143000"/>
          </a:xfrm>
          <a:prstGeom prst="rect">
            <a:avLst/>
          </a:prstGeom>
          <a:noFill/>
          <a:ln w="9525">
            <a:noFill/>
            <a:miter lim="800000"/>
            <a:headEnd/>
            <a:tailEnd/>
          </a:ln>
          <a:effectLst/>
        </p:spPr>
        <p:txBody>
          <a:bodyPr anchor="b"/>
          <a:lstStyle/>
          <a:p>
            <a:pPr algn="ctr"/>
            <a:endParaRPr lang="en-US" sz="3600" b="1">
              <a:solidFill>
                <a:schemeClr val="tx2"/>
              </a:solidFill>
            </a:endParaRPr>
          </a:p>
        </p:txBody>
      </p:sp>
      <p:graphicFrame>
        <p:nvGraphicFramePr>
          <p:cNvPr id="59410" name="Group 18"/>
          <p:cNvGraphicFramePr>
            <a:graphicFrameLocks noGrp="1"/>
          </p:cNvGraphicFramePr>
          <p:nvPr/>
        </p:nvGraphicFramePr>
        <p:xfrm>
          <a:off x="1447800" y="2286000"/>
          <a:ext cx="6248400" cy="3222244"/>
        </p:xfrm>
        <a:graphic>
          <a:graphicData uri="http://schemas.openxmlformats.org/drawingml/2006/table">
            <a:tbl>
              <a:tblPr/>
              <a:tblGrid>
                <a:gridCol w="2082800"/>
                <a:gridCol w="2082800"/>
                <a:gridCol w="2082800"/>
              </a:tblGrid>
              <a:tr h="176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Quarterly Limit</a:t>
                      </a: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Annual Whole Body Limit</a:t>
                      </a: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General Public Limit</a:t>
                      </a: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noFill/>
                  </a:tcPr>
                </a:tc>
              </a:tr>
              <a:tr h="1346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&gt;1.25 rem per 3 month period</a:t>
                      </a: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&gt;5 rem per year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&gt;100 mrem per year</a:t>
                      </a:r>
                    </a:p>
                  </a:txBody>
                  <a:tcPr horzOverflow="overflow">
                    <a:lnL w="57150" cap="flat" cmpd="sng" algn="ctr">
                      <a:solidFill>
                        <a:schemeClr val="tx1"/>
                      </a:solidFill>
                      <a:prstDash val="solid"/>
                      <a:miter lim="800000"/>
                      <a:headEnd type="none" w="med" len="med"/>
                      <a:tailEnd type="none" w="med" len="med"/>
                    </a:lnL>
                    <a:lnR w="57150" cap="flat" cmpd="sng" algn="ctr">
                      <a:solidFill>
                        <a:schemeClr val="tx1"/>
                      </a:solidFill>
                      <a:prstDash val="solid"/>
                      <a:miter lim="800000"/>
                      <a:headEnd type="none" w="med" len="med"/>
                      <a:tailEnd type="none" w="med" len="med"/>
                    </a:lnR>
                    <a:lnT w="57150" cap="flat" cmpd="sng" algn="ctr">
                      <a:solidFill>
                        <a:schemeClr val="tx1"/>
                      </a:solidFill>
                      <a:prstDash val="solid"/>
                      <a:miter lim="800000"/>
                      <a:headEnd type="none" w="med" len="med"/>
                      <a:tailEnd type="none" w="med" len="med"/>
                    </a:lnT>
                    <a:lnB w="5715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9409" name="Rectangle 17"/>
          <p:cNvSpPr>
            <a:spLocks noGrp="1" noChangeArrowheads="1"/>
          </p:cNvSpPr>
          <p:nvPr>
            <p:ph type="title"/>
          </p:nvPr>
        </p:nvSpPr>
        <p:spPr/>
        <p:txBody>
          <a:bodyPr/>
          <a:lstStyle/>
          <a:p>
            <a:r>
              <a:rPr lang="en-US" sz="3600" b="1"/>
              <a:t>Definition of Overexposure in Texas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0" y="1447799"/>
          <a:ext cx="9592192" cy="5410201"/>
        </p:xfrm>
        <a:graphic>
          <a:graphicData uri="http://schemas.openxmlformats.org/presentationml/2006/ole">
            <p:oleObj spid="_x0000_s69634" name="Chart" r:id="rId4" imgW="7572451" imgH="4152900" progId="Excel.Sheet.8">
              <p:embed/>
            </p:oleObj>
          </a:graphicData>
        </a:graphic>
      </p:graphicFrame>
      <p:sp>
        <p:nvSpPr>
          <p:cNvPr id="69635" name="Rectangle 3"/>
          <p:cNvSpPr>
            <a:spLocks noChangeArrowheads="1"/>
          </p:cNvSpPr>
          <p:nvPr/>
        </p:nvSpPr>
        <p:spPr bwMode="auto">
          <a:xfrm>
            <a:off x="914400" y="762000"/>
            <a:ext cx="8001000" cy="1143000"/>
          </a:xfrm>
          <a:prstGeom prst="rect">
            <a:avLst/>
          </a:prstGeom>
          <a:noFill/>
          <a:ln w="9525">
            <a:noFill/>
            <a:miter lim="800000"/>
            <a:headEnd/>
            <a:tailEnd/>
          </a:ln>
          <a:effectLst/>
        </p:spPr>
        <p:txBody>
          <a:bodyPr anchor="b"/>
          <a:lstStyle/>
          <a:p>
            <a:pPr algn="ctr"/>
            <a:endParaRPr lang="en-US" sz="3600" b="1">
              <a:solidFill>
                <a:schemeClr val="tx2"/>
              </a:solidFill>
            </a:endParaRPr>
          </a:p>
        </p:txBody>
      </p:sp>
      <p:sp>
        <p:nvSpPr>
          <p:cNvPr id="69636" name="Text Box 4"/>
          <p:cNvSpPr txBox="1">
            <a:spLocks noChangeArrowheads="1"/>
          </p:cNvSpPr>
          <p:nvPr/>
        </p:nvSpPr>
        <p:spPr bwMode="auto">
          <a:xfrm>
            <a:off x="1066800" y="5486400"/>
            <a:ext cx="1235075" cy="336550"/>
          </a:xfrm>
          <a:prstGeom prst="rect">
            <a:avLst/>
          </a:prstGeom>
          <a:noFill/>
          <a:ln w="9525">
            <a:noFill/>
            <a:miter lim="800000"/>
            <a:headEnd/>
            <a:tailEnd/>
          </a:ln>
          <a:effectLst/>
        </p:spPr>
        <p:txBody>
          <a:bodyPr>
            <a:spAutoFit/>
          </a:bodyPr>
          <a:lstStyle/>
          <a:p>
            <a:r>
              <a:rPr lang="en-US" sz="1600" b="1">
                <a:solidFill>
                  <a:srgbClr val="000066"/>
                </a:solidFill>
              </a:rPr>
              <a:t>(n=6,102)</a:t>
            </a:r>
          </a:p>
        </p:txBody>
      </p:sp>
      <p:sp>
        <p:nvSpPr>
          <p:cNvPr id="69637" name="Rectangle 5"/>
          <p:cNvSpPr>
            <a:spLocks noGrp="1" noChangeArrowheads="1"/>
          </p:cNvSpPr>
          <p:nvPr>
            <p:ph type="title"/>
          </p:nvPr>
        </p:nvSpPr>
        <p:spPr>
          <a:xfrm>
            <a:off x="381000" y="0"/>
            <a:ext cx="8305800" cy="1143000"/>
          </a:xfrm>
          <a:solidFill>
            <a:schemeClr val="bg1"/>
          </a:solidFill>
        </p:spPr>
        <p:txBody>
          <a:bodyPr>
            <a:normAutofit/>
          </a:bodyPr>
          <a:lstStyle/>
          <a:p>
            <a:r>
              <a:rPr lang="en-US" sz="3600" b="1" dirty="0"/>
              <a:t>Reported Radiation Incidents in Texas, 1956-2000 (n=6,102)</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906463" y="96838"/>
            <a:ext cx="8001000" cy="1143000"/>
          </a:xfrm>
          <a:prstGeom prst="rect">
            <a:avLst/>
          </a:prstGeom>
          <a:noFill/>
          <a:ln w="9525">
            <a:noFill/>
            <a:miter lim="800000"/>
            <a:headEnd/>
            <a:tailEnd/>
          </a:ln>
          <a:effectLst/>
        </p:spPr>
        <p:txBody>
          <a:bodyPr anchor="b"/>
          <a:lstStyle/>
          <a:p>
            <a:pPr algn="ctr"/>
            <a:endParaRPr lang="en-US" sz="4400">
              <a:solidFill>
                <a:schemeClr val="tx2"/>
              </a:solidFill>
            </a:endParaRPr>
          </a:p>
        </p:txBody>
      </p:sp>
      <p:graphicFrame>
        <p:nvGraphicFramePr>
          <p:cNvPr id="88067" name="Object 3"/>
          <p:cNvGraphicFramePr>
            <a:graphicFrameLocks noChangeAspect="1"/>
          </p:cNvGraphicFramePr>
          <p:nvPr/>
        </p:nvGraphicFramePr>
        <p:xfrm>
          <a:off x="-381000" y="1219200"/>
          <a:ext cx="9731558" cy="5638800"/>
        </p:xfrm>
        <a:graphic>
          <a:graphicData uri="http://schemas.openxmlformats.org/presentationml/2006/ole">
            <p:oleObj spid="_x0000_s88067" name="Chart" r:id="rId4" imgW="11475000" imgH="6648840" progId="Excel.Sheet.8">
              <p:embed/>
            </p:oleObj>
          </a:graphicData>
        </a:graphic>
      </p:graphicFrame>
      <p:sp>
        <p:nvSpPr>
          <p:cNvPr id="88068" name="Rectangle 4"/>
          <p:cNvSpPr>
            <a:spLocks noGrp="1" noChangeArrowheads="1"/>
          </p:cNvSpPr>
          <p:nvPr>
            <p:ph type="title"/>
          </p:nvPr>
        </p:nvSpPr>
        <p:spPr/>
        <p:txBody>
          <a:bodyPr>
            <a:normAutofit/>
          </a:bodyPr>
          <a:lstStyle/>
          <a:p>
            <a:r>
              <a:rPr lang="en-US" sz="3600" b="1" dirty="0"/>
              <a:t>Overexposure Incidents in Texas by Total Dose, 1956-2000</a:t>
            </a:r>
          </a:p>
        </p:txBody>
      </p:sp>
      <p:sp>
        <p:nvSpPr>
          <p:cNvPr id="5" name="TextBox 4"/>
          <p:cNvSpPr txBox="1"/>
          <p:nvPr/>
        </p:nvSpPr>
        <p:spPr>
          <a:xfrm>
            <a:off x="304800" y="4876800"/>
            <a:ext cx="2667000" cy="1477328"/>
          </a:xfrm>
          <a:prstGeom prst="rect">
            <a:avLst/>
          </a:prstGeom>
          <a:noFill/>
        </p:spPr>
        <p:txBody>
          <a:bodyPr wrap="square" rtlCol="0">
            <a:spAutoFit/>
          </a:bodyPr>
          <a:lstStyle/>
          <a:p>
            <a:r>
              <a:rPr lang="en-US" dirty="0" smtClean="0">
                <a:solidFill>
                  <a:schemeClr val="accent3">
                    <a:lumMod val="50000"/>
                  </a:schemeClr>
                </a:solidFill>
              </a:rPr>
              <a:t>Only 2% of the overexposures in Texas from 1956 to 2000 have been high enough to see acute clinical effects</a:t>
            </a:r>
            <a:endParaRPr lang="en-US"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914400" y="762000"/>
            <a:ext cx="8001000" cy="1143000"/>
          </a:xfrm>
          <a:prstGeom prst="rect">
            <a:avLst/>
          </a:prstGeom>
          <a:noFill/>
          <a:ln w="9525">
            <a:noFill/>
            <a:miter lim="800000"/>
            <a:headEnd/>
            <a:tailEnd/>
          </a:ln>
          <a:effectLst/>
        </p:spPr>
        <p:txBody>
          <a:bodyPr anchor="b"/>
          <a:lstStyle/>
          <a:p>
            <a:pPr algn="ctr"/>
            <a:r>
              <a:rPr lang="en-US" sz="4400">
                <a:solidFill>
                  <a:schemeClr val="tx2"/>
                </a:solidFill>
              </a:rPr>
              <a:t>	</a:t>
            </a:r>
          </a:p>
        </p:txBody>
      </p:sp>
      <p:sp>
        <p:nvSpPr>
          <p:cNvPr id="93187" name="Rectangle 3"/>
          <p:cNvSpPr>
            <a:spLocks noChangeArrowheads="1"/>
          </p:cNvSpPr>
          <p:nvPr/>
        </p:nvSpPr>
        <p:spPr bwMode="auto">
          <a:xfrm>
            <a:off x="762000" y="1524000"/>
            <a:ext cx="8001000" cy="3733800"/>
          </a:xfrm>
          <a:prstGeom prst="rect">
            <a:avLst/>
          </a:prstGeom>
          <a:noFill/>
          <a:ln w="9525">
            <a:noFill/>
            <a:miter lim="800000"/>
            <a:headEnd/>
            <a:tailEnd/>
          </a:ln>
          <a:effectLst/>
        </p:spPr>
        <p:txBody>
          <a:bodyPr/>
          <a:lstStyle/>
          <a:p>
            <a:pPr marL="742950" lvl="1" indent="-285750">
              <a:lnSpc>
                <a:spcPct val="90000"/>
              </a:lnSpc>
              <a:spcBef>
                <a:spcPct val="20000"/>
              </a:spcBef>
              <a:buClr>
                <a:schemeClr val="tx1"/>
              </a:buClr>
              <a:buFontTx/>
              <a:buChar char="•"/>
            </a:pPr>
            <a:endParaRPr lang="en-US" sz="2800"/>
          </a:p>
          <a:p>
            <a:pPr marL="342900" indent="-342900">
              <a:lnSpc>
                <a:spcPct val="90000"/>
              </a:lnSpc>
              <a:spcBef>
                <a:spcPct val="20000"/>
              </a:spcBef>
              <a:buClr>
                <a:schemeClr val="tx1"/>
              </a:buClr>
              <a:buFontTx/>
              <a:buChar char="•"/>
            </a:pPr>
            <a:r>
              <a:rPr lang="en-US" sz="2800"/>
              <a:t>Near equal prevalence of overexposures in medical and industrial settings</a:t>
            </a:r>
          </a:p>
          <a:p>
            <a:pPr marL="342900" indent="-342900">
              <a:lnSpc>
                <a:spcPct val="90000"/>
              </a:lnSpc>
              <a:spcBef>
                <a:spcPct val="20000"/>
              </a:spcBef>
              <a:buClr>
                <a:schemeClr val="tx1"/>
              </a:buClr>
              <a:buFontTx/>
              <a:buChar char="•"/>
            </a:pPr>
            <a:r>
              <a:rPr lang="en-US" sz="2800"/>
              <a:t>Significant decreases in overexposure incidents</a:t>
            </a:r>
          </a:p>
          <a:p>
            <a:pPr marL="742950" lvl="1" indent="-285750">
              <a:lnSpc>
                <a:spcPct val="90000"/>
              </a:lnSpc>
              <a:spcBef>
                <a:spcPct val="20000"/>
              </a:spcBef>
              <a:buClr>
                <a:schemeClr val="tx1"/>
              </a:buClr>
              <a:buFontTx/>
              <a:buChar char="•"/>
            </a:pPr>
            <a:r>
              <a:rPr lang="en-US" sz="2400"/>
              <a:t>Early 80’s, likely related to oil and gas exploration activity in Texas</a:t>
            </a:r>
          </a:p>
          <a:p>
            <a:pPr marL="742950" lvl="1" indent="-285750">
              <a:lnSpc>
                <a:spcPct val="90000"/>
              </a:lnSpc>
              <a:spcBef>
                <a:spcPct val="20000"/>
              </a:spcBef>
              <a:buClr>
                <a:schemeClr val="tx1"/>
              </a:buClr>
              <a:buFontTx/>
              <a:buChar char="•"/>
            </a:pPr>
            <a:r>
              <a:rPr lang="en-US" sz="2400"/>
              <a:t>After 1994, likely due to change in regulations</a:t>
            </a:r>
          </a:p>
          <a:p>
            <a:pPr marL="342900" indent="-342900">
              <a:lnSpc>
                <a:spcPct val="90000"/>
              </a:lnSpc>
              <a:spcBef>
                <a:spcPct val="20000"/>
              </a:spcBef>
              <a:buClr>
                <a:schemeClr val="tx1"/>
              </a:buClr>
              <a:buFontTx/>
              <a:buChar char="•"/>
            </a:pPr>
            <a:r>
              <a:rPr lang="en-US" sz="2800"/>
              <a:t>Within the largest category of events in Texas from 1956-2000, the occurrence of non-stochastic events was rare.</a:t>
            </a:r>
          </a:p>
        </p:txBody>
      </p:sp>
      <p:sp>
        <p:nvSpPr>
          <p:cNvPr id="93188" name="Rectangle 4"/>
          <p:cNvSpPr>
            <a:spLocks noGrp="1" noChangeArrowheads="1"/>
          </p:cNvSpPr>
          <p:nvPr>
            <p:ph type="title"/>
          </p:nvPr>
        </p:nvSpPr>
        <p:spPr/>
        <p:txBody>
          <a:bodyPr/>
          <a:lstStyle/>
          <a:p>
            <a:r>
              <a:rPr lang="en-US" sz="3600" b="1"/>
              <a:t>Initial Overexposure Conclusions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radiation?</a:t>
            </a:r>
            <a:endParaRPr lang="en-US" dirty="0"/>
          </a:p>
        </p:txBody>
      </p:sp>
      <p:sp>
        <p:nvSpPr>
          <p:cNvPr id="6" name="Content Placeholder 5"/>
          <p:cNvSpPr>
            <a:spLocks noGrp="1"/>
          </p:cNvSpPr>
          <p:nvPr>
            <p:ph idx="1"/>
          </p:nvPr>
        </p:nvSpPr>
        <p:spPr>
          <a:xfrm>
            <a:off x="457200" y="1935480"/>
            <a:ext cx="6248400" cy="4389120"/>
          </a:xfrm>
        </p:spPr>
        <p:txBody>
          <a:bodyPr/>
          <a:lstStyle/>
          <a:p>
            <a:r>
              <a:rPr lang="en-US" dirty="0" smtClean="0"/>
              <a:t>Emission of energy in the form of particles (e.g. beta) or waves (e.g. x-rays)</a:t>
            </a:r>
          </a:p>
          <a:p>
            <a:endParaRPr lang="en-US" dirty="0" smtClean="0"/>
          </a:p>
          <a:p>
            <a:r>
              <a:rPr lang="en-US" dirty="0" smtClean="0"/>
              <a:t>“Ionizing” radiation has enough energy to remove an orbital electron and produce ions.</a:t>
            </a:r>
            <a:endParaRPr lang="en-US" dirty="0"/>
          </a:p>
        </p:txBody>
      </p:sp>
      <p:pic>
        <p:nvPicPr>
          <p:cNvPr id="4" name="Picture 3" descr="X-ray of Hand (Landauer).jpg"/>
          <p:cNvPicPr>
            <a:picLocks noChangeAspect="1"/>
          </p:cNvPicPr>
          <p:nvPr/>
        </p:nvPicPr>
        <p:blipFill>
          <a:blip r:embed="rId2" cstate="email"/>
          <a:stretch>
            <a:fillRect/>
          </a:stretch>
        </p:blipFill>
        <p:spPr>
          <a:xfrm>
            <a:off x="7010400" y="1905000"/>
            <a:ext cx="1730721" cy="2362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sz="half" idx="1"/>
          </p:nvPr>
        </p:nvSpPr>
        <p:spPr>
          <a:xfrm>
            <a:off x="533400" y="1752600"/>
            <a:ext cx="7848600" cy="4724400"/>
          </a:xfrm>
        </p:spPr>
        <p:txBody>
          <a:bodyPr>
            <a:normAutofit/>
          </a:bodyPr>
          <a:lstStyle/>
          <a:p>
            <a:pPr eaLnBrk="1" hangingPunct="1"/>
            <a:r>
              <a:rPr lang="en-US" sz="2400" dirty="0" smtClean="0"/>
              <a:t>Operating &amp; Safety Procedures for Use of Radiation in Dental Branch Clinics</a:t>
            </a:r>
          </a:p>
          <a:p>
            <a:pPr lvl="1"/>
            <a:r>
              <a:rPr lang="en-US" sz="2200" dirty="0" smtClean="0"/>
              <a:t>For current version contact Ms. </a:t>
            </a:r>
            <a:r>
              <a:rPr lang="en-US" sz="2200" dirty="0" err="1" smtClean="0"/>
              <a:t>Adkisson’s</a:t>
            </a:r>
            <a:r>
              <a:rPr lang="en-US" sz="2200" dirty="0" smtClean="0"/>
              <a:t> office</a:t>
            </a:r>
          </a:p>
          <a:p>
            <a:pPr eaLnBrk="1" hangingPunct="1"/>
            <a:r>
              <a:rPr lang="en-US" sz="2400" dirty="0" smtClean="0"/>
              <a:t>Radiation </a:t>
            </a:r>
            <a:r>
              <a:rPr lang="en-US" sz="2400" dirty="0"/>
              <a:t>Safety Website </a:t>
            </a:r>
            <a:r>
              <a:rPr lang="en-US" sz="2400" dirty="0">
                <a:solidFill>
                  <a:srgbClr val="00B0F0"/>
                </a:solidFill>
              </a:rPr>
              <a:t>http://www.uth.tmc.edu/safety/radiation_safety.html</a:t>
            </a:r>
          </a:p>
          <a:p>
            <a:pPr lvl="1" eaLnBrk="1" hangingPunct="1"/>
            <a:r>
              <a:rPr lang="en-US" sz="2100" b="1" dirty="0"/>
              <a:t>Forms</a:t>
            </a:r>
            <a:r>
              <a:rPr lang="en-US" sz="2100" dirty="0"/>
              <a:t> is the repository for standard forms (e.g., </a:t>
            </a:r>
            <a:r>
              <a:rPr lang="en-US" sz="2100" dirty="0" smtClean="0"/>
              <a:t>dosimetry, </a:t>
            </a:r>
            <a:r>
              <a:rPr lang="en-US" sz="2100" dirty="0"/>
              <a:t>training &amp; experience)</a:t>
            </a:r>
          </a:p>
          <a:p>
            <a:pPr lvl="1" eaLnBrk="1" hangingPunct="1"/>
            <a:r>
              <a:rPr lang="en-US" sz="2100" b="1" dirty="0"/>
              <a:t>Policies</a:t>
            </a:r>
            <a:r>
              <a:rPr lang="en-US" sz="2100" dirty="0"/>
              <a:t> lists the basic radiation safety </a:t>
            </a:r>
            <a:r>
              <a:rPr lang="en-US" sz="2100" dirty="0" smtClean="0"/>
              <a:t>policies</a:t>
            </a:r>
          </a:p>
          <a:p>
            <a:pPr lvl="1" eaLnBrk="1" hangingPunct="1"/>
            <a:r>
              <a:rPr lang="en-US" sz="2100" b="1" dirty="0" smtClean="0"/>
              <a:t>Manuals – UTHSC-H Radiation Safety Manual</a:t>
            </a:r>
            <a:endParaRPr lang="en-US" sz="2100" b="1" dirty="0"/>
          </a:p>
          <a:p>
            <a:pPr eaLnBrk="1" hangingPunct="1"/>
            <a:r>
              <a:rPr lang="en-US" sz="2400" dirty="0" smtClean="0"/>
              <a:t>Radiation Safety Office </a:t>
            </a:r>
            <a:r>
              <a:rPr lang="en-US" sz="2400" dirty="0"/>
              <a:t>Phone Number: </a:t>
            </a:r>
            <a:r>
              <a:rPr lang="en-US" sz="2400" b="1" dirty="0">
                <a:solidFill>
                  <a:srgbClr val="00B0F0"/>
                </a:solidFill>
                <a:latin typeface="+mj-lt"/>
              </a:rPr>
              <a:t>713 500 </a:t>
            </a:r>
            <a:r>
              <a:rPr lang="en-US" sz="2400" b="1" dirty="0" smtClean="0">
                <a:solidFill>
                  <a:srgbClr val="00B0F0"/>
                </a:solidFill>
                <a:latin typeface="+mj-lt"/>
              </a:rPr>
              <a:t>5840</a:t>
            </a:r>
          </a:p>
          <a:p>
            <a:pPr eaLnBrk="1" hangingPunct="1">
              <a:buNone/>
            </a:pPr>
            <a:r>
              <a:rPr lang="en-US" sz="2400" dirty="0" smtClean="0"/>
              <a:t>	</a:t>
            </a:r>
            <a:r>
              <a:rPr lang="en-US" sz="2400" b="1" dirty="0" smtClean="0">
                <a:solidFill>
                  <a:srgbClr val="00B0F0"/>
                </a:solidFill>
                <a:latin typeface="+mj-lt"/>
              </a:rPr>
              <a:t>In an Emergency (call): (713) 500 4357 (HELP)</a:t>
            </a:r>
          </a:p>
          <a:p>
            <a:pPr eaLnBrk="1" hangingPunct="1">
              <a:buNone/>
            </a:pPr>
            <a:endParaRPr lang="en-US" sz="2400" b="1" dirty="0">
              <a:solidFill>
                <a:srgbClr val="00B0F0"/>
              </a:solidFill>
              <a:latin typeface="+mj-lt"/>
            </a:endParaRPr>
          </a:p>
        </p:txBody>
      </p:sp>
      <p:sp>
        <p:nvSpPr>
          <p:cNvPr id="7" name="Title 6"/>
          <p:cNvSpPr>
            <a:spLocks noGrp="1"/>
          </p:cNvSpPr>
          <p:nvPr>
            <p:ph type="title"/>
          </p:nvPr>
        </p:nvSpPr>
        <p:spPr>
          <a:xfrm>
            <a:off x="76200" y="501650"/>
            <a:ext cx="8382000" cy="1098550"/>
          </a:xfrm>
        </p:spPr>
        <p:txBody>
          <a:bodyPr>
            <a:noAutofit/>
          </a:bodyPr>
          <a:lstStyle/>
          <a:p>
            <a:r>
              <a:rPr lang="en-US" sz="4000" dirty="0" smtClean="0"/>
              <a:t>For Assistance or More Information…</a:t>
            </a:r>
            <a:endParaRPr lang="en-US" sz="4000" dirty="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type="title"/>
          </p:nvPr>
        </p:nvSpPr>
        <p:spPr/>
        <p:txBody>
          <a:bodyPr/>
          <a:lstStyle/>
          <a:p>
            <a:endParaRPr lang="en-US"/>
          </a:p>
        </p:txBody>
      </p:sp>
      <p:pic>
        <p:nvPicPr>
          <p:cNvPr id="45063" name="Picture 7" descr="2linecenter2colorUTHSC"/>
          <p:cNvPicPr>
            <a:picLocks noGrp="1" noChangeAspect="1" noChangeArrowheads="1"/>
          </p:cNvPicPr>
          <p:nvPr>
            <p:ph sz="half" idx="1"/>
          </p:nvPr>
        </p:nvPicPr>
        <p:blipFill>
          <a:blip r:embed="rId2" cstate="email"/>
          <a:srcRect/>
          <a:stretch>
            <a:fillRect/>
          </a:stretch>
        </p:blipFill>
        <p:spPr>
          <a:xfrm>
            <a:off x="1447800" y="2667000"/>
            <a:ext cx="5955056" cy="28956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914400"/>
            <a:ext cx="9144000" cy="609600"/>
          </a:xfrm>
          <a:noFill/>
        </p:spPr>
        <p:txBody>
          <a:bodyPr>
            <a:normAutofit fontScale="90000"/>
          </a:bodyPr>
          <a:lstStyle/>
          <a:p>
            <a:pPr algn="ctr"/>
            <a:r>
              <a:rPr lang="en-US" sz="4000" dirty="0"/>
              <a:t>Radiation Spectrum</a:t>
            </a:r>
          </a:p>
        </p:txBody>
      </p:sp>
      <p:sp>
        <p:nvSpPr>
          <p:cNvPr id="9" name="Rounded Rectangle 8"/>
          <p:cNvSpPr/>
          <p:nvPr/>
        </p:nvSpPr>
        <p:spPr>
          <a:xfrm>
            <a:off x="0" y="1676400"/>
            <a:ext cx="1676400" cy="838200"/>
          </a:xfrm>
          <a:prstGeom prst="roundRect">
            <a:avLst>
              <a:gd name="adj" fmla="val 11053"/>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Radio</a:t>
            </a:r>
          </a:p>
        </p:txBody>
      </p:sp>
      <p:sp>
        <p:nvSpPr>
          <p:cNvPr id="10" name="Rounded Rectangle 9"/>
          <p:cNvSpPr/>
          <p:nvPr/>
        </p:nvSpPr>
        <p:spPr>
          <a:xfrm>
            <a:off x="1676400" y="1676400"/>
            <a:ext cx="14478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Microwave</a:t>
            </a:r>
            <a:endParaRPr lang="en-US" dirty="0">
              <a:solidFill>
                <a:srgbClr val="003E6C"/>
              </a:solidFill>
            </a:endParaRPr>
          </a:p>
        </p:txBody>
      </p:sp>
      <p:sp>
        <p:nvSpPr>
          <p:cNvPr id="11" name="Rounded Rectangle 10"/>
          <p:cNvSpPr/>
          <p:nvPr/>
        </p:nvSpPr>
        <p:spPr>
          <a:xfrm>
            <a:off x="3124200" y="1676400"/>
            <a:ext cx="16002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Infrared </a:t>
            </a:r>
            <a:endParaRPr lang="en-US" dirty="0">
              <a:solidFill>
                <a:srgbClr val="003E6C"/>
              </a:solidFill>
            </a:endParaRPr>
          </a:p>
        </p:txBody>
      </p:sp>
      <p:sp>
        <p:nvSpPr>
          <p:cNvPr id="12" name="Rounded Rectangle 11"/>
          <p:cNvSpPr/>
          <p:nvPr/>
        </p:nvSpPr>
        <p:spPr>
          <a:xfrm>
            <a:off x="4724400" y="1676400"/>
            <a:ext cx="14478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Visible</a:t>
            </a:r>
            <a:endParaRPr lang="en-US" dirty="0">
              <a:solidFill>
                <a:srgbClr val="003E6C"/>
              </a:solidFill>
            </a:endParaRPr>
          </a:p>
        </p:txBody>
      </p:sp>
      <p:sp>
        <p:nvSpPr>
          <p:cNvPr id="13" name="Rounded Rectangle 12"/>
          <p:cNvSpPr/>
          <p:nvPr/>
        </p:nvSpPr>
        <p:spPr>
          <a:xfrm>
            <a:off x="6172200" y="1676400"/>
            <a:ext cx="13716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Ultraviolet </a:t>
            </a:r>
            <a:endParaRPr lang="en-US" dirty="0">
              <a:solidFill>
                <a:srgbClr val="003E6C"/>
              </a:solidFill>
            </a:endParaRPr>
          </a:p>
        </p:txBody>
      </p:sp>
      <p:sp>
        <p:nvSpPr>
          <p:cNvPr id="14" name="Rounded Rectangle 13"/>
          <p:cNvSpPr/>
          <p:nvPr/>
        </p:nvSpPr>
        <p:spPr>
          <a:xfrm>
            <a:off x="7543800" y="1676400"/>
            <a:ext cx="8382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E6C"/>
                </a:solidFill>
              </a:rPr>
              <a:t>X-ray</a:t>
            </a:r>
            <a:endParaRPr lang="en-US" dirty="0">
              <a:solidFill>
                <a:srgbClr val="003E6C"/>
              </a:solidFill>
            </a:endParaRPr>
          </a:p>
        </p:txBody>
      </p:sp>
      <p:sp>
        <p:nvSpPr>
          <p:cNvPr id="15" name="Rounded Rectangle 14"/>
          <p:cNvSpPr/>
          <p:nvPr/>
        </p:nvSpPr>
        <p:spPr>
          <a:xfrm>
            <a:off x="8382000" y="1676400"/>
            <a:ext cx="762000"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3E6C"/>
                </a:solidFill>
              </a:rPr>
              <a:t>Gamma Ray</a:t>
            </a:r>
            <a:endParaRPr lang="en-US" sz="1000" b="1" dirty="0">
              <a:solidFill>
                <a:srgbClr val="003E6C"/>
              </a:solidFill>
            </a:endParaRPr>
          </a:p>
        </p:txBody>
      </p:sp>
      <p:sp>
        <p:nvSpPr>
          <p:cNvPr id="18" name="TextBox 17"/>
          <p:cNvSpPr txBox="1"/>
          <p:nvPr/>
        </p:nvSpPr>
        <p:spPr>
          <a:xfrm>
            <a:off x="609600" y="2590800"/>
            <a:ext cx="533400"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3</a:t>
            </a:r>
            <a:endParaRPr lang="en-US" dirty="0" smtClean="0">
              <a:solidFill>
                <a:srgbClr val="003E6C"/>
              </a:solidFill>
            </a:endParaRPr>
          </a:p>
          <a:p>
            <a:endParaRPr lang="en-US" dirty="0">
              <a:solidFill>
                <a:srgbClr val="003E6C"/>
              </a:solidFill>
            </a:endParaRPr>
          </a:p>
        </p:txBody>
      </p:sp>
      <p:sp>
        <p:nvSpPr>
          <p:cNvPr id="20" name="TextBox 19"/>
          <p:cNvSpPr txBox="1"/>
          <p:nvPr/>
        </p:nvSpPr>
        <p:spPr>
          <a:xfrm>
            <a:off x="2133600" y="2590800"/>
            <a:ext cx="577402"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-2</a:t>
            </a:r>
            <a:endParaRPr lang="en-US" dirty="0" smtClean="0">
              <a:solidFill>
                <a:srgbClr val="003E6C"/>
              </a:solidFill>
            </a:endParaRPr>
          </a:p>
          <a:p>
            <a:endParaRPr lang="en-US" dirty="0">
              <a:solidFill>
                <a:srgbClr val="003E6C"/>
              </a:solidFill>
            </a:endParaRPr>
          </a:p>
        </p:txBody>
      </p:sp>
      <p:sp>
        <p:nvSpPr>
          <p:cNvPr id="21" name="TextBox 20"/>
          <p:cNvSpPr txBox="1"/>
          <p:nvPr/>
        </p:nvSpPr>
        <p:spPr>
          <a:xfrm>
            <a:off x="3689798" y="2590800"/>
            <a:ext cx="577402"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-5</a:t>
            </a:r>
            <a:endParaRPr lang="en-US" dirty="0" smtClean="0">
              <a:solidFill>
                <a:srgbClr val="003E6C"/>
              </a:solidFill>
            </a:endParaRPr>
          </a:p>
          <a:p>
            <a:endParaRPr lang="en-US" dirty="0">
              <a:solidFill>
                <a:srgbClr val="003E6C"/>
              </a:solidFill>
            </a:endParaRPr>
          </a:p>
        </p:txBody>
      </p:sp>
      <p:sp>
        <p:nvSpPr>
          <p:cNvPr id="22" name="TextBox 21"/>
          <p:cNvSpPr txBox="1"/>
          <p:nvPr/>
        </p:nvSpPr>
        <p:spPr>
          <a:xfrm>
            <a:off x="4953000" y="2590800"/>
            <a:ext cx="1143000" cy="646331"/>
          </a:xfrm>
          <a:prstGeom prst="rect">
            <a:avLst/>
          </a:prstGeom>
          <a:noFill/>
        </p:spPr>
        <p:txBody>
          <a:bodyPr wrap="square" rtlCol="0">
            <a:spAutoFit/>
          </a:bodyPr>
          <a:lstStyle/>
          <a:p>
            <a:r>
              <a:rPr lang="en-US" dirty="0" smtClean="0">
                <a:solidFill>
                  <a:srgbClr val="003E6C"/>
                </a:solidFill>
              </a:rPr>
              <a:t>.5 x 10</a:t>
            </a:r>
            <a:r>
              <a:rPr lang="en-US" baseline="30000" dirty="0" smtClean="0">
                <a:solidFill>
                  <a:srgbClr val="003E6C"/>
                </a:solidFill>
              </a:rPr>
              <a:t>-6</a:t>
            </a:r>
            <a:endParaRPr lang="en-US" dirty="0" smtClean="0">
              <a:solidFill>
                <a:srgbClr val="003E6C"/>
              </a:solidFill>
            </a:endParaRPr>
          </a:p>
          <a:p>
            <a:endParaRPr lang="en-US" dirty="0">
              <a:solidFill>
                <a:srgbClr val="003E6C"/>
              </a:solidFill>
            </a:endParaRPr>
          </a:p>
        </p:txBody>
      </p:sp>
      <p:sp>
        <p:nvSpPr>
          <p:cNvPr id="23" name="TextBox 22"/>
          <p:cNvSpPr txBox="1"/>
          <p:nvPr/>
        </p:nvSpPr>
        <p:spPr>
          <a:xfrm>
            <a:off x="6629400" y="2590800"/>
            <a:ext cx="577402"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-8</a:t>
            </a:r>
            <a:endParaRPr lang="en-US" dirty="0" smtClean="0">
              <a:solidFill>
                <a:srgbClr val="003E6C"/>
              </a:solidFill>
            </a:endParaRPr>
          </a:p>
          <a:p>
            <a:endParaRPr lang="en-US" dirty="0">
              <a:solidFill>
                <a:srgbClr val="003E6C"/>
              </a:solidFill>
            </a:endParaRPr>
          </a:p>
        </p:txBody>
      </p:sp>
      <p:sp>
        <p:nvSpPr>
          <p:cNvPr id="24" name="TextBox 23"/>
          <p:cNvSpPr txBox="1"/>
          <p:nvPr/>
        </p:nvSpPr>
        <p:spPr>
          <a:xfrm>
            <a:off x="7620000" y="2590800"/>
            <a:ext cx="685800"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-10</a:t>
            </a:r>
            <a:endParaRPr lang="en-US" dirty="0" smtClean="0">
              <a:solidFill>
                <a:srgbClr val="003E6C"/>
              </a:solidFill>
            </a:endParaRPr>
          </a:p>
          <a:p>
            <a:endParaRPr lang="en-US" dirty="0">
              <a:solidFill>
                <a:srgbClr val="003E6C"/>
              </a:solidFill>
            </a:endParaRPr>
          </a:p>
        </p:txBody>
      </p:sp>
      <p:sp>
        <p:nvSpPr>
          <p:cNvPr id="25" name="TextBox 24"/>
          <p:cNvSpPr txBox="1"/>
          <p:nvPr/>
        </p:nvSpPr>
        <p:spPr>
          <a:xfrm>
            <a:off x="8458200" y="2590800"/>
            <a:ext cx="685800" cy="646331"/>
          </a:xfrm>
          <a:prstGeom prst="rect">
            <a:avLst/>
          </a:prstGeom>
          <a:noFill/>
        </p:spPr>
        <p:txBody>
          <a:bodyPr wrap="square" rtlCol="0">
            <a:spAutoFit/>
          </a:bodyPr>
          <a:lstStyle/>
          <a:p>
            <a:r>
              <a:rPr lang="en-US" dirty="0" smtClean="0">
                <a:solidFill>
                  <a:srgbClr val="003E6C"/>
                </a:solidFill>
              </a:rPr>
              <a:t>10</a:t>
            </a:r>
            <a:r>
              <a:rPr lang="en-US" baseline="30000" dirty="0" smtClean="0">
                <a:solidFill>
                  <a:srgbClr val="003E6C"/>
                </a:solidFill>
              </a:rPr>
              <a:t>-12</a:t>
            </a:r>
            <a:endParaRPr lang="en-US" dirty="0" smtClean="0">
              <a:solidFill>
                <a:srgbClr val="003E6C"/>
              </a:solidFill>
            </a:endParaRPr>
          </a:p>
          <a:p>
            <a:endParaRPr lang="en-US" dirty="0">
              <a:solidFill>
                <a:srgbClr val="003E6C"/>
              </a:solidFill>
            </a:endParaRPr>
          </a:p>
        </p:txBody>
      </p:sp>
      <p:sp>
        <p:nvSpPr>
          <p:cNvPr id="27" name="Freeform 26"/>
          <p:cNvSpPr/>
          <p:nvPr/>
        </p:nvSpPr>
        <p:spPr bwMode="auto">
          <a:xfrm>
            <a:off x="0" y="3200400"/>
            <a:ext cx="9144000" cy="990600"/>
          </a:xfrm>
          <a:custGeom>
            <a:avLst/>
            <a:gdLst>
              <a:gd name="connsiteX0" fmla="*/ 8978429 w 8978429"/>
              <a:gd name="connsiteY0" fmla="*/ 317970 h 1119481"/>
              <a:gd name="connsiteX1" fmla="*/ 8888118 w 8978429"/>
              <a:gd name="connsiteY1" fmla="*/ 735658 h 1119481"/>
              <a:gd name="connsiteX2" fmla="*/ 8820384 w 8978429"/>
              <a:gd name="connsiteY2" fmla="*/ 80903 h 1119481"/>
              <a:gd name="connsiteX3" fmla="*/ 8775229 w 8978429"/>
              <a:gd name="connsiteY3" fmla="*/ 814681 h 1119481"/>
              <a:gd name="connsiteX4" fmla="*/ 8696207 w 8978429"/>
              <a:gd name="connsiteY4" fmla="*/ 58325 h 1119481"/>
              <a:gd name="connsiteX5" fmla="*/ 8639762 w 8978429"/>
              <a:gd name="connsiteY5" fmla="*/ 848547 h 1119481"/>
              <a:gd name="connsiteX6" fmla="*/ 8560740 w 8978429"/>
              <a:gd name="connsiteY6" fmla="*/ 13170 h 1119481"/>
              <a:gd name="connsiteX7" fmla="*/ 8493007 w 8978429"/>
              <a:gd name="connsiteY7" fmla="*/ 927570 h 1119481"/>
              <a:gd name="connsiteX8" fmla="*/ 8346251 w 8978429"/>
              <a:gd name="connsiteY8" fmla="*/ 35747 h 1119481"/>
              <a:gd name="connsiteX9" fmla="*/ 8210784 w 8978429"/>
              <a:gd name="connsiteY9" fmla="*/ 984014 h 1119481"/>
              <a:gd name="connsiteX10" fmla="*/ 8041451 w 8978429"/>
              <a:gd name="connsiteY10" fmla="*/ 24458 h 1119481"/>
              <a:gd name="connsiteX11" fmla="*/ 7928562 w 8978429"/>
              <a:gd name="connsiteY11" fmla="*/ 1085614 h 1119481"/>
              <a:gd name="connsiteX12" fmla="*/ 7691496 w 8978429"/>
              <a:gd name="connsiteY12" fmla="*/ 35747 h 1119481"/>
              <a:gd name="connsiteX13" fmla="*/ 7352829 w 8978429"/>
              <a:gd name="connsiteY13" fmla="*/ 1108192 h 1119481"/>
              <a:gd name="connsiteX14" fmla="*/ 7149629 w 8978429"/>
              <a:gd name="connsiteY14" fmla="*/ 80903 h 1119481"/>
              <a:gd name="connsiteX15" fmla="*/ 6833540 w 8978429"/>
              <a:gd name="connsiteY15" fmla="*/ 1085614 h 1119481"/>
              <a:gd name="connsiteX16" fmla="*/ 6585184 w 8978429"/>
              <a:gd name="connsiteY16" fmla="*/ 13170 h 1119481"/>
              <a:gd name="connsiteX17" fmla="*/ 6370696 w 8978429"/>
              <a:gd name="connsiteY17" fmla="*/ 1108192 h 1119481"/>
              <a:gd name="connsiteX18" fmla="*/ 5907851 w 8978429"/>
              <a:gd name="connsiteY18" fmla="*/ 80903 h 1119481"/>
              <a:gd name="connsiteX19" fmla="*/ 5648207 w 8978429"/>
              <a:gd name="connsiteY19" fmla="*/ 1096903 h 1119481"/>
              <a:gd name="connsiteX20" fmla="*/ 5264384 w 8978429"/>
              <a:gd name="connsiteY20" fmla="*/ 103481 h 1119481"/>
              <a:gd name="connsiteX21" fmla="*/ 5072473 w 8978429"/>
              <a:gd name="connsiteY21" fmla="*/ 1108192 h 1119481"/>
              <a:gd name="connsiteX22" fmla="*/ 4733807 w 8978429"/>
              <a:gd name="connsiteY22" fmla="*/ 92192 h 1119481"/>
              <a:gd name="connsiteX23" fmla="*/ 4135496 w 8978429"/>
              <a:gd name="connsiteY23" fmla="*/ 1051747 h 1119481"/>
              <a:gd name="connsiteX24" fmla="*/ 3469451 w 8978429"/>
              <a:gd name="connsiteY24" fmla="*/ 92192 h 1119481"/>
              <a:gd name="connsiteX25" fmla="*/ 2758251 w 8978429"/>
              <a:gd name="connsiteY25" fmla="*/ 1063036 h 1119481"/>
              <a:gd name="connsiteX26" fmla="*/ 2024473 w 8978429"/>
              <a:gd name="connsiteY26" fmla="*/ 103481 h 1119481"/>
              <a:gd name="connsiteX27" fmla="*/ 1245540 w 8978429"/>
              <a:gd name="connsiteY27" fmla="*/ 1029170 h 1119481"/>
              <a:gd name="connsiteX28" fmla="*/ 297273 w 8978429"/>
              <a:gd name="connsiteY28" fmla="*/ 171214 h 1119481"/>
              <a:gd name="connsiteX29" fmla="*/ 37629 w 8978429"/>
              <a:gd name="connsiteY29" fmla="*/ 950147 h 1119481"/>
              <a:gd name="connsiteX30" fmla="*/ 71496 w 8978429"/>
              <a:gd name="connsiteY30" fmla="*/ 950147 h 1119481"/>
              <a:gd name="connsiteX31" fmla="*/ 94073 w 8978429"/>
              <a:gd name="connsiteY31" fmla="*/ 995303 h 11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78429" h="1119481">
                <a:moveTo>
                  <a:pt x="8978429" y="317970"/>
                </a:moveTo>
                <a:cubicBezTo>
                  <a:pt x="8946444" y="546569"/>
                  <a:pt x="8914459" y="775169"/>
                  <a:pt x="8888118" y="735658"/>
                </a:cubicBezTo>
                <a:cubicBezTo>
                  <a:pt x="8861777" y="696147"/>
                  <a:pt x="8839199" y="67733"/>
                  <a:pt x="8820384" y="80903"/>
                </a:cubicBezTo>
                <a:cubicBezTo>
                  <a:pt x="8801569" y="94073"/>
                  <a:pt x="8795925" y="818444"/>
                  <a:pt x="8775229" y="814681"/>
                </a:cubicBezTo>
                <a:cubicBezTo>
                  <a:pt x="8754533" y="810918"/>
                  <a:pt x="8718785" y="52681"/>
                  <a:pt x="8696207" y="58325"/>
                </a:cubicBezTo>
                <a:cubicBezTo>
                  <a:pt x="8673629" y="63969"/>
                  <a:pt x="8662340" y="856073"/>
                  <a:pt x="8639762" y="848547"/>
                </a:cubicBezTo>
                <a:cubicBezTo>
                  <a:pt x="8617184" y="841021"/>
                  <a:pt x="8585199" y="0"/>
                  <a:pt x="8560740" y="13170"/>
                </a:cubicBezTo>
                <a:cubicBezTo>
                  <a:pt x="8536281" y="26341"/>
                  <a:pt x="8528755" y="923807"/>
                  <a:pt x="8493007" y="927570"/>
                </a:cubicBezTo>
                <a:cubicBezTo>
                  <a:pt x="8457259" y="931333"/>
                  <a:pt x="8393288" y="26340"/>
                  <a:pt x="8346251" y="35747"/>
                </a:cubicBezTo>
                <a:cubicBezTo>
                  <a:pt x="8299214" y="45154"/>
                  <a:pt x="8261584" y="985895"/>
                  <a:pt x="8210784" y="984014"/>
                </a:cubicBezTo>
                <a:cubicBezTo>
                  <a:pt x="8159984" y="982133"/>
                  <a:pt x="8088488" y="7525"/>
                  <a:pt x="8041451" y="24458"/>
                </a:cubicBezTo>
                <a:cubicBezTo>
                  <a:pt x="7994414" y="41391"/>
                  <a:pt x="7986888" y="1083733"/>
                  <a:pt x="7928562" y="1085614"/>
                </a:cubicBezTo>
                <a:cubicBezTo>
                  <a:pt x="7870236" y="1087495"/>
                  <a:pt x="7787451" y="31984"/>
                  <a:pt x="7691496" y="35747"/>
                </a:cubicBezTo>
                <a:cubicBezTo>
                  <a:pt x="7595541" y="39510"/>
                  <a:pt x="7443140" y="1100666"/>
                  <a:pt x="7352829" y="1108192"/>
                </a:cubicBezTo>
                <a:cubicBezTo>
                  <a:pt x="7262518" y="1115718"/>
                  <a:pt x="7236177" y="84666"/>
                  <a:pt x="7149629" y="80903"/>
                </a:cubicBezTo>
                <a:cubicBezTo>
                  <a:pt x="7063081" y="77140"/>
                  <a:pt x="6927614" y="1096903"/>
                  <a:pt x="6833540" y="1085614"/>
                </a:cubicBezTo>
                <a:cubicBezTo>
                  <a:pt x="6739466" y="1074325"/>
                  <a:pt x="6662325" y="9407"/>
                  <a:pt x="6585184" y="13170"/>
                </a:cubicBezTo>
                <a:cubicBezTo>
                  <a:pt x="6508043" y="16933"/>
                  <a:pt x="6483585" y="1096903"/>
                  <a:pt x="6370696" y="1108192"/>
                </a:cubicBezTo>
                <a:cubicBezTo>
                  <a:pt x="6257807" y="1119481"/>
                  <a:pt x="6028266" y="82784"/>
                  <a:pt x="5907851" y="80903"/>
                </a:cubicBezTo>
                <a:cubicBezTo>
                  <a:pt x="5787436" y="79022"/>
                  <a:pt x="5755451" y="1093140"/>
                  <a:pt x="5648207" y="1096903"/>
                </a:cubicBezTo>
                <a:cubicBezTo>
                  <a:pt x="5540963" y="1100666"/>
                  <a:pt x="5360340" y="101600"/>
                  <a:pt x="5264384" y="103481"/>
                </a:cubicBezTo>
                <a:cubicBezTo>
                  <a:pt x="5168428" y="105363"/>
                  <a:pt x="5160902" y="1110073"/>
                  <a:pt x="5072473" y="1108192"/>
                </a:cubicBezTo>
                <a:cubicBezTo>
                  <a:pt x="4984044" y="1106311"/>
                  <a:pt x="4889970" y="101599"/>
                  <a:pt x="4733807" y="92192"/>
                </a:cubicBezTo>
                <a:cubicBezTo>
                  <a:pt x="4577644" y="82785"/>
                  <a:pt x="4346222" y="1051747"/>
                  <a:pt x="4135496" y="1051747"/>
                </a:cubicBezTo>
                <a:cubicBezTo>
                  <a:pt x="3924770" y="1051747"/>
                  <a:pt x="3698992" y="90311"/>
                  <a:pt x="3469451" y="92192"/>
                </a:cubicBezTo>
                <a:cubicBezTo>
                  <a:pt x="3239910" y="94073"/>
                  <a:pt x="2999081" y="1061155"/>
                  <a:pt x="2758251" y="1063036"/>
                </a:cubicBezTo>
                <a:cubicBezTo>
                  <a:pt x="2517421" y="1064918"/>
                  <a:pt x="2276591" y="109125"/>
                  <a:pt x="2024473" y="103481"/>
                </a:cubicBezTo>
                <a:cubicBezTo>
                  <a:pt x="1772355" y="97837"/>
                  <a:pt x="1533407" y="1017881"/>
                  <a:pt x="1245540" y="1029170"/>
                </a:cubicBezTo>
                <a:cubicBezTo>
                  <a:pt x="957673" y="1040459"/>
                  <a:pt x="498591" y="184384"/>
                  <a:pt x="297273" y="171214"/>
                </a:cubicBezTo>
                <a:cubicBezTo>
                  <a:pt x="95955" y="158044"/>
                  <a:pt x="75258" y="820325"/>
                  <a:pt x="37629" y="950147"/>
                </a:cubicBezTo>
                <a:cubicBezTo>
                  <a:pt x="0" y="1079969"/>
                  <a:pt x="62089" y="942621"/>
                  <a:pt x="71496" y="950147"/>
                </a:cubicBezTo>
                <a:cubicBezTo>
                  <a:pt x="80903" y="957673"/>
                  <a:pt x="87488" y="976488"/>
                  <a:pt x="94073" y="995303"/>
                </a:cubicBezTo>
              </a:path>
            </a:pathLst>
          </a:cu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3124200" y="4495800"/>
            <a:ext cx="2362200" cy="369332"/>
          </a:xfrm>
          <a:prstGeom prst="rect">
            <a:avLst/>
          </a:prstGeom>
          <a:noFill/>
        </p:spPr>
        <p:txBody>
          <a:bodyPr wrap="square" rtlCol="0">
            <a:spAutoFit/>
          </a:bodyPr>
          <a:lstStyle/>
          <a:p>
            <a:r>
              <a:rPr lang="en-US" dirty="0" smtClean="0">
                <a:solidFill>
                  <a:srgbClr val="003E6C"/>
                </a:solidFill>
              </a:rPr>
              <a:t>Wavelength </a:t>
            </a:r>
            <a:r>
              <a:rPr lang="en-US" dirty="0" smtClean="0">
                <a:solidFill>
                  <a:schemeClr val="bg1"/>
                </a:solidFill>
              </a:rPr>
              <a:t>(</a:t>
            </a:r>
            <a:r>
              <a:rPr lang="en-US" dirty="0" smtClean="0">
                <a:solidFill>
                  <a:srgbClr val="003E6C"/>
                </a:solidFill>
              </a:rPr>
              <a:t>meters</a:t>
            </a:r>
            <a:r>
              <a:rPr lang="en-US" dirty="0" smtClean="0">
                <a:solidFill>
                  <a:schemeClr val="bg1"/>
                </a:solidFill>
              </a:rPr>
              <a:t>)</a:t>
            </a:r>
            <a:endParaRPr lang="en-US" dirty="0">
              <a:solidFill>
                <a:schemeClr val="bg1"/>
              </a:solidFill>
            </a:endParaRPr>
          </a:p>
        </p:txBody>
      </p:sp>
      <p:sp>
        <p:nvSpPr>
          <p:cNvPr id="19" name="TextBox 18"/>
          <p:cNvSpPr txBox="1"/>
          <p:nvPr/>
        </p:nvSpPr>
        <p:spPr>
          <a:xfrm>
            <a:off x="381000" y="5334000"/>
            <a:ext cx="8305800" cy="1323439"/>
          </a:xfrm>
          <a:prstGeom prst="rect">
            <a:avLst/>
          </a:prstGeom>
          <a:noFill/>
        </p:spPr>
        <p:txBody>
          <a:bodyPr wrap="square" rtlCol="0">
            <a:spAutoFit/>
          </a:bodyPr>
          <a:lstStyle/>
          <a:p>
            <a:r>
              <a:rPr lang="en-US" sz="2000" dirty="0" smtClean="0">
                <a:solidFill>
                  <a:schemeClr val="accent1">
                    <a:lumMod val="50000"/>
                  </a:schemeClr>
                </a:solidFill>
              </a:rPr>
              <a:t>Electromagnetic radiation travels through space in the form of waves. Waves of all types have an associated wavelength and frequency. Radio waves have the longest while gamma rays have the shortest wavelength.</a:t>
            </a:r>
            <a:endParaRPr lang="en-US" sz="2000"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295400"/>
          </a:xfrm>
        </p:spPr>
        <p:txBody>
          <a:bodyPr>
            <a:normAutofit fontScale="90000"/>
          </a:bodyPr>
          <a:lstStyle/>
          <a:p>
            <a:pPr eaLnBrk="1" hangingPunct="1">
              <a:defRPr/>
            </a:pPr>
            <a:r>
              <a:rPr lang="en-US" dirty="0" smtClean="0"/>
              <a:t>Wilhelm Roentgen Discovers X-rays</a:t>
            </a:r>
          </a:p>
        </p:txBody>
      </p:sp>
      <p:sp>
        <p:nvSpPr>
          <p:cNvPr id="30723" name="Rectangle 3"/>
          <p:cNvSpPr>
            <a:spLocks noGrp="1" noChangeArrowheads="1"/>
          </p:cNvSpPr>
          <p:nvPr>
            <p:ph type="body" sz="half" idx="1"/>
          </p:nvPr>
        </p:nvSpPr>
        <p:spPr>
          <a:xfrm>
            <a:off x="5029200" y="1828800"/>
            <a:ext cx="3810000" cy="4114800"/>
          </a:xfrm>
        </p:spPr>
        <p:txBody>
          <a:bodyPr/>
          <a:lstStyle/>
          <a:p>
            <a:pPr eaLnBrk="1" hangingPunct="1">
              <a:defRPr/>
            </a:pPr>
            <a:r>
              <a:rPr lang="en-US" sz="2200" dirty="0" smtClean="0">
                <a:effectLst/>
              </a:rPr>
              <a:t>November 8, 1895</a:t>
            </a:r>
          </a:p>
          <a:p>
            <a:pPr eaLnBrk="1" hangingPunct="1">
              <a:defRPr/>
            </a:pPr>
            <a:r>
              <a:rPr lang="en-US" sz="2200" dirty="0" smtClean="0">
                <a:effectLst/>
              </a:rPr>
              <a:t>While studying cathode ray tubes, he noticed that the fluorescence occurred in a cathode ray tube even when shielded from outside light</a:t>
            </a:r>
          </a:p>
          <a:p>
            <a:pPr eaLnBrk="1" hangingPunct="1">
              <a:defRPr/>
            </a:pPr>
            <a:r>
              <a:rPr lang="en-US" sz="2200" dirty="0" smtClean="0">
                <a:effectLst/>
              </a:rPr>
              <a:t>Discovery instantly revolutionized physics and medicine</a:t>
            </a:r>
          </a:p>
        </p:txBody>
      </p:sp>
      <p:pic>
        <p:nvPicPr>
          <p:cNvPr id="31748" name="Picture 4" descr="rontgen"/>
          <p:cNvPicPr>
            <a:picLocks noChangeAspect="1" noChangeArrowheads="1"/>
          </p:cNvPicPr>
          <p:nvPr/>
        </p:nvPicPr>
        <p:blipFill>
          <a:blip r:embed="rId2" cstate="email"/>
          <a:srcRect/>
          <a:stretch>
            <a:fillRect/>
          </a:stretch>
        </p:blipFill>
        <p:spPr bwMode="auto">
          <a:xfrm>
            <a:off x="1066800" y="1752600"/>
            <a:ext cx="30162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000019.JPG"/>
          <p:cNvPicPr>
            <a:picLocks noChangeAspect="1"/>
          </p:cNvPicPr>
          <p:nvPr/>
        </p:nvPicPr>
        <p:blipFill>
          <a:blip r:embed="rId3" cstate="email"/>
          <a:stretch>
            <a:fillRect/>
          </a:stretch>
        </p:blipFill>
        <p:spPr>
          <a:xfrm>
            <a:off x="0" y="0"/>
            <a:ext cx="9144000" cy="6858000"/>
          </a:xfrm>
          <a:prstGeom prst="rect">
            <a:avLst/>
          </a:prstGeom>
        </p:spPr>
      </p:pic>
      <p:sp>
        <p:nvSpPr>
          <p:cNvPr id="9" name="Title 8"/>
          <p:cNvSpPr>
            <a:spLocks noGrp="1"/>
          </p:cNvSpPr>
          <p:nvPr>
            <p:ph type="title"/>
          </p:nvPr>
        </p:nvSpPr>
        <p:spPr>
          <a:xfrm>
            <a:off x="5638800" y="304800"/>
            <a:ext cx="2819400" cy="1143000"/>
          </a:xfrm>
        </p:spPr>
        <p:txBody>
          <a:bodyPr>
            <a:normAutofit fontScale="90000"/>
          </a:bodyPr>
          <a:lstStyle/>
          <a:p>
            <a:pPr algn="r"/>
            <a:r>
              <a:rPr lang="en-US" dirty="0" smtClean="0"/>
              <a:t>X-Ray Tube</a:t>
            </a:r>
            <a:endParaRPr lang="en-US" dirty="0"/>
          </a:p>
        </p:txBody>
      </p:sp>
      <p:sp>
        <p:nvSpPr>
          <p:cNvPr id="4" name="TextBox 3"/>
          <p:cNvSpPr txBox="1"/>
          <p:nvPr/>
        </p:nvSpPr>
        <p:spPr>
          <a:xfrm>
            <a:off x="4038600" y="5486400"/>
            <a:ext cx="2548326" cy="461665"/>
          </a:xfrm>
          <a:prstGeom prst="rect">
            <a:avLst/>
          </a:prstGeom>
          <a:noFill/>
        </p:spPr>
        <p:txBody>
          <a:bodyPr wrap="none" rtlCol="0">
            <a:spAutoFit/>
          </a:bodyPr>
          <a:lstStyle/>
          <a:p>
            <a:r>
              <a:rPr lang="en-US" sz="2400" b="1" dirty="0" smtClean="0">
                <a:solidFill>
                  <a:schemeClr val="accent3">
                    <a:lumMod val="50000"/>
                  </a:schemeClr>
                </a:solidFill>
              </a:rPr>
              <a:t>Tungsten Target</a:t>
            </a:r>
            <a:endParaRPr lang="en-US" sz="2400" b="1" dirty="0">
              <a:solidFill>
                <a:schemeClr val="accent3">
                  <a:lumMod val="50000"/>
                </a:schemeClr>
              </a:solidFill>
            </a:endParaRPr>
          </a:p>
        </p:txBody>
      </p:sp>
      <p:cxnSp>
        <p:nvCxnSpPr>
          <p:cNvPr id="8" name="Straight Arrow Connector 7"/>
          <p:cNvCxnSpPr>
            <a:stCxn id="4" idx="0"/>
          </p:cNvCxnSpPr>
          <p:nvPr/>
        </p:nvCxnSpPr>
        <p:spPr bwMode="auto">
          <a:xfrm rot="16200000" flipV="1">
            <a:off x="4142282" y="4315919"/>
            <a:ext cx="1676400" cy="664562"/>
          </a:xfrm>
          <a:prstGeom prst="straightConnector1">
            <a:avLst/>
          </a:prstGeom>
          <a:solidFill>
            <a:schemeClr val="accent1"/>
          </a:solidFill>
          <a:ln w="25400" cap="rnd" cmpd="sng" algn="ctr">
            <a:solidFill>
              <a:srgbClr val="FF6600"/>
            </a:solidFill>
            <a:prstDash val="solid"/>
            <a:round/>
            <a:headEnd type="none" w="med" len="med"/>
            <a:tailEnd type="triangle"/>
          </a:ln>
          <a:effectLst/>
        </p:spPr>
      </p:cxn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X-ray Tube Anatomy</a:t>
            </a:r>
          </a:p>
        </p:txBody>
      </p:sp>
      <p:sp>
        <p:nvSpPr>
          <p:cNvPr id="4" name="Content Placeholder 3"/>
          <p:cNvSpPr>
            <a:spLocks noGrp="1"/>
          </p:cNvSpPr>
          <p:nvPr>
            <p:ph idx="1"/>
          </p:nvPr>
        </p:nvSpPr>
        <p:spPr/>
        <p:txBody>
          <a:bodyPr/>
          <a:lstStyle/>
          <a:p>
            <a:r>
              <a:rPr lang="en-US" dirty="0" smtClean="0"/>
              <a:t>X-rays are produced by energy conversion when a fast moving stream of electrons is suddenly slowed down in the target (e.g. tungsten) anode of the x-ray tube.</a:t>
            </a:r>
            <a:endParaRPr lang="en-US" dirty="0"/>
          </a:p>
        </p:txBody>
      </p:sp>
      <p:pic>
        <p:nvPicPr>
          <p:cNvPr id="19459" name="Picture 3" descr="FIBMP"/>
          <p:cNvPicPr>
            <a:picLocks noChangeAspect="1" noChangeArrowheads="1"/>
          </p:cNvPicPr>
          <p:nvPr/>
        </p:nvPicPr>
        <p:blipFill>
          <a:blip r:embed="rId2" cstate="email"/>
          <a:srcRect/>
          <a:stretch>
            <a:fillRect/>
          </a:stretch>
        </p:blipFill>
        <p:spPr bwMode="auto">
          <a:xfrm>
            <a:off x="1219200" y="3276600"/>
            <a:ext cx="671359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a:xfrm>
            <a:off x="457200" y="762000"/>
            <a:ext cx="8686800" cy="990600"/>
          </a:xfrm>
        </p:spPr>
        <p:txBody>
          <a:bodyPr>
            <a:normAutofit fontScale="90000"/>
          </a:bodyPr>
          <a:lstStyle/>
          <a:p>
            <a:pPr algn="ctr" eaLnBrk="1" hangingPunct="1">
              <a:defRPr/>
            </a:pPr>
            <a:r>
              <a:rPr lang="en-US" sz="4000" dirty="0"/>
              <a:t>Natural and Manmade </a:t>
            </a:r>
            <a:r>
              <a:rPr lang="en-US" sz="4000" dirty="0" smtClean="0"/>
              <a:t/>
            </a:r>
            <a:br>
              <a:rPr lang="en-US" sz="4000" dirty="0" smtClean="0"/>
            </a:br>
            <a:r>
              <a:rPr lang="en-US" sz="4000" dirty="0" smtClean="0"/>
              <a:t>“Background” Radiation</a:t>
            </a:r>
            <a:endParaRPr lang="en-US" sz="4000" dirty="0"/>
          </a:p>
        </p:txBody>
      </p:sp>
      <p:graphicFrame>
        <p:nvGraphicFramePr>
          <p:cNvPr id="2050" name="Chart 3"/>
          <p:cNvGraphicFramePr>
            <a:graphicFrameLocks/>
          </p:cNvGraphicFramePr>
          <p:nvPr/>
        </p:nvGraphicFramePr>
        <p:xfrm>
          <a:off x="762000" y="2514600"/>
          <a:ext cx="7777163" cy="3587750"/>
        </p:xfrm>
        <a:graphic>
          <a:graphicData uri="http://schemas.openxmlformats.org/presentationml/2006/ole">
            <p:oleObj spid="_x0000_s118786" name="Worksheet" r:id="rId4" imgW="7401035" imgH="3124347" progId="Excel.Sheet.8">
              <p:embed/>
            </p:oleObj>
          </a:graphicData>
        </a:graphic>
      </p:graphicFrame>
      <p:sp>
        <p:nvSpPr>
          <p:cNvPr id="4" name="TextBox 3"/>
          <p:cNvSpPr txBox="1"/>
          <p:nvPr/>
        </p:nvSpPr>
        <p:spPr>
          <a:xfrm>
            <a:off x="1066800" y="1828800"/>
            <a:ext cx="7162800" cy="461661"/>
          </a:xfrm>
          <a:prstGeom prst="rect">
            <a:avLst/>
          </a:prstGeom>
          <a:noFill/>
        </p:spPr>
        <p:txBody>
          <a:bodyPr wrap="square" lIns="91436" tIns="45718" rIns="91436" bIns="45718" rtlCol="0">
            <a:spAutoFit/>
          </a:bodyPr>
          <a:lstStyle/>
          <a:p>
            <a:pPr algn="ctr"/>
            <a:r>
              <a:rPr lang="en-US" sz="2400" dirty="0" smtClean="0">
                <a:solidFill>
                  <a:srgbClr val="003E6C"/>
                </a:solidFill>
                <a:latin typeface="+mn-lt"/>
              </a:rPr>
              <a:t>National Annual  Average Exposure is 625 mrem</a:t>
            </a:r>
            <a:endParaRPr lang="en-US" sz="2400" dirty="0">
              <a:solidFill>
                <a:srgbClr val="003E6C"/>
              </a:solidFill>
              <a:latin typeface="+mn-lt"/>
            </a:endParaRPr>
          </a:p>
        </p:txBody>
      </p:sp>
      <p:sp>
        <p:nvSpPr>
          <p:cNvPr id="6" name="TextBox 5"/>
          <p:cNvSpPr txBox="1"/>
          <p:nvPr/>
        </p:nvSpPr>
        <p:spPr>
          <a:xfrm>
            <a:off x="1752600" y="3352800"/>
            <a:ext cx="184731" cy="369332"/>
          </a:xfrm>
          <a:prstGeom prst="rect">
            <a:avLst/>
          </a:prstGeom>
          <a:noFill/>
        </p:spPr>
        <p:txBody>
          <a:bodyPr wrap="none" rtlCol="0">
            <a:spAutoFit/>
          </a:bodyPr>
          <a:lstStyle/>
          <a:p>
            <a:endParaRPr lang="en-US" dirty="0"/>
          </a:p>
        </p:txBody>
      </p:sp>
      <p:sp>
        <p:nvSpPr>
          <p:cNvPr id="7" name="TextBox 6"/>
          <p:cNvSpPr txBox="1"/>
          <p:nvPr/>
        </p:nvSpPr>
        <p:spPr>
          <a:xfrm>
            <a:off x="533400" y="6248400"/>
            <a:ext cx="8305800" cy="369328"/>
          </a:xfrm>
          <a:prstGeom prst="rect">
            <a:avLst/>
          </a:prstGeom>
          <a:noFill/>
        </p:spPr>
        <p:txBody>
          <a:bodyPr wrap="square" lIns="91436" tIns="45718" rIns="91436" bIns="45718" rtlCol="0">
            <a:spAutoFit/>
          </a:bodyPr>
          <a:lstStyle/>
          <a:p>
            <a:pPr algn="ctr"/>
            <a:r>
              <a:rPr lang="en-US" dirty="0" smtClean="0">
                <a:solidFill>
                  <a:srgbClr val="003E6C"/>
                </a:solidFill>
                <a:latin typeface="+mn-lt"/>
              </a:rPr>
              <a:t>Note: Medical procedures are not occupational but exposures as a patient.</a:t>
            </a:r>
            <a:endParaRPr lang="en-US" dirty="0">
              <a:solidFill>
                <a:srgbClr val="003E6C"/>
              </a:solidFill>
              <a:latin typeface="+mn-lt"/>
            </a:endParaRP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564</TotalTime>
  <Words>3166</Words>
  <Application>Microsoft Office PowerPoint</Application>
  <PresentationFormat>On-screen Show (4:3)</PresentationFormat>
  <Paragraphs>425</Paragraphs>
  <Slides>41</Slides>
  <Notes>24</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41</vt:i4>
      </vt:variant>
    </vt:vector>
  </HeadingPairs>
  <TitlesOfParts>
    <vt:vector size="48" baseType="lpstr">
      <vt:lpstr>Flow</vt:lpstr>
      <vt:lpstr>Worksheet</vt:lpstr>
      <vt:lpstr>Clip</vt:lpstr>
      <vt:lpstr>Equation</vt:lpstr>
      <vt:lpstr>Acrobat Document</vt:lpstr>
      <vt:lpstr>Document</vt:lpstr>
      <vt:lpstr>Chart</vt:lpstr>
      <vt:lpstr>Dental X-Ray Safety Training</vt:lpstr>
      <vt:lpstr>THE SHERM MISSION</vt:lpstr>
      <vt:lpstr>Outline</vt:lpstr>
      <vt:lpstr>What is radiation?</vt:lpstr>
      <vt:lpstr>Radiation Spectrum</vt:lpstr>
      <vt:lpstr>Wilhelm Roentgen Discovers X-rays</vt:lpstr>
      <vt:lpstr>X-Ray Tube</vt:lpstr>
      <vt:lpstr>X-ray Tube Anatomy</vt:lpstr>
      <vt:lpstr>Natural and Manmade  “Background” Radiation</vt:lpstr>
      <vt:lpstr>Radon</vt:lpstr>
      <vt:lpstr>X-ray Output</vt:lpstr>
      <vt:lpstr>Minimize Exposures by</vt:lpstr>
      <vt:lpstr>ALARA Techniques</vt:lpstr>
      <vt:lpstr>ALARA Techniques</vt:lpstr>
      <vt:lpstr>Protective Equipment</vt:lpstr>
      <vt:lpstr>Occupational Exposure</vt:lpstr>
      <vt:lpstr>Annual Radiation Exposure Limits</vt:lpstr>
      <vt:lpstr>Dental X-ray Regulations for Monitoring Occupational Exposures</vt:lpstr>
      <vt:lpstr>How to Obtain a Badge…</vt:lpstr>
      <vt:lpstr>Slide 20</vt:lpstr>
      <vt:lpstr>Proper Badge Locations</vt:lpstr>
      <vt:lpstr>Declared Pregnancy</vt:lpstr>
      <vt:lpstr>Declared Pregnancy</vt:lpstr>
      <vt:lpstr>Slide 24</vt:lpstr>
      <vt:lpstr>Potential Biological Effects?</vt:lpstr>
      <vt:lpstr>Biological Damage</vt:lpstr>
      <vt:lpstr>Biological Effects</vt:lpstr>
      <vt:lpstr>Paperwork, paperwork . . . . . . . .  For the protection of patients &amp; workers, there are requirements</vt:lpstr>
      <vt:lpstr>DSHS Requirements</vt:lpstr>
      <vt:lpstr>Radiation Control, Texas  Department of State Health Services </vt:lpstr>
      <vt:lpstr>Slide 31</vt:lpstr>
      <vt:lpstr>General Machine Requirements</vt:lpstr>
      <vt:lpstr>Slide 33</vt:lpstr>
      <vt:lpstr>Slide 34</vt:lpstr>
      <vt:lpstr>Overexposure Data Background</vt:lpstr>
      <vt:lpstr>Definition of Overexposure in Texas</vt:lpstr>
      <vt:lpstr>Reported Radiation Incidents in Texas, 1956-2000 (n=6,102)</vt:lpstr>
      <vt:lpstr>Overexposure Incidents in Texas by Total Dose, 1956-2000</vt:lpstr>
      <vt:lpstr>Initial Overexposure Conclusions</vt:lpstr>
      <vt:lpstr>For Assistance or More Information…</vt:lpstr>
      <vt:lpstr>Slide 41</vt:lpstr>
    </vt:vector>
  </TitlesOfParts>
  <Company>UTHSCH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dgeary</dc:creator>
  <cp:lastModifiedBy>jmccrary</cp:lastModifiedBy>
  <cp:revision>65</cp:revision>
  <dcterms:created xsi:type="dcterms:W3CDTF">2004-05-19T20:17:22Z</dcterms:created>
  <dcterms:modified xsi:type="dcterms:W3CDTF">2010-07-22T13:38:48Z</dcterms:modified>
</cp:coreProperties>
</file>