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</p:sldMasterIdLst>
  <p:notesMasterIdLst>
    <p:notesMasterId r:id="rId43"/>
  </p:notesMasterIdLst>
  <p:sldIdLst>
    <p:sldId id="256" r:id="rId18"/>
    <p:sldId id="289" r:id="rId19"/>
    <p:sldId id="288" r:id="rId20"/>
    <p:sldId id="292" r:id="rId21"/>
    <p:sldId id="295" r:id="rId22"/>
    <p:sldId id="29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3" r:id="rId39"/>
    <p:sldId id="311" r:id="rId40"/>
    <p:sldId id="312" r:id="rId41"/>
    <p:sldId id="287" r:id="rId42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5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02B2E-4413-4A87-A2F9-3AD60D29BD7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4177F-35DA-4608-8B41-BC2203BF20E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Due 10 Days Before</a:t>
          </a:r>
          <a:endParaRPr lang="en-US" dirty="0"/>
        </a:p>
      </dgm:t>
    </dgm:pt>
    <dgm:pt modelId="{5DCEF4DB-74FB-4F14-A9AF-30B4A14FAFF3}" type="parTrans" cxnId="{8372FF7E-FBC1-4BBA-893D-82289E0C29BA}">
      <dgm:prSet/>
      <dgm:spPr/>
      <dgm:t>
        <a:bodyPr/>
        <a:lstStyle/>
        <a:p>
          <a:endParaRPr lang="en-US"/>
        </a:p>
      </dgm:t>
    </dgm:pt>
    <dgm:pt modelId="{3CDA3579-1132-4B53-BE7B-2073664F4DAE}" type="sibTrans" cxnId="{8372FF7E-FBC1-4BBA-893D-82289E0C29BA}">
      <dgm:prSet/>
      <dgm:spPr/>
      <dgm:t>
        <a:bodyPr/>
        <a:lstStyle/>
        <a:p>
          <a:endParaRPr lang="en-US"/>
        </a:p>
      </dgm:t>
    </dgm:pt>
    <dgm:pt modelId="{8AFBE876-0305-4994-9A33-37AFD0EC4C71}">
      <dgm:prSet phldrT="[Text]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 smtClean="0"/>
            <a:t>All Proposals</a:t>
          </a:r>
          <a:endParaRPr lang="en-US" dirty="0"/>
        </a:p>
      </dgm:t>
    </dgm:pt>
    <dgm:pt modelId="{8F762B07-63EE-421B-9F44-16F34DA1D188}" type="parTrans" cxnId="{333B0125-4B7E-4B6A-B768-386672B4178A}">
      <dgm:prSet/>
      <dgm:spPr/>
      <dgm:t>
        <a:bodyPr/>
        <a:lstStyle/>
        <a:p>
          <a:endParaRPr lang="en-US"/>
        </a:p>
      </dgm:t>
    </dgm:pt>
    <dgm:pt modelId="{B4D2A8EF-D0FB-45CA-911B-07E09C2CEB1A}" type="sibTrans" cxnId="{333B0125-4B7E-4B6A-B768-386672B4178A}">
      <dgm:prSet/>
      <dgm:spPr/>
      <dgm:t>
        <a:bodyPr/>
        <a:lstStyle/>
        <a:p>
          <a:endParaRPr lang="en-US"/>
        </a:p>
      </dgm:t>
    </dgm:pt>
    <dgm:pt modelId="{7DE0C4D4-1B81-40EF-B207-CE63B91CB26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Due 7 Days Before</a:t>
          </a:r>
          <a:endParaRPr lang="en-US" dirty="0"/>
        </a:p>
      </dgm:t>
    </dgm:pt>
    <dgm:pt modelId="{BEBDABC0-DCB5-4C19-B232-D3F0A984E7CD}" type="parTrans" cxnId="{D970AD53-8310-43CD-9C82-EE838577D55B}">
      <dgm:prSet/>
      <dgm:spPr/>
      <dgm:t>
        <a:bodyPr/>
        <a:lstStyle/>
        <a:p>
          <a:endParaRPr lang="en-US"/>
        </a:p>
      </dgm:t>
    </dgm:pt>
    <dgm:pt modelId="{FD4500CA-FD64-4F6E-AE11-2D6761954B9B}" type="sibTrans" cxnId="{D970AD53-8310-43CD-9C82-EE838577D55B}">
      <dgm:prSet/>
      <dgm:spPr/>
      <dgm:t>
        <a:bodyPr/>
        <a:lstStyle/>
        <a:p>
          <a:endParaRPr lang="en-US"/>
        </a:p>
      </dgm:t>
    </dgm:pt>
    <dgm:pt modelId="{A7B11A75-B997-4547-8D61-A0BC7BEFAAEC}">
      <dgm:prSet phldrT="[Text]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 smtClean="0"/>
            <a:t>Progress Reports</a:t>
          </a:r>
          <a:endParaRPr lang="en-US" dirty="0"/>
        </a:p>
      </dgm:t>
    </dgm:pt>
    <dgm:pt modelId="{E9E8A618-EC48-4748-BA8B-68A7F0F5FE09}" type="parTrans" cxnId="{3748E867-65C7-4308-8E39-B02044817ED6}">
      <dgm:prSet/>
      <dgm:spPr/>
      <dgm:t>
        <a:bodyPr/>
        <a:lstStyle/>
        <a:p>
          <a:endParaRPr lang="en-US"/>
        </a:p>
      </dgm:t>
    </dgm:pt>
    <dgm:pt modelId="{331829ED-DD7A-4602-977D-089064065CF6}" type="sibTrans" cxnId="{3748E867-65C7-4308-8E39-B02044817ED6}">
      <dgm:prSet/>
      <dgm:spPr/>
      <dgm:t>
        <a:bodyPr/>
        <a:lstStyle/>
        <a:p>
          <a:endParaRPr lang="en-US"/>
        </a:p>
      </dgm:t>
    </dgm:pt>
    <dgm:pt modelId="{F46911CF-E160-487F-A12C-5855DFDABFE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Due 3 Days Before</a:t>
          </a:r>
          <a:endParaRPr lang="en-US" dirty="0"/>
        </a:p>
      </dgm:t>
    </dgm:pt>
    <dgm:pt modelId="{82F19171-6FB3-449D-BEA2-C0EF7FE458D8}" type="parTrans" cxnId="{37737CDE-3225-49E1-B181-DB3195F77BDF}">
      <dgm:prSet/>
      <dgm:spPr/>
      <dgm:t>
        <a:bodyPr/>
        <a:lstStyle/>
        <a:p>
          <a:endParaRPr lang="en-US"/>
        </a:p>
      </dgm:t>
    </dgm:pt>
    <dgm:pt modelId="{3B98A0A7-BF39-4AB9-9F48-C0E13661CE19}" type="sibTrans" cxnId="{37737CDE-3225-49E1-B181-DB3195F77BDF}">
      <dgm:prSet/>
      <dgm:spPr/>
      <dgm:t>
        <a:bodyPr/>
        <a:lstStyle/>
        <a:p>
          <a:endParaRPr lang="en-US"/>
        </a:p>
      </dgm:t>
    </dgm:pt>
    <dgm:pt modelId="{FBD41CB5-439E-49EA-8E3D-06BCD81A847E}">
      <dgm:prSet phldrT="[Text]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 smtClean="0"/>
            <a:t>Final Science</a:t>
          </a:r>
          <a:endParaRPr lang="en-US" dirty="0"/>
        </a:p>
      </dgm:t>
    </dgm:pt>
    <dgm:pt modelId="{FD82E10A-D1EF-4AA2-A57B-C6AB1A7E720C}" type="parTrans" cxnId="{D20A9B64-DDB1-4170-94D3-1C781B160034}">
      <dgm:prSet/>
      <dgm:spPr/>
      <dgm:t>
        <a:bodyPr/>
        <a:lstStyle/>
        <a:p>
          <a:endParaRPr lang="en-US"/>
        </a:p>
      </dgm:t>
    </dgm:pt>
    <dgm:pt modelId="{86FE012F-B469-4CF2-AAA6-C91EFEC923B0}" type="sibTrans" cxnId="{D20A9B64-DDB1-4170-94D3-1C781B160034}">
      <dgm:prSet/>
      <dgm:spPr/>
      <dgm:t>
        <a:bodyPr/>
        <a:lstStyle/>
        <a:p>
          <a:endParaRPr lang="en-US"/>
        </a:p>
      </dgm:t>
    </dgm:pt>
    <dgm:pt modelId="{663850A0-DC25-4D61-B0AB-E99F60C54048}" type="pres">
      <dgm:prSet presAssocID="{82B02B2E-4413-4A87-A2F9-3AD60D29BD7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5438E7-D5C5-4BBD-8FF8-7FAFE309235A}" type="pres">
      <dgm:prSet presAssocID="{EC24177F-35DA-4608-8B41-BC2203BF20E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1BD1E-3FA3-44E2-B286-50D25648B32D}" type="pres">
      <dgm:prSet presAssocID="{EC24177F-35DA-4608-8B41-BC2203BF20EE}" presName="childText1" presStyleLbl="solidAlignAcc1" presStyleIdx="0" presStyleCnt="3" custScaleX="99838" custScaleY="39145" custLinFactNeighborY="-33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82419-9FAD-497B-A3D2-083A284D3C3D}" type="pres">
      <dgm:prSet presAssocID="{7DE0C4D4-1B81-40EF-B207-CE63B91CB26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E4B23-693B-4DA5-A6F6-13FD68906803}" type="pres">
      <dgm:prSet presAssocID="{7DE0C4D4-1B81-40EF-B207-CE63B91CB264}" presName="childText2" presStyleLbl="solidAlignAcc1" presStyleIdx="1" presStyleCnt="3" custScaleX="99838" custScaleY="39145" custLinFactNeighborY="-33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4F870-D459-440F-9C47-A52BA6A042E7}" type="pres">
      <dgm:prSet presAssocID="{F46911CF-E160-487F-A12C-5855DFDABFE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BB7EE-C322-4D1B-A17A-6260429B562B}" type="pres">
      <dgm:prSet presAssocID="{F46911CF-E160-487F-A12C-5855DFDABFE8}" presName="childText3" presStyleLbl="solidAlignAcc1" presStyleIdx="2" presStyleCnt="3" custScaleX="99838" custScaleY="39726" custLinFactNeighborY="-3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8535C-B37F-4D11-9A50-75F3DA17C36B}" type="presOf" srcId="{82B02B2E-4413-4A87-A2F9-3AD60D29BD73}" destId="{663850A0-DC25-4D61-B0AB-E99F60C54048}" srcOrd="0" destOrd="0" presId="urn:microsoft.com/office/officeart/2009/3/layout/IncreasingArrowsProcess"/>
    <dgm:cxn modelId="{3748E867-65C7-4308-8E39-B02044817ED6}" srcId="{7DE0C4D4-1B81-40EF-B207-CE63B91CB264}" destId="{A7B11A75-B997-4547-8D61-A0BC7BEFAAEC}" srcOrd="0" destOrd="0" parTransId="{E9E8A618-EC48-4748-BA8B-68A7F0F5FE09}" sibTransId="{331829ED-DD7A-4602-977D-089064065CF6}"/>
    <dgm:cxn modelId="{8372FF7E-FBC1-4BBA-893D-82289E0C29BA}" srcId="{82B02B2E-4413-4A87-A2F9-3AD60D29BD73}" destId="{EC24177F-35DA-4608-8B41-BC2203BF20EE}" srcOrd="0" destOrd="0" parTransId="{5DCEF4DB-74FB-4F14-A9AF-30B4A14FAFF3}" sibTransId="{3CDA3579-1132-4B53-BE7B-2073664F4DAE}"/>
    <dgm:cxn modelId="{2E67F069-B091-4659-BFF5-9A94EBDB096C}" type="presOf" srcId="{F46911CF-E160-487F-A12C-5855DFDABFE8}" destId="{E1D4F870-D459-440F-9C47-A52BA6A042E7}" srcOrd="0" destOrd="0" presId="urn:microsoft.com/office/officeart/2009/3/layout/IncreasingArrowsProcess"/>
    <dgm:cxn modelId="{A2655F16-7875-435A-B0B1-749BDDDF8B92}" type="presOf" srcId="{8AFBE876-0305-4994-9A33-37AFD0EC4C71}" destId="{F311BD1E-3FA3-44E2-B286-50D25648B32D}" srcOrd="0" destOrd="0" presId="urn:microsoft.com/office/officeart/2009/3/layout/IncreasingArrowsProcess"/>
    <dgm:cxn modelId="{7A436672-55AC-48D3-9968-EE7C43E074EC}" type="presOf" srcId="{FBD41CB5-439E-49EA-8E3D-06BCD81A847E}" destId="{74FBB7EE-C322-4D1B-A17A-6260429B562B}" srcOrd="0" destOrd="0" presId="urn:microsoft.com/office/officeart/2009/3/layout/IncreasingArrowsProcess"/>
    <dgm:cxn modelId="{333B0125-4B7E-4B6A-B768-386672B4178A}" srcId="{EC24177F-35DA-4608-8B41-BC2203BF20EE}" destId="{8AFBE876-0305-4994-9A33-37AFD0EC4C71}" srcOrd="0" destOrd="0" parTransId="{8F762B07-63EE-421B-9F44-16F34DA1D188}" sibTransId="{B4D2A8EF-D0FB-45CA-911B-07E09C2CEB1A}"/>
    <dgm:cxn modelId="{58881618-19E6-4E59-BFF8-3CDEB78B7728}" type="presOf" srcId="{7DE0C4D4-1B81-40EF-B207-CE63B91CB264}" destId="{F0582419-9FAD-497B-A3D2-083A284D3C3D}" srcOrd="0" destOrd="0" presId="urn:microsoft.com/office/officeart/2009/3/layout/IncreasingArrowsProcess"/>
    <dgm:cxn modelId="{87BC3905-CFFE-4DCC-99C6-C1E8BA971F53}" type="presOf" srcId="{EC24177F-35DA-4608-8B41-BC2203BF20EE}" destId="{8B5438E7-D5C5-4BBD-8FF8-7FAFE309235A}" srcOrd="0" destOrd="0" presId="urn:microsoft.com/office/officeart/2009/3/layout/IncreasingArrowsProcess"/>
    <dgm:cxn modelId="{37737CDE-3225-49E1-B181-DB3195F77BDF}" srcId="{82B02B2E-4413-4A87-A2F9-3AD60D29BD73}" destId="{F46911CF-E160-487F-A12C-5855DFDABFE8}" srcOrd="2" destOrd="0" parTransId="{82F19171-6FB3-449D-BEA2-C0EF7FE458D8}" sibTransId="{3B98A0A7-BF39-4AB9-9F48-C0E13661CE19}"/>
    <dgm:cxn modelId="{5007BF2B-7DF4-4F34-84B7-AC0C0A8AD19F}" type="presOf" srcId="{A7B11A75-B997-4547-8D61-A0BC7BEFAAEC}" destId="{E1BE4B23-693B-4DA5-A6F6-13FD68906803}" srcOrd="0" destOrd="0" presId="urn:microsoft.com/office/officeart/2009/3/layout/IncreasingArrowsProcess"/>
    <dgm:cxn modelId="{D970AD53-8310-43CD-9C82-EE838577D55B}" srcId="{82B02B2E-4413-4A87-A2F9-3AD60D29BD73}" destId="{7DE0C4D4-1B81-40EF-B207-CE63B91CB264}" srcOrd="1" destOrd="0" parTransId="{BEBDABC0-DCB5-4C19-B232-D3F0A984E7CD}" sibTransId="{FD4500CA-FD64-4F6E-AE11-2D6761954B9B}"/>
    <dgm:cxn modelId="{D20A9B64-DDB1-4170-94D3-1C781B160034}" srcId="{F46911CF-E160-487F-A12C-5855DFDABFE8}" destId="{FBD41CB5-439E-49EA-8E3D-06BCD81A847E}" srcOrd="0" destOrd="0" parTransId="{FD82E10A-D1EF-4AA2-A57B-C6AB1A7E720C}" sibTransId="{86FE012F-B469-4CF2-AAA6-C91EFEC923B0}"/>
    <dgm:cxn modelId="{B3956C84-88D0-431E-B6D6-18A5E458FF87}" type="presParOf" srcId="{663850A0-DC25-4D61-B0AB-E99F60C54048}" destId="{8B5438E7-D5C5-4BBD-8FF8-7FAFE309235A}" srcOrd="0" destOrd="0" presId="urn:microsoft.com/office/officeart/2009/3/layout/IncreasingArrowsProcess"/>
    <dgm:cxn modelId="{126B4CEB-1BFD-4E28-84E0-4ABE4C7A4A99}" type="presParOf" srcId="{663850A0-DC25-4D61-B0AB-E99F60C54048}" destId="{F311BD1E-3FA3-44E2-B286-50D25648B32D}" srcOrd="1" destOrd="0" presId="urn:microsoft.com/office/officeart/2009/3/layout/IncreasingArrowsProcess"/>
    <dgm:cxn modelId="{63D94C6B-084D-4EFB-A5CA-541DDD9C5622}" type="presParOf" srcId="{663850A0-DC25-4D61-B0AB-E99F60C54048}" destId="{F0582419-9FAD-497B-A3D2-083A284D3C3D}" srcOrd="2" destOrd="0" presId="urn:microsoft.com/office/officeart/2009/3/layout/IncreasingArrowsProcess"/>
    <dgm:cxn modelId="{420DA7A7-5B59-4388-A618-2E5E008CFF49}" type="presParOf" srcId="{663850A0-DC25-4D61-B0AB-E99F60C54048}" destId="{E1BE4B23-693B-4DA5-A6F6-13FD68906803}" srcOrd="3" destOrd="0" presId="urn:microsoft.com/office/officeart/2009/3/layout/IncreasingArrowsProcess"/>
    <dgm:cxn modelId="{5EB32F2C-39D1-40C0-A8BB-6DF870E99537}" type="presParOf" srcId="{663850A0-DC25-4D61-B0AB-E99F60C54048}" destId="{E1D4F870-D459-440F-9C47-A52BA6A042E7}" srcOrd="4" destOrd="0" presId="urn:microsoft.com/office/officeart/2009/3/layout/IncreasingArrowsProcess"/>
    <dgm:cxn modelId="{475D376A-C024-4B18-8568-31007A3FA08A}" type="presParOf" srcId="{663850A0-DC25-4D61-B0AB-E99F60C54048}" destId="{74FBB7EE-C322-4D1B-A17A-6260429B562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438E7-D5C5-4BBD-8FF8-7FAFE309235A}">
      <dsp:nvSpPr>
        <dsp:cNvPr id="0" name=""/>
        <dsp:cNvSpPr/>
      </dsp:nvSpPr>
      <dsp:spPr>
        <a:xfrm>
          <a:off x="2368133" y="208534"/>
          <a:ext cx="4874457" cy="709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269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Due 10 Days Before</a:t>
          </a:r>
          <a:endParaRPr lang="en-US" sz="1300" kern="1200" dirty="0"/>
        </a:p>
      </dsp:txBody>
      <dsp:txXfrm>
        <a:off x="2368133" y="386011"/>
        <a:ext cx="4696981" cy="354953"/>
      </dsp:txXfrm>
    </dsp:sp>
    <dsp:sp modelId="{F311BD1E-3FA3-44E2-B286-50D25648B32D}">
      <dsp:nvSpPr>
        <dsp:cNvPr id="0" name=""/>
        <dsp:cNvSpPr/>
      </dsp:nvSpPr>
      <dsp:spPr>
        <a:xfrm>
          <a:off x="2369349" y="713765"/>
          <a:ext cx="1498900" cy="53532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Proposals</a:t>
          </a:r>
          <a:endParaRPr lang="en-US" sz="1300" kern="1200" dirty="0"/>
        </a:p>
      </dsp:txBody>
      <dsp:txXfrm>
        <a:off x="2369349" y="713765"/>
        <a:ext cx="1498900" cy="535324"/>
      </dsp:txXfrm>
    </dsp:sp>
    <dsp:sp modelId="{F0582419-9FAD-497B-A3D2-083A284D3C3D}">
      <dsp:nvSpPr>
        <dsp:cNvPr id="0" name=""/>
        <dsp:cNvSpPr/>
      </dsp:nvSpPr>
      <dsp:spPr>
        <a:xfrm>
          <a:off x="3869466" y="445170"/>
          <a:ext cx="3373124" cy="709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269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Due 7 Days Before</a:t>
          </a:r>
          <a:endParaRPr lang="en-US" sz="1300" kern="1200" dirty="0"/>
        </a:p>
      </dsp:txBody>
      <dsp:txXfrm>
        <a:off x="3869466" y="622647"/>
        <a:ext cx="3195648" cy="354953"/>
      </dsp:txXfrm>
    </dsp:sp>
    <dsp:sp modelId="{E1BE4B23-693B-4DA5-A6F6-13FD68906803}">
      <dsp:nvSpPr>
        <dsp:cNvPr id="0" name=""/>
        <dsp:cNvSpPr/>
      </dsp:nvSpPr>
      <dsp:spPr>
        <a:xfrm>
          <a:off x="3870682" y="951686"/>
          <a:ext cx="1498900" cy="53532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Progress Reports</a:t>
          </a:r>
          <a:endParaRPr lang="en-US" sz="1300" kern="1200" dirty="0"/>
        </a:p>
      </dsp:txBody>
      <dsp:txXfrm>
        <a:off x="3870682" y="951686"/>
        <a:ext cx="1498900" cy="535324"/>
      </dsp:txXfrm>
    </dsp:sp>
    <dsp:sp modelId="{E1D4F870-D459-440F-9C47-A52BA6A042E7}">
      <dsp:nvSpPr>
        <dsp:cNvPr id="0" name=""/>
        <dsp:cNvSpPr/>
      </dsp:nvSpPr>
      <dsp:spPr>
        <a:xfrm>
          <a:off x="5370799" y="681805"/>
          <a:ext cx="1871791" cy="709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269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Due 3 Days Before</a:t>
          </a:r>
          <a:endParaRPr lang="en-US" sz="1300" kern="1200" dirty="0"/>
        </a:p>
      </dsp:txBody>
      <dsp:txXfrm>
        <a:off x="5370799" y="859282"/>
        <a:ext cx="1694315" cy="354953"/>
      </dsp:txXfrm>
    </dsp:sp>
    <dsp:sp modelId="{74FBB7EE-C322-4D1B-A17A-6260429B562B}">
      <dsp:nvSpPr>
        <dsp:cNvPr id="0" name=""/>
        <dsp:cNvSpPr/>
      </dsp:nvSpPr>
      <dsp:spPr>
        <a:xfrm>
          <a:off x="5372015" y="1189601"/>
          <a:ext cx="1498900" cy="53531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Final Science</a:t>
          </a:r>
          <a:endParaRPr lang="en-US" sz="1300" kern="1200" dirty="0"/>
        </a:p>
      </dsp:txBody>
      <dsp:txXfrm>
        <a:off x="5372015" y="1189601"/>
        <a:ext cx="1498900" cy="535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Deadlines</a:t>
            </a:r>
            <a:r>
              <a:rPr lang="en-US" b="0" baseline="0" dirty="0" smtClean="0"/>
              <a:t> will become critical.   When we remove self submit then SPA could bottleneck if we receive a lot of proposals at the last minute.     Especially the first time around because reviews will take longer as we will be reviewing the entire proposal and all attachments.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A7F34-011B-43BC-B1A8-0242F39B44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9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aren’t we waiting?</a:t>
            </a:r>
            <a:r>
              <a:rPr lang="en-US" baseline="0" dirty="0" smtClean="0"/>
              <a:t>    We will begin designing the new system in June.   That design includes a lot of workflow development so we want to have our process in place so that we can </a:t>
            </a:r>
          </a:p>
          <a:p>
            <a:r>
              <a:rPr lang="en-US" baseline="0" dirty="0" smtClean="0"/>
              <a:t>work on designing it correctly in the new system.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DA09-5E98-4D79-96F2-54E9EBDE45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0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6868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Reasons for Withdrawals:</a:t>
            </a:r>
          </a:p>
          <a:p>
            <a:pPr lvl="0"/>
            <a:r>
              <a:rPr lang="en-US" sz="2400" dirty="0"/>
              <a:t>Adding non-compliant/unallowable appendix </a:t>
            </a:r>
            <a:r>
              <a:rPr lang="en-US" sz="2400" dirty="0" smtClean="0"/>
              <a:t>material (2)</a:t>
            </a:r>
            <a:endParaRPr lang="en-US" sz="2400" dirty="0"/>
          </a:p>
          <a:p>
            <a:pPr lvl="0"/>
            <a:r>
              <a:rPr lang="en-US" sz="2400" dirty="0"/>
              <a:t>Missing required </a:t>
            </a:r>
            <a:r>
              <a:rPr lang="en-US" sz="2400" dirty="0" smtClean="0"/>
              <a:t>attachments  (5)</a:t>
            </a:r>
          </a:p>
          <a:p>
            <a:pPr lvl="0"/>
            <a:r>
              <a:rPr lang="en-US" sz="2400" dirty="0" smtClean="0"/>
              <a:t>Missing appendix material (1)</a:t>
            </a:r>
            <a:endParaRPr lang="en-US" sz="2400" dirty="0"/>
          </a:p>
          <a:p>
            <a:pPr lvl="0"/>
            <a:r>
              <a:rPr lang="en-US" sz="2400" dirty="0"/>
              <a:t>Incorrect/unallowable </a:t>
            </a:r>
            <a:r>
              <a:rPr lang="en-US" sz="2400" dirty="0" smtClean="0"/>
              <a:t>attachments  (1)</a:t>
            </a:r>
            <a:endParaRPr lang="en-US" sz="2400" dirty="0"/>
          </a:p>
          <a:p>
            <a:pPr lvl="0"/>
            <a:r>
              <a:rPr lang="en-US" sz="2400" dirty="0"/>
              <a:t>Submitting under the wrong </a:t>
            </a:r>
            <a:r>
              <a:rPr lang="en-US" sz="2400" dirty="0" smtClean="0"/>
              <a:t>RFA (5)</a:t>
            </a:r>
            <a:endParaRPr lang="en-US" sz="2400" dirty="0"/>
          </a:p>
          <a:p>
            <a:pPr lvl="0"/>
            <a:r>
              <a:rPr lang="en-US" sz="2400" dirty="0"/>
              <a:t>Non-responsive </a:t>
            </a:r>
            <a:r>
              <a:rPr lang="en-US" sz="2400" dirty="0" smtClean="0"/>
              <a:t>to RFA (</a:t>
            </a:r>
            <a:r>
              <a:rPr lang="en-US" sz="2400" dirty="0"/>
              <a:t>did not address priority area</a:t>
            </a:r>
            <a:r>
              <a:rPr lang="en-US" sz="2400" dirty="0" smtClean="0"/>
              <a:t>)  (2)</a:t>
            </a:r>
            <a:endParaRPr lang="en-US" sz="2400" dirty="0"/>
          </a:p>
          <a:p>
            <a:pPr lvl="0"/>
            <a:r>
              <a:rPr lang="en-US" sz="2400" dirty="0" smtClean="0"/>
              <a:t>Missing eligibility letter (1)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25730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6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4582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Reasons for Withdrawals:</a:t>
            </a:r>
          </a:p>
          <a:p>
            <a:pPr lvl="0"/>
            <a:r>
              <a:rPr lang="en-US" sz="2400" dirty="0" smtClean="0"/>
              <a:t>Same </a:t>
            </a:r>
            <a:r>
              <a:rPr lang="en-US" sz="2400" dirty="0"/>
              <a:t>proposal submitted more than </a:t>
            </a:r>
            <a:r>
              <a:rPr lang="en-US" sz="2400" dirty="0" smtClean="0"/>
              <a:t>once (3)</a:t>
            </a:r>
            <a:endParaRPr lang="en-US" sz="2400" dirty="0"/>
          </a:p>
          <a:p>
            <a:pPr lvl="0"/>
            <a:r>
              <a:rPr lang="en-US" sz="2400" dirty="0"/>
              <a:t>Non-compliant budget </a:t>
            </a:r>
            <a:r>
              <a:rPr lang="en-US" sz="2400" dirty="0" smtClean="0"/>
              <a:t> (1)</a:t>
            </a:r>
            <a:endParaRPr lang="en-US" sz="2400" dirty="0"/>
          </a:p>
          <a:p>
            <a:pPr lvl="0"/>
            <a:r>
              <a:rPr lang="en-US" sz="2400" dirty="0"/>
              <a:t>Application breached required anonymity of </a:t>
            </a:r>
            <a:r>
              <a:rPr lang="en-US" sz="2400" dirty="0" smtClean="0"/>
              <a:t>applicant (1)</a:t>
            </a:r>
            <a:endParaRPr lang="en-US" sz="2400" dirty="0"/>
          </a:p>
          <a:p>
            <a:pPr lvl="0"/>
            <a:r>
              <a:rPr lang="en-US" sz="2400" dirty="0"/>
              <a:t>Second </a:t>
            </a:r>
            <a:r>
              <a:rPr lang="en-US" sz="2400" dirty="0" smtClean="0"/>
              <a:t>Resubmission (1)</a:t>
            </a:r>
            <a:endParaRPr lang="en-US" sz="2400" dirty="0"/>
          </a:p>
          <a:p>
            <a:pPr lvl="0"/>
            <a:r>
              <a:rPr lang="en-US" sz="2400" dirty="0"/>
              <a:t>Late - submitted after 5:00PM </a:t>
            </a:r>
            <a:r>
              <a:rPr lang="en-US" sz="2400" dirty="0" smtClean="0"/>
              <a:t>deadline  (4)</a:t>
            </a:r>
          </a:p>
          <a:p>
            <a:pPr lvl="0"/>
            <a:r>
              <a:rPr lang="en-US" sz="2400" dirty="0" smtClean="0"/>
              <a:t>Non compliant (3)	</a:t>
            </a:r>
          </a:p>
          <a:p>
            <a:pPr lvl="1"/>
            <a:r>
              <a:rPr lang="en-US" sz="2000" dirty="0" smtClean="0"/>
              <a:t>FDA documentation for IND</a:t>
            </a:r>
          </a:p>
          <a:p>
            <a:pPr lvl="1"/>
            <a:r>
              <a:rPr lang="en-US" sz="2000" dirty="0" smtClean="0"/>
              <a:t>Submitted animal model not allowed under RFA</a:t>
            </a:r>
          </a:p>
          <a:p>
            <a:pPr lvl="1"/>
            <a:r>
              <a:rPr lang="en-US" sz="2000" dirty="0" smtClean="0"/>
              <a:t>Included unallowable preliminary data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25730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35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4582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Reasons for Warnings: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Biosketch</a:t>
            </a:r>
            <a:r>
              <a:rPr lang="en-US" dirty="0"/>
              <a:t> </a:t>
            </a:r>
            <a:r>
              <a:rPr lang="en-US" dirty="0" smtClean="0"/>
              <a:t>errors</a:t>
            </a:r>
          </a:p>
          <a:p>
            <a:pPr marL="0" indent="0">
              <a:buNone/>
            </a:pPr>
            <a:r>
              <a:rPr lang="en-US" dirty="0" smtClean="0"/>
              <a:t>	Submitted to wrong RFA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Common </a:t>
            </a:r>
            <a:r>
              <a:rPr lang="en-US" u="sng" dirty="0" err="1" smtClean="0"/>
              <a:t>Biosketch</a:t>
            </a:r>
            <a:r>
              <a:rPr lang="en-US" u="sng" dirty="0" smtClean="0"/>
              <a:t> errors: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800" dirty="0" smtClean="0"/>
              <a:t>too many publications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- research projects &gt; three years old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- wrong template version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endParaRPr lang="en-US" dirty="0" smtClean="0"/>
          </a:p>
          <a:p>
            <a:pPr marL="125730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8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21163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2800" dirty="0" smtClean="0"/>
              <a:t>NIH Grants Policy Director has confirmed that warnings will become withdrawals.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685800" indent="-685800"/>
            <a:r>
              <a:rPr lang="en-US" sz="2800" dirty="0" smtClean="0"/>
              <a:t>National Science Foundation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 Research.gov went live 4/30/18</a:t>
            </a:r>
          </a:p>
          <a:p>
            <a:pPr marL="1028700" lvl="1" indent="-62865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 New system will  automatically reject proposals with errors</a:t>
            </a:r>
          </a:p>
          <a:p>
            <a:pPr marL="0" indent="0">
              <a:buNone/>
            </a:pPr>
            <a:endParaRPr lang="en-US" dirty="0" smtClean="0"/>
          </a:p>
          <a:p>
            <a:pPr marL="125730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Submit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Federal proposal </a:t>
            </a:r>
            <a:r>
              <a:rPr lang="en-US" sz="2800" u="sng" dirty="0" smtClean="0"/>
              <a:t>submission</a:t>
            </a:r>
            <a:r>
              <a:rPr lang="en-US" sz="2800" dirty="0" smtClean="0"/>
              <a:t> will transition back to SPA starting with 6/5/18 deadline:</a:t>
            </a:r>
          </a:p>
          <a:p>
            <a:pPr marL="0" indent="0">
              <a:buNone/>
            </a:pPr>
            <a:r>
              <a:rPr lang="en-US" sz="2800" dirty="0" smtClean="0"/>
              <a:t>	- Transition schedule by department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Will continue through 11/5/18 deadline</a:t>
            </a:r>
          </a:p>
          <a:p>
            <a:pPr marL="0" indent="0">
              <a:buNone/>
            </a:pPr>
            <a:endParaRPr lang="en-US" dirty="0" smtClean="0"/>
          </a:p>
          <a:p>
            <a:pPr marL="1143000" indent="-114300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SPA DEADLINES </a:t>
            </a:r>
            <a:r>
              <a:rPr lang="en-US" sz="2400" u="sng" dirty="0" smtClean="0">
                <a:solidFill>
                  <a:srgbClr val="0000FF"/>
                </a:solidFill>
              </a:rPr>
              <a:t>HAVE NOT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u="sng" dirty="0" smtClean="0">
                <a:solidFill>
                  <a:srgbClr val="0000FF"/>
                </a:solidFill>
              </a:rPr>
              <a:t>WILL NOT </a:t>
            </a:r>
            <a:r>
              <a:rPr lang="en-US" sz="2400" dirty="0" smtClean="0">
                <a:solidFill>
                  <a:srgbClr val="0000FF"/>
                </a:solidFill>
              </a:rPr>
              <a:t>CHANGE.</a:t>
            </a:r>
          </a:p>
          <a:p>
            <a:pPr marL="1257300" lvl="2" indent="-342900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34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SPA Deadlines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143000" y="1354596"/>
          <a:ext cx="9610725" cy="237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1981200"/>
            <a:ext cx="1739579" cy="477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Microsoft PhagsPa" panose="020B0502040204020203" pitchFamily="34" charset="0"/>
              </a:rPr>
              <a:t>DEADLINE</a:t>
            </a:r>
            <a:endParaRPr lang="en-US" sz="2500" b="1" dirty="0">
              <a:solidFill>
                <a:srgbClr val="FF000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255132"/>
            <a:ext cx="74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SCIENCE  = RESEARCH STRATEGY, ABSTRACT, SPECIFIC AIMS ONLY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8382000" cy="203132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roposals received in accordance with deadlines: guaranteed full review and successful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roposals received by 5:00pm, day before deadline: limited review and guaranteed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roposals received on deadline day: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Before 2:00pm: will be submitted - cannot guarantee error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2:00pm: first in/first out basis – cannot guarantee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Additional Support to Faculty and Staff:</a:t>
            </a:r>
          </a:p>
          <a:p>
            <a:pPr marL="0" indent="0">
              <a:buNone/>
            </a:pPr>
            <a:r>
              <a:rPr lang="en-US" sz="2800" dirty="0" smtClean="0"/>
              <a:t>Carmen and Kathy available evenings and weekends via phone and email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two weeks preceding deadlines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emails go to phones</a:t>
            </a:r>
            <a:endParaRPr lang="en-US" dirty="0"/>
          </a:p>
          <a:p>
            <a:pPr marL="0" lvl="2" indent="0">
              <a:buNone/>
            </a:pPr>
            <a:endParaRPr lang="en-US" sz="1200" dirty="0" smtClean="0"/>
          </a:p>
          <a:p>
            <a:pPr marL="0" lvl="2" indent="0">
              <a:buNone/>
            </a:pPr>
            <a:r>
              <a:rPr lang="en-US" dirty="0" smtClean="0"/>
              <a:t>Three highly experienced authorized officials available to submit – can expand if needed.</a:t>
            </a:r>
          </a:p>
          <a:p>
            <a:pPr marL="0" lvl="2" indent="0">
              <a:buNone/>
            </a:pPr>
            <a:endParaRPr lang="en-US" sz="1400" dirty="0" smtClean="0"/>
          </a:p>
          <a:p>
            <a:pPr marL="0" lvl="2" indent="0">
              <a:buNone/>
            </a:pPr>
            <a:r>
              <a:rPr lang="en-US" dirty="0" smtClean="0"/>
              <a:t>SPA sees the same RFAs repeatedly </a:t>
            </a:r>
          </a:p>
        </p:txBody>
      </p:sp>
    </p:spTree>
    <p:extLst>
      <p:ext uri="{BB962C8B-B14F-4D97-AF65-F5344CB8AC3E}">
        <p14:creationId xmlns:p14="http://schemas.microsoft.com/office/powerpoint/2010/main" val="9625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Schedule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828800"/>
            <a:ext cx="665117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718" y="2362200"/>
            <a:ext cx="6048564" cy="20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371600"/>
            <a:ext cx="5981700" cy="4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285" y="1752600"/>
            <a:ext cx="5481315" cy="41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143000"/>
          </a:xfrm>
        </p:spPr>
        <p:txBody>
          <a:bodyPr/>
          <a:lstStyle/>
          <a:p>
            <a:r>
              <a:rPr lang="en-US" sz="4400" dirty="0" smtClean="0"/>
              <a:t>How you can prepare	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861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Meet with your faculty to discuss upcoming submissions</a:t>
            </a:r>
          </a:p>
          <a:p>
            <a:pPr>
              <a:buFontTx/>
              <a:buChar char="-"/>
            </a:pPr>
            <a:r>
              <a:rPr lang="en-US" sz="2800" dirty="0" smtClean="0"/>
              <a:t>Prioritize applications</a:t>
            </a:r>
          </a:p>
          <a:p>
            <a:pPr>
              <a:buFontTx/>
              <a:buChar char="-"/>
            </a:pPr>
            <a:r>
              <a:rPr lang="en-US" sz="2800" dirty="0"/>
              <a:t>Establish internal deadlines</a:t>
            </a:r>
          </a:p>
          <a:p>
            <a:pPr>
              <a:buFontTx/>
              <a:buChar char="-"/>
            </a:pPr>
            <a:r>
              <a:rPr lang="en-US" sz="2800" dirty="0" smtClean="0"/>
              <a:t>Gather documentation early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Ask for HELP!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0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162800" cy="1470025"/>
          </a:xfrm>
        </p:spPr>
        <p:txBody>
          <a:bodyPr/>
          <a:lstStyle/>
          <a:p>
            <a:r>
              <a:rPr lang="en-US" dirty="0" smtClean="0"/>
              <a:t>Grants Management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239000" cy="19812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dirty="0" smtClean="0"/>
              <a:t>Kathleen Kreidler</a:t>
            </a:r>
            <a:endParaRPr lang="en-US" dirty="0" smtClean="0"/>
          </a:p>
          <a:p>
            <a:r>
              <a:rPr lang="en-US" i="1" dirty="0" smtClean="0"/>
              <a:t>Assoc. Vice President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331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143000"/>
          </a:xfrm>
        </p:spPr>
        <p:txBody>
          <a:bodyPr/>
          <a:lstStyle/>
          <a:p>
            <a:r>
              <a:rPr lang="en-US" sz="4400" dirty="0" smtClean="0"/>
              <a:t>Grants </a:t>
            </a:r>
            <a:r>
              <a:rPr lang="en-US" sz="4400" dirty="0" err="1" smtClean="0"/>
              <a:t>Mangement</a:t>
            </a:r>
            <a:r>
              <a:rPr lang="en-US" sz="4400" dirty="0" smtClean="0"/>
              <a:t> System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861" y="1905000"/>
            <a:ext cx="7339739" cy="45259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Announce vendor after contract signed</a:t>
            </a:r>
          </a:p>
          <a:p>
            <a:r>
              <a:rPr lang="en-US" dirty="0" smtClean="0"/>
              <a:t>Kick-Off design – early July, 2018</a:t>
            </a:r>
          </a:p>
          <a:p>
            <a:r>
              <a:rPr lang="en-US" dirty="0" smtClean="0"/>
              <a:t>Go Live - late summer/early fall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1830" y="4572000"/>
            <a:ext cx="4495800" cy="1200329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communication plan with opportunities to see the system and provide feedback as we 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143000"/>
          </a:xfrm>
        </p:spPr>
        <p:txBody>
          <a:bodyPr/>
          <a:lstStyle/>
          <a:p>
            <a:r>
              <a:rPr lang="en-US" sz="4400" dirty="0" smtClean="0"/>
              <a:t>Grants </a:t>
            </a:r>
            <a:r>
              <a:rPr lang="en-US" sz="4400" dirty="0" err="1" smtClean="0"/>
              <a:t>Mangement</a:t>
            </a:r>
            <a:r>
              <a:rPr lang="en-US" sz="4400" dirty="0" smtClean="0"/>
              <a:t> System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861" y="1905000"/>
            <a:ext cx="7339739" cy="45259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Scored Bids</a:t>
            </a:r>
          </a:p>
          <a:p>
            <a:pPr lvl="1"/>
            <a:r>
              <a:rPr lang="en-US" dirty="0"/>
              <a:t>Lowest scoring system eliminated (Cayuse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Invited three Vendors in for Demos</a:t>
            </a:r>
          </a:p>
          <a:p>
            <a:pPr lvl="1"/>
            <a:r>
              <a:rPr lang="en-US" dirty="0"/>
              <a:t>Huron, InfoEd, Kuali</a:t>
            </a:r>
          </a:p>
          <a:p>
            <a:pPr marL="457200" indent="-457200"/>
            <a:r>
              <a:rPr lang="en-US" dirty="0" err="1" smtClean="0"/>
              <a:t>Rcommendation</a:t>
            </a:r>
            <a:r>
              <a:rPr lang="en-US" dirty="0" smtClean="0"/>
              <a:t> to Steering Committee 5/24/18</a:t>
            </a:r>
          </a:p>
          <a:p>
            <a:pPr marL="457200" indent="-457200"/>
            <a:r>
              <a:rPr lang="en-US" dirty="0" smtClean="0"/>
              <a:t>Enter into Contract/SOW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b="1" dirty="0" smtClean="0"/>
              <a:t>August 22, 2018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0"/>
            <a:ext cx="853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 smtClean="0"/>
              <a:t> Introductions</a:t>
            </a:r>
          </a:p>
          <a:p>
            <a:pPr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Audits / Fiscal Year </a:t>
            </a:r>
            <a:r>
              <a:rPr lang="en-US" altLang="en-US" sz="2800" dirty="0" smtClean="0"/>
              <a:t>End  </a:t>
            </a:r>
            <a:r>
              <a:rPr lang="en-US" altLang="en-US" sz="2400" dirty="0" smtClean="0"/>
              <a:t>(Victoria Briscoe)</a:t>
            </a:r>
            <a:endParaRPr lang="en-US" altLang="en-US" sz="2400" dirty="0" smtClean="0"/>
          </a:p>
          <a:p>
            <a:pPr>
              <a:defRPr/>
            </a:pPr>
            <a:r>
              <a:rPr lang="en-US" altLang="en-US" sz="2800" dirty="0" smtClean="0"/>
              <a:t> Self-Submit Process </a:t>
            </a:r>
            <a:r>
              <a:rPr lang="en-US" altLang="en-US" sz="2800" dirty="0" smtClean="0"/>
              <a:t>Change </a:t>
            </a:r>
            <a:r>
              <a:rPr lang="en-US" altLang="en-US" sz="2400" dirty="0" smtClean="0"/>
              <a:t>(Carmen Martinez)</a:t>
            </a:r>
          </a:p>
          <a:p>
            <a:pPr>
              <a:defRPr/>
            </a:pPr>
            <a:r>
              <a:rPr lang="en-US" altLang="en-US" sz="2800" dirty="0" smtClean="0"/>
              <a:t>Grants Management System Update </a:t>
            </a:r>
            <a:r>
              <a:rPr lang="en-US" altLang="en-US" sz="2400" dirty="0" smtClean="0"/>
              <a:t>(Kathy Kreidler)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207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AUDITS / FISCAL YEAR END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dirty="0" smtClean="0"/>
              <a:t>Victoria Briscoe</a:t>
            </a:r>
          </a:p>
          <a:p>
            <a:r>
              <a:rPr lang="en-US" sz="2800" dirty="0" smtClean="0"/>
              <a:t>Asst. Director, Post Award Finance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6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CPRIT Audit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87908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Financials, effort, &amp; matching  </a:t>
            </a:r>
            <a:br>
              <a:rPr lang="en-US" sz="4000" dirty="0" smtClean="0"/>
            </a:br>
            <a:r>
              <a:rPr lang="en-US" sz="4000" dirty="0" smtClean="0"/>
              <a:t> had no findings</a:t>
            </a:r>
          </a:p>
          <a:p>
            <a:r>
              <a:rPr lang="en-US" sz="4000" b="1" i="1" dirty="0" smtClean="0"/>
              <a:t>Finding:</a:t>
            </a:r>
            <a:r>
              <a:rPr lang="en-US" sz="4000" dirty="0" smtClean="0"/>
              <a:t> Late submission of </a:t>
            </a:r>
            <a:br>
              <a:rPr lang="en-US" sz="4000" dirty="0" smtClean="0"/>
            </a:br>
            <a:r>
              <a:rPr lang="en-US" sz="4000" dirty="0" smtClean="0"/>
              <a:t> Progress Reports </a:t>
            </a:r>
          </a:p>
          <a:p>
            <a:pPr lvl="1"/>
            <a:r>
              <a:rPr lang="en-US" sz="2600" dirty="0" smtClean="0"/>
              <a:t>Both involved weekend submissions</a:t>
            </a:r>
          </a:p>
          <a:p>
            <a:pPr lvl="1"/>
            <a:r>
              <a:rPr lang="en-US" sz="2600" dirty="0" smtClean="0"/>
              <a:t>Please leave enough time for required administrative approvals</a:t>
            </a:r>
          </a:p>
          <a:p>
            <a:pPr lvl="1"/>
            <a:r>
              <a:rPr lang="en-US" sz="2600" dirty="0" smtClean="0"/>
              <a:t>Considered late on the Monday after weekend </a:t>
            </a:r>
            <a:br>
              <a:rPr lang="en-US" sz="2600" dirty="0" smtClean="0"/>
            </a:br>
            <a:r>
              <a:rPr lang="en-US" sz="2600" dirty="0" smtClean="0"/>
              <a:t>due dates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7908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extensions and</a:t>
            </a:r>
            <a:br>
              <a:rPr lang="en-US" sz="3600" dirty="0" smtClean="0"/>
            </a:br>
            <a:r>
              <a:rPr lang="en-US" sz="3600" dirty="0" smtClean="0"/>
              <a:t> guarantees for next fiscal </a:t>
            </a:r>
            <a:br>
              <a:rPr lang="en-US" sz="3600" dirty="0" smtClean="0"/>
            </a:br>
            <a:r>
              <a:rPr lang="en-US" sz="3600" dirty="0" smtClean="0"/>
              <a:t> year (2019)</a:t>
            </a:r>
            <a:endParaRPr lang="en-US" sz="3600" dirty="0"/>
          </a:p>
          <a:p>
            <a:pPr lvl="1"/>
            <a:r>
              <a:rPr lang="en-US" sz="2000" dirty="0" smtClean="0"/>
              <a:t>Santos will be sending out the annual email list of departmental contracts and grants accounts ending </a:t>
            </a:r>
            <a:br>
              <a:rPr lang="en-US" sz="2000" dirty="0" smtClean="0"/>
            </a:br>
            <a:r>
              <a:rPr lang="en-US" sz="2000" dirty="0" smtClean="0"/>
              <a:t>between </a:t>
            </a:r>
            <a:r>
              <a:rPr lang="en-US" sz="2000" b="1" dirty="0" smtClean="0"/>
              <a:t>5/31/18</a:t>
            </a:r>
            <a:r>
              <a:rPr lang="en-US" sz="2000" dirty="0" smtClean="0"/>
              <a:t> and </a:t>
            </a:r>
            <a:r>
              <a:rPr lang="en-US" sz="2000" b="1" dirty="0" smtClean="0"/>
              <a:t>9/30/18</a:t>
            </a:r>
          </a:p>
          <a:p>
            <a:pPr lvl="1"/>
            <a:r>
              <a:rPr lang="en-US" sz="2000" dirty="0" smtClean="0"/>
              <a:t>Federal grants with continuation years will be extended through the next grant year</a:t>
            </a:r>
          </a:p>
          <a:p>
            <a:pPr lvl="1"/>
            <a:r>
              <a:rPr lang="en-US" sz="2000" dirty="0" smtClean="0"/>
              <a:t>Please respond by </a:t>
            </a:r>
            <a:r>
              <a:rPr lang="en-US" sz="2000" b="1" dirty="0" smtClean="0"/>
              <a:t>6/30/18</a:t>
            </a:r>
            <a:r>
              <a:rPr lang="en-US" sz="2000" dirty="0" smtClean="0"/>
              <a:t> so that we can assist in </a:t>
            </a:r>
            <a:br>
              <a:rPr lang="en-US" sz="2000" dirty="0" smtClean="0"/>
            </a:br>
            <a:r>
              <a:rPr lang="en-US" sz="2000" dirty="0" smtClean="0"/>
              <a:t>preparing accounts prior to final budget panel load in July.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A133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79080" cy="4495800"/>
          </a:xfrm>
        </p:spPr>
        <p:txBody>
          <a:bodyPr>
            <a:normAutofit/>
          </a:bodyPr>
          <a:lstStyle/>
          <a:p>
            <a:r>
              <a:rPr lang="en-US" sz="5100" dirty="0" smtClean="0"/>
              <a:t>Full audit for FY 2018</a:t>
            </a:r>
            <a:endParaRPr lang="en-US" sz="5100" dirty="0"/>
          </a:p>
          <a:p>
            <a:pPr lvl="1"/>
            <a:r>
              <a:rPr lang="en-US" dirty="0" smtClean="0"/>
              <a:t>The federal auditors are concentrating heavily on controls.</a:t>
            </a:r>
          </a:p>
          <a:p>
            <a:pPr lvl="1"/>
            <a:r>
              <a:rPr lang="en-US" dirty="0" smtClean="0"/>
              <a:t>State auditors will be onsite for 2 weeks, </a:t>
            </a:r>
            <a:br>
              <a:rPr lang="en-US" dirty="0" smtClean="0"/>
            </a:br>
            <a:r>
              <a:rPr lang="en-US" b="1" dirty="0" smtClean="0"/>
              <a:t>October 29-November 9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 prepared to possibly be contacted by auditors for interviews.</a:t>
            </a:r>
          </a:p>
          <a:p>
            <a:pPr lvl="1"/>
            <a:r>
              <a:rPr lang="en-US" dirty="0" smtClean="0"/>
              <a:t>Results release date is ~Feb. 2019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162800" cy="1470025"/>
          </a:xfrm>
        </p:spPr>
        <p:txBody>
          <a:bodyPr/>
          <a:lstStyle/>
          <a:p>
            <a:r>
              <a:rPr lang="en-US" dirty="0" smtClean="0"/>
              <a:t>Federal Proposal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239000" cy="19812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dirty="0" smtClean="0"/>
              <a:t>Carmen Martinez</a:t>
            </a:r>
          </a:p>
          <a:p>
            <a:r>
              <a:rPr lang="en-US" i="1" dirty="0" smtClean="0"/>
              <a:t>Director, Grants &amp; Contracts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95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Federal sponsors are enforcing their rules:</a:t>
            </a:r>
          </a:p>
          <a:p>
            <a:r>
              <a:rPr lang="en-US" dirty="0" smtClean="0"/>
              <a:t>  </a:t>
            </a:r>
            <a:r>
              <a:rPr lang="en-US" u="sng" dirty="0" smtClean="0"/>
              <a:t>NIH – Application Withdrawal Letters</a:t>
            </a:r>
          </a:p>
          <a:p>
            <a:pPr lvl="1"/>
            <a:r>
              <a:rPr lang="en-US" sz="2400" dirty="0" smtClean="0"/>
              <a:t>In FY18 YTD – SPA has received 31 notices of application withdrawal</a:t>
            </a:r>
          </a:p>
          <a:p>
            <a:pPr lvl="1"/>
            <a:r>
              <a:rPr lang="en-US" sz="2400" dirty="0" smtClean="0"/>
              <a:t>Across </a:t>
            </a:r>
            <a:r>
              <a:rPr lang="en-US" sz="2400" dirty="0"/>
              <a:t>all schools and many departments</a:t>
            </a:r>
            <a:endParaRPr lang="en-US" sz="2400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5% of our federal proposals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totaling $40 million requested budgets 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382</TotalTime>
  <Words>689</Words>
  <Application>Microsoft Office PowerPoint</Application>
  <PresentationFormat>On-screen Show (4:3)</PresentationFormat>
  <Paragraphs>164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Adobe Garamond Pro</vt:lpstr>
      <vt:lpstr>Arial</vt:lpstr>
      <vt:lpstr>Calibri</vt:lpstr>
      <vt:lpstr>Microsoft PhagsPa</vt:lpstr>
      <vt:lpstr>Times New Roman</vt:lpstr>
      <vt:lpstr>Univers 45 Light</vt:lpstr>
      <vt:lpstr>Wingdings</vt:lpstr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AURA Meeting</vt:lpstr>
      <vt:lpstr>Housekeeping Items</vt:lpstr>
      <vt:lpstr>Agenda</vt:lpstr>
      <vt:lpstr>AUDITS / FISCAL YEAR END</vt:lpstr>
      <vt:lpstr>CPRIT Audit Results</vt:lpstr>
      <vt:lpstr>Year End</vt:lpstr>
      <vt:lpstr>FEDERAL A133 AUDIT</vt:lpstr>
      <vt:lpstr>Federal Proposal Submission</vt:lpstr>
      <vt:lpstr>Sponsors Changing</vt:lpstr>
      <vt:lpstr>Sponsors Changing</vt:lpstr>
      <vt:lpstr>Sponsors Changing</vt:lpstr>
      <vt:lpstr>Sponsors Changing</vt:lpstr>
      <vt:lpstr>Sponsors Changing</vt:lpstr>
      <vt:lpstr>Self Submit Transition</vt:lpstr>
      <vt:lpstr>SPA Deadlines</vt:lpstr>
      <vt:lpstr>Transition Schedule</vt:lpstr>
      <vt:lpstr>Transition Schedule</vt:lpstr>
      <vt:lpstr>Transition Schedule</vt:lpstr>
      <vt:lpstr>Transition Schedule</vt:lpstr>
      <vt:lpstr>Transition Schedule</vt:lpstr>
      <vt:lpstr>How you can prepare </vt:lpstr>
      <vt:lpstr>Grants Management System</vt:lpstr>
      <vt:lpstr>Grants Mangement System </vt:lpstr>
      <vt:lpstr>Grants Mangement System 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Kreidler, Kathleen</cp:lastModifiedBy>
  <cp:revision>58</cp:revision>
  <cp:lastPrinted>2018-02-27T22:01:34Z</cp:lastPrinted>
  <dcterms:created xsi:type="dcterms:W3CDTF">2014-07-15T18:10:43Z</dcterms:created>
  <dcterms:modified xsi:type="dcterms:W3CDTF">2018-05-23T14:16:16Z</dcterms:modified>
</cp:coreProperties>
</file>