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slideLayouts/slideLayout72.xml" ContentType="application/vnd.openxmlformats-officedocument.presentationml.slideLayout+xml"/>
  <Override PartName="/ppt/theme/theme1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1" r:id="rId2"/>
    <p:sldMasterId id="2147483687" r:id="rId3"/>
    <p:sldMasterId id="2147483700" r:id="rId4"/>
    <p:sldMasterId id="2147483670" r:id="rId5"/>
    <p:sldMasterId id="2147483707" r:id="rId6"/>
    <p:sldMasterId id="2147483719" r:id="rId7"/>
    <p:sldMasterId id="2147483737" r:id="rId8"/>
    <p:sldMasterId id="2147483744" r:id="rId9"/>
    <p:sldMasterId id="2147483746" r:id="rId10"/>
    <p:sldMasterId id="2147483754" r:id="rId11"/>
    <p:sldMasterId id="2147483756" r:id="rId12"/>
    <p:sldMasterId id="2147483758" r:id="rId13"/>
    <p:sldMasterId id="2147483769" r:id="rId14"/>
    <p:sldMasterId id="2147483771" r:id="rId15"/>
    <p:sldMasterId id="2147483778" r:id="rId16"/>
    <p:sldMasterId id="2147483789" r:id="rId17"/>
    <p:sldMasterId id="2147483801" r:id="rId18"/>
  </p:sldMasterIdLst>
  <p:notesMasterIdLst>
    <p:notesMasterId r:id="rId41"/>
  </p:notesMasterIdLst>
  <p:sldIdLst>
    <p:sldId id="256" r:id="rId19"/>
    <p:sldId id="257" r:id="rId20"/>
    <p:sldId id="289" r:id="rId21"/>
    <p:sldId id="329" r:id="rId22"/>
    <p:sldId id="345" r:id="rId23"/>
    <p:sldId id="331" r:id="rId24"/>
    <p:sldId id="337" r:id="rId25"/>
    <p:sldId id="338" r:id="rId26"/>
    <p:sldId id="339" r:id="rId27"/>
    <p:sldId id="335" r:id="rId28"/>
    <p:sldId id="336" r:id="rId29"/>
    <p:sldId id="318" r:id="rId30"/>
    <p:sldId id="344" r:id="rId31"/>
    <p:sldId id="343" r:id="rId32"/>
    <p:sldId id="311" r:id="rId33"/>
    <p:sldId id="333" r:id="rId34"/>
    <p:sldId id="334" r:id="rId35"/>
    <p:sldId id="342" r:id="rId36"/>
    <p:sldId id="340" r:id="rId37"/>
    <p:sldId id="341" r:id="rId38"/>
    <p:sldId id="320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E92F-0842-4294-B793-68B586DA24C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382A7-6BBA-48E3-B5BA-3C216C3F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3F46-9C2C-4C3F-A44B-7611875D6D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FBC5-31EC-46F1-B18F-E3C583F4E2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254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779C-A1BB-41B3-AE8F-AC4FFDB4D4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4CC0-8D87-4EFF-A09B-1125D914C5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671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F40A-0821-409B-BB8B-832625AD7E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F72D-A87D-47E6-92A7-E3AB632AFD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75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9A43-18AF-4E88-89AD-297E65F2AD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80386-34E0-4049-9D8F-65C5A28DEE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819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0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5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273-C050-4D8C-8FA1-802B0E653DD8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87D-6D84-4205-9EFF-B59433BF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2315-BEAE-4896-9F01-BC2CBA8E3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3743-21E5-4040-B696-FAE95BFF4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1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CD19-D0CA-4DC8-BE5B-B09F727731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E5FC-8808-4320-A0DB-CACBF3E1E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7A93-F4A8-4174-9C24-EB49E182D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55B8-9975-40A5-8FB6-3D7B08468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7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9533-C4B8-4604-B7CD-7E99652B0B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A1FC-BB84-404B-B497-149A598AC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5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0FDC-D30B-41E4-A21B-C730D00CC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4A18-1A0E-4250-8EAF-3F05413B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8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/>
            </a:lvl1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1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CB25-FD04-4E24-802E-6257D1BFC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3AF3-B87E-47F2-B374-098E28562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CCB5-DE8B-4601-87B1-E710ACAA3E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250D-E694-4061-B754-378BEB444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6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FC9D-28EE-4FBA-9D30-9A9F9004A0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4FC-F4F7-4EB6-8FE6-14878AB06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6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405E-61CF-473E-B272-DC3578B126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5F-1AD2-4BCF-B106-8F34DC78B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E4C8-D0CF-47A4-B6D7-D33F9EEA7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B377-8492-4AF4-A705-F692056EE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5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DB9-AB7E-4683-A725-3AEF7AB6A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27A-D374-4000-A0B2-E010D3FEE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7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92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FF38E42-7F40-4EA1-B696-B9EB465095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35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0" y="0"/>
            <a:ext cx="83058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4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/>
            </a:lvl1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5655-F513-4331-B651-649C36683E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8B32-DB4E-4142-B705-FAB43C84C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BE3B0-91E6-42BC-8392-DA5E8A08D4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4EBDB-C1F5-4F63-8B6D-817802ABB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C288A-BBAE-4D49-AF3C-42296AABA6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897CFE-1021-4220-AAC7-9DF0B72E3B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73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0F16D-764F-4F3C-943F-E6CEF22823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0BEE6-E3E2-4E86-AD6B-C4D05D4013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6C57E-025E-4BA2-8ED9-918FDCB95A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379A7-59F6-4D78-82C2-65C78D7C0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uth.edu/sponsored-projects-administration/crf/coverage-analysis.htm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grants.nih.gov_grants_guide_notice-2Dfiles_NOT-2DOD-2D15-2D049.html&amp;d=AwMCaQ&amp;c=6vgNTiRn9_pqCD9hKx9JgXN1VapJQ8JVoF8oWH1AgfQ&amp;r=0Xn5--h1gW6gMFjtK-lhx2zKnnX8rsQfY-xxgROw1Zo&amp;m=96jE0bVKwIr2alEDfUgyYIySvxkgAPbGQNZqgzuw_NM&amp;s=owidRXC2PKYJFfntTgIK6h_DmR3iFFdhB-aR3IbtSBU&amp;e=" TargetMode="External"/><Relationship Id="rId2" Type="http://schemas.openxmlformats.org/officeDocument/2006/relationships/hyperlink" Target="http://www.uthouston.edu/sponsored-projects/starting/contact.htm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grants.nih.gov/grants/guide/notice-files/NOT-OD-15-039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th.edu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pital.assets@uth.tmc.ed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inside.uthouston.edu/finance/capital-assets-management/handbook-section-f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924800" cy="1470025"/>
          </a:xfrm>
        </p:spPr>
        <p:txBody>
          <a:bodyPr/>
          <a:lstStyle/>
          <a:p>
            <a:r>
              <a:rPr lang="en-US" dirty="0" smtClean="0"/>
              <a:t>Clinical Research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162800" cy="1752600"/>
          </a:xfrm>
        </p:spPr>
        <p:txBody>
          <a:bodyPr/>
          <a:lstStyle/>
          <a:p>
            <a:r>
              <a:rPr lang="en-US" dirty="0" smtClean="0"/>
              <a:t>Heather Cody, MHA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1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Clinical Research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62800" cy="4525963"/>
          </a:xfrm>
        </p:spPr>
        <p:txBody>
          <a:bodyPr/>
          <a:lstStyle/>
          <a:p>
            <a:r>
              <a:rPr lang="en-US" dirty="0" smtClean="0"/>
              <a:t>HOOP 214 – Clinical Research Billing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New Tools available </a:t>
            </a:r>
          </a:p>
          <a:p>
            <a:pPr lvl="1"/>
            <a:r>
              <a:rPr lang="en-US" dirty="0" smtClean="0">
                <a:hlinkClick r:id="rId2"/>
              </a:rPr>
              <a:t>CPT Cheat Sheet</a:t>
            </a:r>
            <a:endParaRPr lang="en-US" dirty="0"/>
          </a:p>
          <a:p>
            <a:pPr lvl="1"/>
            <a:r>
              <a:rPr lang="en-US" dirty="0" smtClean="0"/>
              <a:t>Resource for clinical trial budget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352800"/>
            <a:ext cx="57093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894320" cy="1752600"/>
          </a:xfrm>
        </p:spPr>
        <p:txBody>
          <a:bodyPr/>
          <a:lstStyle/>
          <a:p>
            <a:r>
              <a:rPr lang="en-US" dirty="0" smtClean="0"/>
              <a:t>Karen Niemeier</a:t>
            </a:r>
          </a:p>
          <a:p>
            <a:r>
              <a:rPr lang="en-US" dirty="0" smtClean="0"/>
              <a:t>Director, Contracts</a:t>
            </a:r>
          </a:p>
          <a:p>
            <a:r>
              <a:rPr lang="en-US" dirty="0" smtClean="0"/>
              <a:t>Sponsored Projects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894320" cy="1752600"/>
          </a:xfrm>
        </p:spPr>
        <p:txBody>
          <a:bodyPr/>
          <a:lstStyle/>
          <a:p>
            <a:r>
              <a:rPr lang="en-US" dirty="0" smtClean="0"/>
              <a:t>Krystal Toups, CRA</a:t>
            </a:r>
          </a:p>
          <a:p>
            <a:r>
              <a:rPr lang="en-US" dirty="0" smtClean="0"/>
              <a:t>Director, Grants</a:t>
            </a:r>
          </a:p>
          <a:p>
            <a:r>
              <a:rPr lang="en-US" dirty="0" smtClean="0"/>
              <a:t>Sponsored Projects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tooltip="Preaward Team Contacts"/>
              </a:rPr>
              <a:t>Pre-award Contacts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NIH Notice Reminder </a:t>
            </a:r>
          </a:p>
          <a:p>
            <a:pPr marL="400050" lvl="1" indent="0">
              <a:buNone/>
            </a:pPr>
            <a:r>
              <a:rPr lang="en-US" sz="3200" dirty="0" smtClean="0"/>
              <a:t>NIH/AHRQ Salary Cap 183,300 effective January 11,2015 </a:t>
            </a:r>
            <a:r>
              <a:rPr lang="en-US" sz="3200" b="1" dirty="0" smtClean="0"/>
              <a:t> </a:t>
            </a:r>
            <a:r>
              <a:rPr lang="en-US" sz="3200" u="sng" dirty="0">
                <a:hlinkClick r:id="rId3"/>
              </a:rPr>
              <a:t>(NOT-OD-15-049)</a:t>
            </a:r>
            <a:r>
              <a:rPr lang="en-US" sz="3200" dirty="0"/>
              <a:t> &amp; </a:t>
            </a:r>
            <a:r>
              <a:rPr lang="en-US" sz="3200" dirty="0" smtClean="0">
                <a:hlinkClick r:id="rId4"/>
              </a:rPr>
              <a:t>(NOT-OD-15-039)</a:t>
            </a: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8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Effort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Mitchell, MPSA</a:t>
            </a:r>
          </a:p>
          <a:p>
            <a:r>
              <a:rPr lang="en-US" dirty="0" smtClean="0"/>
              <a:t>Supervisor, Systems &amp;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 Reporting Period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Certification Period: Jan 19th - Feb 19th</a:t>
            </a:r>
          </a:p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reminder email sent Thursday 1/29</a:t>
            </a:r>
          </a:p>
          <a:p>
            <a:endParaRPr lang="en-US" dirty="0" smtClean="0"/>
          </a:p>
          <a:p>
            <a:r>
              <a:rPr lang="en-US" dirty="0" smtClean="0"/>
              <a:t>Travel restrictions on uncertified statements: Feb 20</a:t>
            </a:r>
            <a:r>
              <a:rPr lang="en-US" baseline="30000" dirty="0" smtClean="0"/>
              <a:t>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8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Effort Reporting </a:t>
            </a:r>
            <a:r>
              <a:rPr lang="en-US" sz="4800" dirty="0" smtClean="0"/>
              <a:t>Reminders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297363"/>
          </a:xfrm>
        </p:spPr>
        <p:txBody>
          <a:bodyPr/>
          <a:lstStyle/>
          <a:p>
            <a:r>
              <a:rPr lang="en-US" dirty="0"/>
              <a:t>Please review all cards for accuracy</a:t>
            </a:r>
          </a:p>
          <a:p>
            <a:r>
              <a:rPr lang="en-US" dirty="0"/>
              <a:t>Initiate any Personnel Actions, if needed</a:t>
            </a:r>
          </a:p>
          <a:p>
            <a:r>
              <a:rPr lang="en-US" dirty="0"/>
              <a:t>Place incorrect cards on hold until </a:t>
            </a:r>
            <a:r>
              <a:rPr lang="en-US" dirty="0" smtClean="0"/>
              <a:t>fixed</a:t>
            </a:r>
          </a:p>
          <a:p>
            <a:r>
              <a:rPr lang="en-US" dirty="0" smtClean="0"/>
              <a:t>Comment any changes on the statement</a:t>
            </a:r>
            <a:endParaRPr lang="en-US" dirty="0"/>
          </a:p>
          <a:p>
            <a:r>
              <a:rPr lang="en-US" dirty="0" smtClean="0"/>
              <a:t>Guides, forms, &amp; new training videos at: </a:t>
            </a:r>
          </a:p>
          <a:p>
            <a:pPr marL="0" indent="0" algn="ctr">
              <a:buNone/>
            </a:pPr>
            <a:r>
              <a:rPr lang="en-US" dirty="0" smtClean="0"/>
              <a:t>go.uth.edu/effort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4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FY14 - A-133 Audit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894320" cy="2362200"/>
          </a:xfrm>
        </p:spPr>
        <p:txBody>
          <a:bodyPr/>
          <a:lstStyle/>
          <a:p>
            <a:r>
              <a:rPr lang="en-US" dirty="0" smtClean="0"/>
              <a:t>Jodi S. Ogden, MBA, CRA</a:t>
            </a:r>
          </a:p>
          <a:p>
            <a:r>
              <a:rPr lang="en-US" dirty="0" smtClean="0"/>
              <a:t>Associate Vice President</a:t>
            </a:r>
          </a:p>
          <a:p>
            <a:r>
              <a:rPr lang="en-US" dirty="0" smtClean="0"/>
              <a:t>Sponsored Projects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FY14 - A-133 Audit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Unallowable Costs</a:t>
            </a:r>
          </a:p>
          <a:p>
            <a:pPr lvl="1"/>
            <a:r>
              <a:rPr lang="en-US" dirty="0" smtClean="0"/>
              <a:t>Project related travel reimbursement included $12 for alcohol</a:t>
            </a:r>
          </a:p>
          <a:p>
            <a:pPr lvl="1"/>
            <a:r>
              <a:rPr lang="en-US" dirty="0" smtClean="0"/>
              <a:t>Project related meal reimbursement included $60 expense for PI’s spouse</a:t>
            </a:r>
          </a:p>
          <a:p>
            <a:pPr lvl="1"/>
            <a:r>
              <a:rPr lang="en-US" dirty="0" smtClean="0"/>
              <a:t>Consumable office supplies included $12 in food items</a:t>
            </a:r>
          </a:p>
          <a:p>
            <a:pPr lvl="1"/>
            <a:r>
              <a:rPr lang="en-US" dirty="0" smtClean="0"/>
              <a:t>Monthly phone line charged to a federal project that wasn’t related to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894320" cy="1752600"/>
          </a:xfrm>
        </p:spPr>
        <p:txBody>
          <a:bodyPr/>
          <a:lstStyle/>
          <a:p>
            <a:r>
              <a:rPr lang="en-US" dirty="0" smtClean="0"/>
              <a:t>Ronnie Perez</a:t>
            </a:r>
          </a:p>
          <a:p>
            <a:r>
              <a:rPr lang="en-US" dirty="0" smtClean="0"/>
              <a:t>Director, Post Award Finance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FY14 - A-133 Audit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 Period of Availability</a:t>
            </a:r>
          </a:p>
          <a:p>
            <a:pPr lvl="1"/>
            <a:r>
              <a:rPr lang="en-US" sz="1600" dirty="0" smtClean="0"/>
              <a:t>UTHealth does not have a process to close out expired federal projects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Correcting the finding:</a:t>
            </a:r>
          </a:p>
          <a:p>
            <a:pPr lvl="1"/>
            <a:r>
              <a:rPr lang="en-US" sz="1600" dirty="0" smtClean="0"/>
              <a:t>One </a:t>
            </a:r>
            <a:r>
              <a:rPr lang="en-US" sz="1600" dirty="0"/>
              <a:t>sponsored project residual balance account will be setup with fund 57050 for each PI impacted</a:t>
            </a:r>
          </a:p>
          <a:p>
            <a:pPr lvl="1"/>
            <a:r>
              <a:rPr lang="en-US" sz="1600" dirty="0"/>
              <a:t>Both excess revenue and expense deficits will be </a:t>
            </a:r>
            <a:r>
              <a:rPr lang="en-US" sz="1600" dirty="0" smtClean="0"/>
              <a:t>transferred</a:t>
            </a:r>
            <a:endParaRPr lang="en-US" sz="1600" dirty="0"/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remaining IDC balance will be earned on the original project</a:t>
            </a:r>
          </a:p>
          <a:p>
            <a:pPr lvl="1"/>
            <a:r>
              <a:rPr lang="en-US" sz="1600" dirty="0"/>
              <a:t>All </a:t>
            </a:r>
            <a:r>
              <a:rPr lang="en-US" sz="1600" dirty="0" smtClean="0"/>
              <a:t>FY 2015 </a:t>
            </a:r>
            <a:r>
              <a:rPr lang="en-US" sz="1600" dirty="0"/>
              <a:t>expenses, including payroll, will be moved to the </a:t>
            </a:r>
            <a:r>
              <a:rPr lang="en-US" sz="1600" dirty="0" smtClean="0"/>
              <a:t>“residual” account </a:t>
            </a:r>
            <a:r>
              <a:rPr lang="en-US" sz="1600" dirty="0"/>
              <a:t>with a journal entry processed by PAF</a:t>
            </a:r>
          </a:p>
          <a:p>
            <a:pPr lvl="1"/>
            <a:r>
              <a:rPr lang="en-US" sz="1600" dirty="0"/>
              <a:t>Department administration will be contacted to close encumbrances and move encumbered salary to the new project</a:t>
            </a:r>
          </a:p>
          <a:p>
            <a:pPr lvl="1"/>
            <a:r>
              <a:rPr lang="en-US" sz="1600" dirty="0" smtClean="0"/>
              <a:t>All </a:t>
            </a:r>
            <a:r>
              <a:rPr lang="en-US" sz="1600" dirty="0"/>
              <a:t>transactions will be </a:t>
            </a:r>
            <a:r>
              <a:rPr lang="en-US" sz="1600" dirty="0" smtClean="0"/>
              <a:t>completed in </a:t>
            </a:r>
            <a:r>
              <a:rPr lang="en-US" sz="1600" dirty="0"/>
              <a:t>FY 2015</a:t>
            </a:r>
          </a:p>
          <a:p>
            <a:pPr lvl="1"/>
            <a:r>
              <a:rPr lang="en-US" sz="1600" dirty="0"/>
              <a:t>Decisions </a:t>
            </a:r>
            <a:r>
              <a:rPr lang="en-US" sz="1600" dirty="0" smtClean="0"/>
              <a:t>regarding PIs </a:t>
            </a:r>
            <a:r>
              <a:rPr lang="en-US" sz="1600" dirty="0"/>
              <a:t>no longer with UTHealth will be managed by the Associate Dean </a:t>
            </a:r>
            <a:r>
              <a:rPr lang="en-US" sz="1600" dirty="0" smtClean="0"/>
              <a:t>for Management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894320" cy="35052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FDP Updates</a:t>
            </a:r>
          </a:p>
          <a:p>
            <a:endParaRPr lang="en-US" dirty="0"/>
          </a:p>
          <a:p>
            <a:r>
              <a:rPr lang="en-US" i="1" dirty="0" smtClean="0"/>
              <a:t>Krystal Toups, CRA</a:t>
            </a:r>
          </a:p>
          <a:p>
            <a:r>
              <a:rPr lang="en-US" i="1" dirty="0" smtClean="0"/>
              <a:t>Director, Grants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85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89432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Next Meeting:</a:t>
            </a:r>
          </a:p>
          <a:p>
            <a:r>
              <a:rPr lang="en-US" dirty="0" smtClean="0"/>
              <a:t>March 25, 2015</a:t>
            </a:r>
          </a:p>
          <a:p>
            <a:endParaRPr lang="en-US" dirty="0"/>
          </a:p>
          <a:p>
            <a:r>
              <a:rPr lang="en-US" dirty="0" smtClean="0"/>
              <a:t>Presentations &amp; Schedule </a:t>
            </a:r>
            <a:r>
              <a:rPr lang="en-US" dirty="0"/>
              <a:t>P</a:t>
            </a:r>
            <a:r>
              <a:rPr lang="en-US" dirty="0" smtClean="0"/>
              <a:t>osted at:</a:t>
            </a:r>
          </a:p>
          <a:p>
            <a:r>
              <a:rPr lang="en-US" dirty="0" smtClean="0"/>
              <a:t>go.uth.edu/AURA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2057400"/>
            <a:ext cx="63246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ITV Groups</a:t>
            </a:r>
          </a:p>
          <a:p>
            <a:pPr marL="0" indent="0" algn="ctr">
              <a:buNone/>
            </a:pPr>
            <a:r>
              <a:rPr lang="en-US" dirty="0" smtClean="0"/>
              <a:t>Please mute microphones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b="1" dirty="0" smtClean="0"/>
              <a:t>Presenters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Repeat questions in mic</a:t>
            </a:r>
            <a:endParaRPr lang="en-US" dirty="0"/>
          </a:p>
        </p:txBody>
      </p:sp>
      <p:pic>
        <p:nvPicPr>
          <p:cNvPr id="1029" name="Picture 5" descr="C:\Users\ktoups\AppData\Local\Microsoft\Windows\Temporary Internet Files\Content.IE5\1J7W9CQE\MC9004395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1905000" cy="16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8" name="Group 1267"/>
          <p:cNvGrpSpPr/>
          <p:nvPr/>
        </p:nvGrpSpPr>
        <p:grpSpPr>
          <a:xfrm>
            <a:off x="843515" y="3886201"/>
            <a:ext cx="1280146" cy="1168808"/>
            <a:chOff x="843515" y="3505201"/>
            <a:chExt cx="1280146" cy="116880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grpSpPr>
        <p:pic>
          <p:nvPicPr>
            <p:cNvPr id="1032" name="Picture 8" descr="C:\Users\ktoups\AppData\Local\Microsoft\Windows\Temporary Internet Files\Content.IE5\G3AFT4RY\MC900442000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15" y="3505201"/>
              <a:ext cx="1280146" cy="1168808"/>
            </a:xfrm>
            <a:prstGeom prst="roundRect">
              <a:avLst>
                <a:gd name="adj" fmla="val 4167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51" name="Freeform 311"/>
            <p:cNvSpPr>
              <a:spLocks/>
            </p:cNvSpPr>
            <p:nvPr/>
          </p:nvSpPr>
          <p:spPr bwMode="auto">
            <a:xfrm>
              <a:off x="1361905" y="4045798"/>
              <a:ext cx="166201" cy="69551"/>
            </a:xfrm>
            <a:custGeom>
              <a:avLst/>
              <a:gdLst>
                <a:gd name="T0" fmla="*/ 7 w 337"/>
                <a:gd name="T1" fmla="*/ 17 h 154"/>
                <a:gd name="T2" fmla="*/ 20 w 337"/>
                <a:gd name="T3" fmla="*/ 20 h 154"/>
                <a:gd name="T4" fmla="*/ 36 w 337"/>
                <a:gd name="T5" fmla="*/ 25 h 154"/>
                <a:gd name="T6" fmla="*/ 54 w 337"/>
                <a:gd name="T7" fmla="*/ 32 h 154"/>
                <a:gd name="T8" fmla="*/ 75 w 337"/>
                <a:gd name="T9" fmla="*/ 38 h 154"/>
                <a:gd name="T10" fmla="*/ 97 w 337"/>
                <a:gd name="T11" fmla="*/ 46 h 154"/>
                <a:gd name="T12" fmla="*/ 120 w 337"/>
                <a:gd name="T13" fmla="*/ 56 h 154"/>
                <a:gd name="T14" fmla="*/ 144 w 337"/>
                <a:gd name="T15" fmla="*/ 66 h 154"/>
                <a:gd name="T16" fmla="*/ 169 w 337"/>
                <a:gd name="T17" fmla="*/ 76 h 154"/>
                <a:gd name="T18" fmla="*/ 193 w 337"/>
                <a:gd name="T19" fmla="*/ 87 h 154"/>
                <a:gd name="T20" fmla="*/ 216 w 337"/>
                <a:gd name="T21" fmla="*/ 96 h 154"/>
                <a:gd name="T22" fmla="*/ 238 w 337"/>
                <a:gd name="T23" fmla="*/ 106 h 154"/>
                <a:gd name="T24" fmla="*/ 258 w 337"/>
                <a:gd name="T25" fmla="*/ 116 h 154"/>
                <a:gd name="T26" fmla="*/ 277 w 337"/>
                <a:gd name="T27" fmla="*/ 124 h 154"/>
                <a:gd name="T28" fmla="*/ 293 w 337"/>
                <a:gd name="T29" fmla="*/ 132 h 154"/>
                <a:gd name="T30" fmla="*/ 307 w 337"/>
                <a:gd name="T31" fmla="*/ 139 h 154"/>
                <a:gd name="T32" fmla="*/ 317 w 337"/>
                <a:gd name="T33" fmla="*/ 143 h 154"/>
                <a:gd name="T34" fmla="*/ 318 w 337"/>
                <a:gd name="T35" fmla="*/ 144 h 154"/>
                <a:gd name="T36" fmla="*/ 321 w 337"/>
                <a:gd name="T37" fmla="*/ 146 h 154"/>
                <a:gd name="T38" fmla="*/ 322 w 337"/>
                <a:gd name="T39" fmla="*/ 148 h 154"/>
                <a:gd name="T40" fmla="*/ 323 w 337"/>
                <a:gd name="T41" fmla="*/ 150 h 154"/>
                <a:gd name="T42" fmla="*/ 325 w 337"/>
                <a:gd name="T43" fmla="*/ 153 h 154"/>
                <a:gd name="T44" fmla="*/ 328 w 337"/>
                <a:gd name="T45" fmla="*/ 154 h 154"/>
                <a:gd name="T46" fmla="*/ 331 w 337"/>
                <a:gd name="T47" fmla="*/ 154 h 154"/>
                <a:gd name="T48" fmla="*/ 333 w 337"/>
                <a:gd name="T49" fmla="*/ 151 h 154"/>
                <a:gd name="T50" fmla="*/ 336 w 337"/>
                <a:gd name="T51" fmla="*/ 149 h 154"/>
                <a:gd name="T52" fmla="*/ 337 w 337"/>
                <a:gd name="T53" fmla="*/ 147 h 154"/>
                <a:gd name="T54" fmla="*/ 337 w 337"/>
                <a:gd name="T55" fmla="*/ 143 h 154"/>
                <a:gd name="T56" fmla="*/ 336 w 337"/>
                <a:gd name="T57" fmla="*/ 141 h 154"/>
                <a:gd name="T58" fmla="*/ 333 w 337"/>
                <a:gd name="T59" fmla="*/ 138 h 154"/>
                <a:gd name="T60" fmla="*/ 332 w 337"/>
                <a:gd name="T61" fmla="*/ 135 h 154"/>
                <a:gd name="T62" fmla="*/ 330 w 337"/>
                <a:gd name="T63" fmla="*/ 133 h 154"/>
                <a:gd name="T64" fmla="*/ 328 w 337"/>
                <a:gd name="T65" fmla="*/ 131 h 154"/>
                <a:gd name="T66" fmla="*/ 317 w 337"/>
                <a:gd name="T67" fmla="*/ 125 h 154"/>
                <a:gd name="T68" fmla="*/ 303 w 337"/>
                <a:gd name="T69" fmla="*/ 119 h 154"/>
                <a:gd name="T70" fmla="*/ 287 w 337"/>
                <a:gd name="T71" fmla="*/ 111 h 154"/>
                <a:gd name="T72" fmla="*/ 268 w 337"/>
                <a:gd name="T73" fmla="*/ 102 h 154"/>
                <a:gd name="T74" fmla="*/ 247 w 337"/>
                <a:gd name="T75" fmla="*/ 93 h 154"/>
                <a:gd name="T76" fmla="*/ 224 w 337"/>
                <a:gd name="T77" fmla="*/ 82 h 154"/>
                <a:gd name="T78" fmla="*/ 200 w 337"/>
                <a:gd name="T79" fmla="*/ 72 h 154"/>
                <a:gd name="T80" fmla="*/ 175 w 337"/>
                <a:gd name="T81" fmla="*/ 61 h 154"/>
                <a:gd name="T82" fmla="*/ 151 w 337"/>
                <a:gd name="T83" fmla="*/ 51 h 154"/>
                <a:gd name="T84" fmla="*/ 126 w 337"/>
                <a:gd name="T85" fmla="*/ 41 h 154"/>
                <a:gd name="T86" fmla="*/ 103 w 337"/>
                <a:gd name="T87" fmla="*/ 32 h 154"/>
                <a:gd name="T88" fmla="*/ 80 w 337"/>
                <a:gd name="T89" fmla="*/ 22 h 154"/>
                <a:gd name="T90" fmla="*/ 59 w 337"/>
                <a:gd name="T91" fmla="*/ 15 h 154"/>
                <a:gd name="T92" fmla="*/ 39 w 337"/>
                <a:gd name="T93" fmla="*/ 8 h 154"/>
                <a:gd name="T94" fmla="*/ 23 w 337"/>
                <a:gd name="T95" fmla="*/ 4 h 154"/>
                <a:gd name="T96" fmla="*/ 10 w 337"/>
                <a:gd name="T97" fmla="*/ 0 h 154"/>
                <a:gd name="T98" fmla="*/ 6 w 337"/>
                <a:gd name="T99" fmla="*/ 0 h 154"/>
                <a:gd name="T100" fmla="*/ 4 w 337"/>
                <a:gd name="T101" fmla="*/ 2 h 154"/>
                <a:gd name="T102" fmla="*/ 1 w 337"/>
                <a:gd name="T103" fmla="*/ 4 h 154"/>
                <a:gd name="T104" fmla="*/ 0 w 337"/>
                <a:gd name="T105" fmla="*/ 7 h 154"/>
                <a:gd name="T106" fmla="*/ 0 w 337"/>
                <a:gd name="T107" fmla="*/ 11 h 154"/>
                <a:gd name="T108" fmla="*/ 1 w 337"/>
                <a:gd name="T109" fmla="*/ 13 h 154"/>
                <a:gd name="T110" fmla="*/ 4 w 337"/>
                <a:gd name="T111" fmla="*/ 15 h 154"/>
                <a:gd name="T112" fmla="*/ 7 w 337"/>
                <a:gd name="T113" fmla="*/ 17 h 154"/>
                <a:gd name="T114" fmla="*/ 7 w 337"/>
                <a:gd name="T115" fmla="*/ 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" h="154">
                  <a:moveTo>
                    <a:pt x="7" y="17"/>
                  </a:moveTo>
                  <a:lnTo>
                    <a:pt x="20" y="20"/>
                  </a:lnTo>
                  <a:lnTo>
                    <a:pt x="36" y="25"/>
                  </a:lnTo>
                  <a:lnTo>
                    <a:pt x="54" y="32"/>
                  </a:lnTo>
                  <a:lnTo>
                    <a:pt x="75" y="38"/>
                  </a:lnTo>
                  <a:lnTo>
                    <a:pt x="97" y="46"/>
                  </a:lnTo>
                  <a:lnTo>
                    <a:pt x="120" y="56"/>
                  </a:lnTo>
                  <a:lnTo>
                    <a:pt x="144" y="66"/>
                  </a:lnTo>
                  <a:lnTo>
                    <a:pt x="169" y="76"/>
                  </a:lnTo>
                  <a:lnTo>
                    <a:pt x="193" y="87"/>
                  </a:lnTo>
                  <a:lnTo>
                    <a:pt x="216" y="96"/>
                  </a:lnTo>
                  <a:lnTo>
                    <a:pt x="238" y="106"/>
                  </a:lnTo>
                  <a:lnTo>
                    <a:pt x="258" y="116"/>
                  </a:lnTo>
                  <a:lnTo>
                    <a:pt x="277" y="124"/>
                  </a:lnTo>
                  <a:lnTo>
                    <a:pt x="293" y="132"/>
                  </a:lnTo>
                  <a:lnTo>
                    <a:pt x="307" y="139"/>
                  </a:lnTo>
                  <a:lnTo>
                    <a:pt x="317" y="143"/>
                  </a:lnTo>
                  <a:lnTo>
                    <a:pt x="318" y="144"/>
                  </a:lnTo>
                  <a:lnTo>
                    <a:pt x="321" y="146"/>
                  </a:lnTo>
                  <a:lnTo>
                    <a:pt x="322" y="148"/>
                  </a:lnTo>
                  <a:lnTo>
                    <a:pt x="323" y="150"/>
                  </a:lnTo>
                  <a:lnTo>
                    <a:pt x="325" y="153"/>
                  </a:lnTo>
                  <a:lnTo>
                    <a:pt x="328" y="154"/>
                  </a:lnTo>
                  <a:lnTo>
                    <a:pt x="331" y="154"/>
                  </a:lnTo>
                  <a:lnTo>
                    <a:pt x="333" y="151"/>
                  </a:lnTo>
                  <a:lnTo>
                    <a:pt x="336" y="149"/>
                  </a:lnTo>
                  <a:lnTo>
                    <a:pt x="337" y="147"/>
                  </a:lnTo>
                  <a:lnTo>
                    <a:pt x="337" y="143"/>
                  </a:lnTo>
                  <a:lnTo>
                    <a:pt x="336" y="141"/>
                  </a:lnTo>
                  <a:lnTo>
                    <a:pt x="333" y="138"/>
                  </a:lnTo>
                  <a:lnTo>
                    <a:pt x="332" y="135"/>
                  </a:lnTo>
                  <a:lnTo>
                    <a:pt x="330" y="133"/>
                  </a:lnTo>
                  <a:lnTo>
                    <a:pt x="328" y="131"/>
                  </a:lnTo>
                  <a:lnTo>
                    <a:pt x="317" y="125"/>
                  </a:lnTo>
                  <a:lnTo>
                    <a:pt x="303" y="119"/>
                  </a:lnTo>
                  <a:lnTo>
                    <a:pt x="287" y="111"/>
                  </a:lnTo>
                  <a:lnTo>
                    <a:pt x="268" y="102"/>
                  </a:lnTo>
                  <a:lnTo>
                    <a:pt x="247" y="93"/>
                  </a:lnTo>
                  <a:lnTo>
                    <a:pt x="224" y="82"/>
                  </a:lnTo>
                  <a:lnTo>
                    <a:pt x="200" y="72"/>
                  </a:lnTo>
                  <a:lnTo>
                    <a:pt x="175" y="61"/>
                  </a:lnTo>
                  <a:lnTo>
                    <a:pt x="151" y="51"/>
                  </a:lnTo>
                  <a:lnTo>
                    <a:pt x="126" y="41"/>
                  </a:lnTo>
                  <a:lnTo>
                    <a:pt x="103" y="32"/>
                  </a:lnTo>
                  <a:lnTo>
                    <a:pt x="80" y="22"/>
                  </a:lnTo>
                  <a:lnTo>
                    <a:pt x="59" y="15"/>
                  </a:lnTo>
                  <a:lnTo>
                    <a:pt x="39" y="8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13"/>
            <p:cNvSpPr>
              <a:spLocks/>
            </p:cNvSpPr>
            <p:nvPr/>
          </p:nvSpPr>
          <p:spPr bwMode="auto">
            <a:xfrm>
              <a:off x="1299579" y="4138832"/>
              <a:ext cx="238420" cy="377108"/>
            </a:xfrm>
            <a:custGeom>
              <a:avLst/>
              <a:gdLst>
                <a:gd name="T0" fmla="*/ 0 w 480"/>
                <a:gd name="T1" fmla="*/ 215 h 1151"/>
                <a:gd name="T2" fmla="*/ 0 w 480"/>
                <a:gd name="T3" fmla="*/ 1151 h 1151"/>
                <a:gd name="T4" fmla="*/ 336 w 480"/>
                <a:gd name="T5" fmla="*/ 1151 h 1151"/>
                <a:gd name="T6" fmla="*/ 480 w 480"/>
                <a:gd name="T7" fmla="*/ 942 h 1151"/>
                <a:gd name="T8" fmla="*/ 480 w 480"/>
                <a:gd name="T9" fmla="*/ 0 h 1151"/>
                <a:gd name="T10" fmla="*/ 0 w 480"/>
                <a:gd name="T11" fmla="*/ 2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51">
                  <a:moveTo>
                    <a:pt x="0" y="215"/>
                  </a:moveTo>
                  <a:lnTo>
                    <a:pt x="0" y="1151"/>
                  </a:lnTo>
                  <a:lnTo>
                    <a:pt x="336" y="1151"/>
                  </a:lnTo>
                  <a:lnTo>
                    <a:pt x="480" y="942"/>
                  </a:lnTo>
                  <a:lnTo>
                    <a:pt x="48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16"/>
            <p:cNvSpPr>
              <a:spLocks/>
            </p:cNvSpPr>
            <p:nvPr/>
          </p:nvSpPr>
          <p:spPr bwMode="auto">
            <a:xfrm>
              <a:off x="1332226" y="4033152"/>
              <a:ext cx="40561" cy="24388"/>
            </a:xfrm>
            <a:custGeom>
              <a:avLst/>
              <a:gdLst>
                <a:gd name="T0" fmla="*/ 82 w 82"/>
                <a:gd name="T1" fmla="*/ 27 h 54"/>
                <a:gd name="T2" fmla="*/ 79 w 82"/>
                <a:gd name="T3" fmla="*/ 25 h 54"/>
                <a:gd name="T4" fmla="*/ 69 w 82"/>
                <a:gd name="T5" fmla="*/ 19 h 54"/>
                <a:gd name="T6" fmla="*/ 58 w 82"/>
                <a:gd name="T7" fmla="*/ 12 h 54"/>
                <a:gd name="T8" fmla="*/ 43 w 82"/>
                <a:gd name="T9" fmla="*/ 5 h 54"/>
                <a:gd name="T10" fmla="*/ 28 w 82"/>
                <a:gd name="T11" fmla="*/ 1 h 54"/>
                <a:gd name="T12" fmla="*/ 15 w 82"/>
                <a:gd name="T13" fmla="*/ 0 h 54"/>
                <a:gd name="T14" fmla="*/ 6 w 82"/>
                <a:gd name="T15" fmla="*/ 5 h 54"/>
                <a:gd name="T16" fmla="*/ 1 w 82"/>
                <a:gd name="T17" fmla="*/ 19 h 54"/>
                <a:gd name="T18" fmla="*/ 0 w 82"/>
                <a:gd name="T19" fmla="*/ 33 h 54"/>
                <a:gd name="T20" fmla="*/ 3 w 82"/>
                <a:gd name="T21" fmla="*/ 44 h 54"/>
                <a:gd name="T22" fmla="*/ 6 w 82"/>
                <a:gd name="T23" fmla="*/ 49 h 54"/>
                <a:gd name="T24" fmla="*/ 13 w 82"/>
                <a:gd name="T25" fmla="*/ 53 h 54"/>
                <a:gd name="T26" fmla="*/ 23 w 82"/>
                <a:gd name="T27" fmla="*/ 54 h 54"/>
                <a:gd name="T28" fmla="*/ 38 w 82"/>
                <a:gd name="T29" fmla="*/ 53 h 54"/>
                <a:gd name="T30" fmla="*/ 56 w 82"/>
                <a:gd name="T31" fmla="*/ 50 h 54"/>
                <a:gd name="T32" fmla="*/ 79 w 82"/>
                <a:gd name="T33" fmla="*/ 47 h 54"/>
                <a:gd name="T34" fmla="*/ 82 w 82"/>
                <a:gd name="T3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">
                  <a:moveTo>
                    <a:pt x="82" y="27"/>
                  </a:moveTo>
                  <a:lnTo>
                    <a:pt x="79" y="25"/>
                  </a:lnTo>
                  <a:lnTo>
                    <a:pt x="69" y="19"/>
                  </a:lnTo>
                  <a:lnTo>
                    <a:pt x="58" y="12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6" y="5"/>
                  </a:lnTo>
                  <a:lnTo>
                    <a:pt x="1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6" y="49"/>
                  </a:lnTo>
                  <a:lnTo>
                    <a:pt x="13" y="53"/>
                  </a:lnTo>
                  <a:lnTo>
                    <a:pt x="23" y="54"/>
                  </a:lnTo>
                  <a:lnTo>
                    <a:pt x="38" y="53"/>
                  </a:lnTo>
                  <a:lnTo>
                    <a:pt x="56" y="50"/>
                  </a:lnTo>
                  <a:lnTo>
                    <a:pt x="79" y="47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17"/>
            <p:cNvSpPr>
              <a:spLocks/>
            </p:cNvSpPr>
            <p:nvPr/>
          </p:nvSpPr>
          <p:spPr bwMode="auto">
            <a:xfrm>
              <a:off x="1532063" y="4134316"/>
              <a:ext cx="33636" cy="198715"/>
            </a:xfrm>
            <a:custGeom>
              <a:avLst/>
              <a:gdLst>
                <a:gd name="T0" fmla="*/ 10 w 68"/>
                <a:gd name="T1" fmla="*/ 430 h 440"/>
                <a:gd name="T2" fmla="*/ 23 w 68"/>
                <a:gd name="T3" fmla="*/ 423 h 440"/>
                <a:gd name="T4" fmla="*/ 36 w 68"/>
                <a:gd name="T5" fmla="*/ 415 h 440"/>
                <a:gd name="T6" fmla="*/ 46 w 68"/>
                <a:gd name="T7" fmla="*/ 405 h 440"/>
                <a:gd name="T8" fmla="*/ 56 w 68"/>
                <a:gd name="T9" fmla="*/ 379 h 440"/>
                <a:gd name="T10" fmla="*/ 59 w 68"/>
                <a:gd name="T11" fmla="*/ 345 h 440"/>
                <a:gd name="T12" fmla="*/ 48 w 68"/>
                <a:gd name="T13" fmla="*/ 312 h 440"/>
                <a:gd name="T14" fmla="*/ 32 w 68"/>
                <a:gd name="T15" fmla="*/ 283 h 440"/>
                <a:gd name="T16" fmla="*/ 17 w 68"/>
                <a:gd name="T17" fmla="*/ 257 h 440"/>
                <a:gd name="T18" fmla="*/ 17 w 68"/>
                <a:gd name="T19" fmla="*/ 231 h 440"/>
                <a:gd name="T20" fmla="*/ 26 w 68"/>
                <a:gd name="T21" fmla="*/ 204 h 440"/>
                <a:gd name="T22" fmla="*/ 41 w 68"/>
                <a:gd name="T23" fmla="*/ 178 h 440"/>
                <a:gd name="T24" fmla="*/ 56 w 68"/>
                <a:gd name="T25" fmla="*/ 151 h 440"/>
                <a:gd name="T26" fmla="*/ 56 w 68"/>
                <a:gd name="T27" fmla="*/ 125 h 440"/>
                <a:gd name="T28" fmla="*/ 45 w 68"/>
                <a:gd name="T29" fmla="*/ 102 h 440"/>
                <a:gd name="T30" fmla="*/ 29 w 68"/>
                <a:gd name="T31" fmla="*/ 80 h 440"/>
                <a:gd name="T32" fmla="*/ 17 w 68"/>
                <a:gd name="T33" fmla="*/ 54 h 440"/>
                <a:gd name="T34" fmla="*/ 21 w 68"/>
                <a:gd name="T35" fmla="*/ 21 h 440"/>
                <a:gd name="T36" fmla="*/ 23 w 68"/>
                <a:gd name="T37" fmla="*/ 2 h 440"/>
                <a:gd name="T38" fmla="*/ 26 w 68"/>
                <a:gd name="T39" fmla="*/ 0 h 440"/>
                <a:gd name="T40" fmla="*/ 29 w 68"/>
                <a:gd name="T41" fmla="*/ 0 h 440"/>
                <a:gd name="T42" fmla="*/ 31 w 68"/>
                <a:gd name="T43" fmla="*/ 2 h 440"/>
                <a:gd name="T44" fmla="*/ 29 w 68"/>
                <a:gd name="T45" fmla="*/ 19 h 440"/>
                <a:gd name="T46" fmla="*/ 25 w 68"/>
                <a:gd name="T47" fmla="*/ 50 h 440"/>
                <a:gd name="T48" fmla="*/ 34 w 68"/>
                <a:gd name="T49" fmla="*/ 74 h 440"/>
                <a:gd name="T50" fmla="*/ 50 w 68"/>
                <a:gd name="T51" fmla="*/ 92 h 440"/>
                <a:gd name="T52" fmla="*/ 63 w 68"/>
                <a:gd name="T53" fmla="*/ 114 h 440"/>
                <a:gd name="T54" fmla="*/ 67 w 68"/>
                <a:gd name="T55" fmla="*/ 138 h 440"/>
                <a:gd name="T56" fmla="*/ 57 w 68"/>
                <a:gd name="T57" fmla="*/ 166 h 440"/>
                <a:gd name="T58" fmla="*/ 41 w 68"/>
                <a:gd name="T59" fmla="*/ 194 h 440"/>
                <a:gd name="T60" fmla="*/ 29 w 68"/>
                <a:gd name="T61" fmla="*/ 221 h 440"/>
                <a:gd name="T62" fmla="*/ 24 w 68"/>
                <a:gd name="T63" fmla="*/ 249 h 440"/>
                <a:gd name="T64" fmla="*/ 37 w 68"/>
                <a:gd name="T65" fmla="*/ 273 h 440"/>
                <a:gd name="T66" fmla="*/ 52 w 68"/>
                <a:gd name="T67" fmla="*/ 296 h 440"/>
                <a:gd name="T68" fmla="*/ 62 w 68"/>
                <a:gd name="T69" fmla="*/ 322 h 440"/>
                <a:gd name="T70" fmla="*/ 67 w 68"/>
                <a:gd name="T71" fmla="*/ 348 h 440"/>
                <a:gd name="T72" fmla="*/ 67 w 68"/>
                <a:gd name="T73" fmla="*/ 377 h 440"/>
                <a:gd name="T74" fmla="*/ 56 w 68"/>
                <a:gd name="T75" fmla="*/ 401 h 440"/>
                <a:gd name="T76" fmla="*/ 39 w 68"/>
                <a:gd name="T77" fmla="*/ 421 h 440"/>
                <a:gd name="T78" fmla="*/ 17 w 68"/>
                <a:gd name="T79" fmla="*/ 436 h 440"/>
                <a:gd name="T80" fmla="*/ 3 w 68"/>
                <a:gd name="T81" fmla="*/ 440 h 440"/>
                <a:gd name="T82" fmla="*/ 0 w 68"/>
                <a:gd name="T83" fmla="*/ 439 h 440"/>
                <a:gd name="T84" fmla="*/ 0 w 68"/>
                <a:gd name="T85" fmla="*/ 437 h 440"/>
                <a:gd name="T86" fmla="*/ 2 w 68"/>
                <a:gd name="T87" fmla="*/ 433 h 440"/>
                <a:gd name="T88" fmla="*/ 3 w 68"/>
                <a:gd name="T89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440">
                  <a:moveTo>
                    <a:pt x="3" y="432"/>
                  </a:moveTo>
                  <a:lnTo>
                    <a:pt x="10" y="430"/>
                  </a:lnTo>
                  <a:lnTo>
                    <a:pt x="16" y="427"/>
                  </a:lnTo>
                  <a:lnTo>
                    <a:pt x="23" y="423"/>
                  </a:lnTo>
                  <a:lnTo>
                    <a:pt x="30" y="420"/>
                  </a:lnTo>
                  <a:lnTo>
                    <a:pt x="36" y="415"/>
                  </a:lnTo>
                  <a:lnTo>
                    <a:pt x="40" y="410"/>
                  </a:lnTo>
                  <a:lnTo>
                    <a:pt x="46" y="405"/>
                  </a:lnTo>
                  <a:lnTo>
                    <a:pt x="49" y="398"/>
                  </a:lnTo>
                  <a:lnTo>
                    <a:pt x="56" y="379"/>
                  </a:lnTo>
                  <a:lnTo>
                    <a:pt x="60" y="362"/>
                  </a:lnTo>
                  <a:lnTo>
                    <a:pt x="59" y="345"/>
                  </a:lnTo>
                  <a:lnTo>
                    <a:pt x="55" y="327"/>
                  </a:lnTo>
                  <a:lnTo>
                    <a:pt x="48" y="312"/>
                  </a:lnTo>
                  <a:lnTo>
                    <a:pt x="41" y="296"/>
                  </a:lnTo>
                  <a:lnTo>
                    <a:pt x="32" y="283"/>
                  </a:lnTo>
                  <a:lnTo>
                    <a:pt x="23" y="269"/>
                  </a:lnTo>
                  <a:lnTo>
                    <a:pt x="17" y="257"/>
                  </a:lnTo>
                  <a:lnTo>
                    <a:pt x="15" y="243"/>
                  </a:lnTo>
                  <a:lnTo>
                    <a:pt x="17" y="231"/>
                  </a:lnTo>
                  <a:lnTo>
                    <a:pt x="21" y="217"/>
                  </a:lnTo>
                  <a:lnTo>
                    <a:pt x="26" y="204"/>
                  </a:lnTo>
                  <a:lnTo>
                    <a:pt x="33" y="190"/>
                  </a:lnTo>
                  <a:lnTo>
                    <a:pt x="41" y="178"/>
                  </a:lnTo>
                  <a:lnTo>
                    <a:pt x="49" y="165"/>
                  </a:lnTo>
                  <a:lnTo>
                    <a:pt x="56" y="151"/>
                  </a:lnTo>
                  <a:lnTo>
                    <a:pt x="59" y="137"/>
                  </a:lnTo>
                  <a:lnTo>
                    <a:pt x="56" y="125"/>
                  </a:lnTo>
                  <a:lnTo>
                    <a:pt x="52" y="113"/>
                  </a:lnTo>
                  <a:lnTo>
                    <a:pt x="45" y="102"/>
                  </a:lnTo>
                  <a:lnTo>
                    <a:pt x="37" y="90"/>
                  </a:lnTo>
                  <a:lnTo>
                    <a:pt x="29" y="80"/>
                  </a:lnTo>
                  <a:lnTo>
                    <a:pt x="22" y="69"/>
                  </a:lnTo>
                  <a:lnTo>
                    <a:pt x="17" y="54"/>
                  </a:lnTo>
                  <a:lnTo>
                    <a:pt x="17" y="38"/>
                  </a:lnTo>
                  <a:lnTo>
                    <a:pt x="21" y="21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19"/>
                  </a:lnTo>
                  <a:lnTo>
                    <a:pt x="26" y="35"/>
                  </a:lnTo>
                  <a:lnTo>
                    <a:pt x="25" y="50"/>
                  </a:lnTo>
                  <a:lnTo>
                    <a:pt x="27" y="65"/>
                  </a:lnTo>
                  <a:lnTo>
                    <a:pt x="34" y="74"/>
                  </a:lnTo>
                  <a:lnTo>
                    <a:pt x="42" y="83"/>
                  </a:lnTo>
                  <a:lnTo>
                    <a:pt x="50" y="92"/>
                  </a:lnTo>
                  <a:lnTo>
                    <a:pt x="57" y="103"/>
                  </a:lnTo>
                  <a:lnTo>
                    <a:pt x="63" y="114"/>
                  </a:lnTo>
                  <a:lnTo>
                    <a:pt x="65" y="126"/>
                  </a:lnTo>
                  <a:lnTo>
                    <a:pt x="67" y="138"/>
                  </a:lnTo>
                  <a:lnTo>
                    <a:pt x="63" y="152"/>
                  </a:lnTo>
                  <a:lnTo>
                    <a:pt x="57" y="166"/>
                  </a:lnTo>
                  <a:lnTo>
                    <a:pt x="49" y="180"/>
                  </a:lnTo>
                  <a:lnTo>
                    <a:pt x="41" y="194"/>
                  </a:lnTo>
                  <a:lnTo>
                    <a:pt x="34" y="208"/>
                  </a:lnTo>
                  <a:lnTo>
                    <a:pt x="29" y="221"/>
                  </a:lnTo>
                  <a:lnTo>
                    <a:pt x="24" y="235"/>
                  </a:lnTo>
                  <a:lnTo>
                    <a:pt x="24" y="249"/>
                  </a:lnTo>
                  <a:lnTo>
                    <a:pt x="29" y="263"/>
                  </a:lnTo>
                  <a:lnTo>
                    <a:pt x="37" y="273"/>
                  </a:lnTo>
                  <a:lnTo>
                    <a:pt x="45" y="285"/>
                  </a:lnTo>
                  <a:lnTo>
                    <a:pt x="52" y="296"/>
                  </a:lnTo>
                  <a:lnTo>
                    <a:pt x="57" y="308"/>
                  </a:lnTo>
                  <a:lnTo>
                    <a:pt x="62" y="322"/>
                  </a:lnTo>
                  <a:lnTo>
                    <a:pt x="65" y="334"/>
                  </a:lnTo>
                  <a:lnTo>
                    <a:pt x="67" y="348"/>
                  </a:lnTo>
                  <a:lnTo>
                    <a:pt x="68" y="363"/>
                  </a:lnTo>
                  <a:lnTo>
                    <a:pt x="67" y="377"/>
                  </a:lnTo>
                  <a:lnTo>
                    <a:pt x="62" y="390"/>
                  </a:lnTo>
                  <a:lnTo>
                    <a:pt x="56" y="401"/>
                  </a:lnTo>
                  <a:lnTo>
                    <a:pt x="48" y="412"/>
                  </a:lnTo>
                  <a:lnTo>
                    <a:pt x="39" y="421"/>
                  </a:lnTo>
                  <a:lnTo>
                    <a:pt x="29" y="429"/>
                  </a:lnTo>
                  <a:lnTo>
                    <a:pt x="17" y="436"/>
                  </a:lnTo>
                  <a:lnTo>
                    <a:pt x="4" y="440"/>
                  </a:lnTo>
                  <a:lnTo>
                    <a:pt x="3" y="440"/>
                  </a:lnTo>
                  <a:lnTo>
                    <a:pt x="1" y="440"/>
                  </a:lnTo>
                  <a:lnTo>
                    <a:pt x="0" y="439"/>
                  </a:lnTo>
                  <a:lnTo>
                    <a:pt x="0" y="438"/>
                  </a:lnTo>
                  <a:lnTo>
                    <a:pt x="0" y="437"/>
                  </a:lnTo>
                  <a:lnTo>
                    <a:pt x="1" y="435"/>
                  </a:lnTo>
                  <a:lnTo>
                    <a:pt x="2" y="433"/>
                  </a:lnTo>
                  <a:lnTo>
                    <a:pt x="3" y="432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46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Anthony Gillum</a:t>
            </a:r>
            <a:r>
              <a:rPr lang="en-US" dirty="0" smtClean="0"/>
              <a:t>, MBA</a:t>
            </a:r>
            <a:endParaRPr lang="en-US" dirty="0"/>
          </a:p>
          <a:p>
            <a:r>
              <a:rPr lang="en-US" dirty="0"/>
              <a:t>Sponsored Projects </a:t>
            </a:r>
            <a:r>
              <a:rPr lang="en-US" dirty="0" smtClean="0"/>
              <a:t>Specialist</a:t>
            </a:r>
          </a:p>
          <a:p>
            <a:r>
              <a:rPr lang="en-US" dirty="0" smtClean="0"/>
              <a:t>Contracts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81"/>
          <a:stretch/>
        </p:blipFill>
        <p:spPr bwMode="auto">
          <a:xfrm>
            <a:off x="0" y="3048000"/>
            <a:ext cx="4780045" cy="2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3111" y="1295400"/>
            <a:ext cx="4380888" cy="304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Equipment Transfers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894320" cy="1752600"/>
          </a:xfrm>
        </p:spPr>
        <p:txBody>
          <a:bodyPr/>
          <a:lstStyle/>
          <a:p>
            <a:r>
              <a:rPr lang="en-US" dirty="0" smtClean="0"/>
              <a:t>James Vitt, </a:t>
            </a:r>
          </a:p>
          <a:p>
            <a:r>
              <a:rPr lang="en-US" dirty="0" smtClean="0"/>
              <a:t>Assistant Vice President, Finance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{Section Title}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15200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752600"/>
            <a:ext cx="8382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j-lt"/>
                <a:cs typeface="Arial" pitchFamily="34" charset="0"/>
              </a:rPr>
              <a:t>EXTERNAL TRANSFER OF EQUIPMENT FROM UTHealth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>
                <a:cs typeface="Arial" pitchFamily="34" charset="0"/>
              </a:rPr>
              <a:t>If you are planning to remove UTHealth equipment for transfer to another entity, there is an approval process that </a:t>
            </a:r>
            <a:r>
              <a:rPr lang="en-US" sz="1400" b="1" dirty="0" smtClean="0">
                <a:cs typeface="Arial" pitchFamily="34" charset="0"/>
              </a:rPr>
              <a:t>MUST</a:t>
            </a:r>
            <a:r>
              <a:rPr lang="en-US" sz="1400" dirty="0" smtClean="0">
                <a:cs typeface="Arial" pitchFamily="34" charset="0"/>
              </a:rPr>
              <a:t> be followed.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400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>
                <a:cs typeface="Arial" pitchFamily="34" charset="0"/>
              </a:rPr>
              <a:t>Email Capital Assets Management (CAM) at </a:t>
            </a:r>
            <a:r>
              <a:rPr lang="en-US" sz="1400" dirty="0" smtClean="0">
                <a:cs typeface="Arial" pitchFamily="34" charset="0"/>
                <a:hlinkClick r:id="rId3"/>
              </a:rPr>
              <a:t>capital.assets@uth.tmc.edu</a:t>
            </a:r>
            <a:r>
              <a:rPr lang="en-US" sz="1400" dirty="0" smtClean="0">
                <a:cs typeface="Arial" pitchFamily="34" charset="0"/>
              </a:rPr>
              <a:t> with your transfer request which should include a listing of equipment with tag numbers.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400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>
                <a:cs typeface="Arial" pitchFamily="34" charset="0"/>
              </a:rPr>
              <a:t>CAM will provide an External Transfer of Equipment form to the department to complete and return to CAM for processing.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400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>
                <a:cs typeface="Arial" pitchFamily="34" charset="0"/>
              </a:rPr>
              <a:t>Equipment may be legally transferred to another entity and removed from the university only after all approvals have been obtained.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400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>
                <a:cs typeface="Arial" pitchFamily="34" charset="0"/>
              </a:rPr>
              <a:t>Further details regarding this process can be found on CAM’s website (Handbook Section F).  </a:t>
            </a:r>
            <a:r>
              <a:rPr lang="en-US" sz="1400" dirty="0" smtClean="0">
                <a:cs typeface="Arial" pitchFamily="34" charset="0"/>
                <a:hlinkClick r:id="rId4"/>
              </a:rPr>
              <a:t>https://inside.uthouston.edu/finance/capital-assets-management/handbook-section-f.htm</a:t>
            </a:r>
            <a:endParaRPr lang="en-US" sz="1400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1400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>
                <a:cs typeface="Arial" pitchFamily="34" charset="0"/>
              </a:rPr>
              <a:t>If you have additional questions or inquiries regarding this policy, please contact CAM at (713)500-4701.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933"/>
            <a:ext cx="9144000" cy="157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cs typeface="Arial" pitchFamily="34" charset="0"/>
              </a:rPr>
              <a:t>External </a:t>
            </a:r>
            <a:r>
              <a:rPr lang="en-US" sz="1600" b="1" dirty="0">
                <a:cs typeface="Arial" pitchFamily="34" charset="0"/>
              </a:rPr>
              <a:t>transfer of equipment purchased with 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active</a:t>
            </a:r>
            <a:r>
              <a:rPr lang="en-US" sz="1600" b="1" dirty="0" smtClean="0">
                <a:cs typeface="Arial" pitchFamily="34" charset="0"/>
              </a:rPr>
              <a:t> </a:t>
            </a:r>
            <a:r>
              <a:rPr lang="en-US" sz="1600" b="1" dirty="0">
                <a:cs typeface="Arial" pitchFamily="34" charset="0"/>
              </a:rPr>
              <a:t>sponsored project funds to another </a:t>
            </a:r>
            <a:r>
              <a:rPr lang="en-US" sz="1600" b="1" dirty="0" smtClean="0">
                <a:cs typeface="Arial" pitchFamily="34" charset="0"/>
              </a:rPr>
              <a:t>institution</a:t>
            </a:r>
          </a:p>
          <a:p>
            <a:pPr marL="0" indent="0">
              <a:buNone/>
            </a:pPr>
            <a:endParaRPr lang="en-US" sz="1600" b="1" dirty="0">
              <a:cs typeface="Arial" pitchFamily="34" charset="0"/>
            </a:endParaRPr>
          </a:p>
          <a:p>
            <a:r>
              <a:rPr lang="en-US" sz="1400" dirty="0" smtClean="0"/>
              <a:t>Equipment </a:t>
            </a:r>
            <a:r>
              <a:rPr lang="en-US" sz="1400" dirty="0"/>
              <a:t>purchased with active sponsored project funds is eligible for transfer </a:t>
            </a:r>
            <a:r>
              <a:rPr lang="en-US" sz="1400" b="1" dirty="0" smtClean="0"/>
              <a:t>IF</a:t>
            </a:r>
            <a:r>
              <a:rPr lang="en-US" sz="1400" dirty="0" smtClean="0"/>
              <a:t> project </a:t>
            </a:r>
            <a:r>
              <a:rPr lang="en-US" sz="1400" dirty="0"/>
              <a:t>is being transferred with </a:t>
            </a:r>
            <a:r>
              <a:rPr lang="en-US" sz="1400" dirty="0" smtClean="0"/>
              <a:t>PI </a:t>
            </a:r>
            <a:r>
              <a:rPr lang="en-US" sz="1400" dirty="0"/>
              <a:t>to another institution. </a:t>
            </a:r>
            <a:endParaRPr lang="en-US" sz="1400" dirty="0" smtClean="0"/>
          </a:p>
          <a:p>
            <a:r>
              <a:rPr lang="en-US" sz="1400" dirty="0" smtClean="0"/>
              <a:t>No </a:t>
            </a:r>
            <a:r>
              <a:rPr lang="en-US" sz="1400" dirty="0"/>
              <a:t>charge to the receiving institution for the equipment. </a:t>
            </a:r>
            <a:endParaRPr lang="en-US" sz="1400" dirty="0" smtClean="0"/>
          </a:p>
          <a:p>
            <a:r>
              <a:rPr lang="en-US" sz="1400" dirty="0" smtClean="0"/>
              <a:t>Procedures  differ depending </a:t>
            </a:r>
            <a:r>
              <a:rPr lang="en-US" sz="1400" dirty="0"/>
              <a:t>on the type of contract or grant. </a:t>
            </a:r>
            <a:endParaRPr lang="en-US" sz="1400" dirty="0" smtClean="0"/>
          </a:p>
          <a:p>
            <a:r>
              <a:rPr lang="en-US" sz="1400" dirty="0" smtClean="0"/>
              <a:t>PI </a:t>
            </a:r>
            <a:r>
              <a:rPr lang="en-US" sz="1400" dirty="0"/>
              <a:t>must contact the Contracts and Grants Management </a:t>
            </a:r>
            <a:r>
              <a:rPr lang="en-US" sz="1400" dirty="0" smtClean="0"/>
              <a:t>and </a:t>
            </a:r>
            <a:r>
              <a:rPr lang="en-US" sz="1400" dirty="0"/>
              <a:t>CAM </a:t>
            </a:r>
            <a:r>
              <a:rPr lang="en-US" sz="1400" dirty="0" smtClean="0"/>
              <a:t>to prepare and process request.</a:t>
            </a:r>
          </a:p>
          <a:p>
            <a:r>
              <a:rPr lang="en-US" sz="1400" dirty="0" smtClean="0"/>
              <a:t>Requires approval of dean</a:t>
            </a:r>
            <a:r>
              <a:rPr lang="en-US" sz="1400" dirty="0"/>
              <a:t>, Contracts and Grants Management, and the Property </a:t>
            </a:r>
            <a:r>
              <a:rPr lang="en-US" sz="1400" dirty="0" smtClean="0"/>
              <a:t>Manager.</a:t>
            </a:r>
          </a:p>
          <a:p>
            <a:r>
              <a:rPr lang="en-US" sz="1400" dirty="0" smtClean="0"/>
              <a:t>Final </a:t>
            </a:r>
            <a:r>
              <a:rPr lang="en-US" sz="1400" dirty="0"/>
              <a:t>approval rests with the Property </a:t>
            </a:r>
            <a:r>
              <a:rPr lang="en-US" sz="1400" dirty="0" smtClean="0"/>
              <a:t>Manager.</a:t>
            </a:r>
            <a:r>
              <a:rPr lang="en-US" sz="1400" dirty="0"/>
              <a:t> </a:t>
            </a:r>
          </a:p>
          <a:p>
            <a:r>
              <a:rPr lang="en-US" sz="1400" b="1" dirty="0"/>
              <a:t>The equipment shall not be removed from UTHealth until all approvals have been obtained and the UTHealth bar code tags have been removed by CAM or the department</a:t>
            </a:r>
            <a:r>
              <a:rPr lang="en-US" sz="1400" b="1" dirty="0" smtClean="0"/>
              <a:t>.</a:t>
            </a:r>
          </a:p>
          <a:p>
            <a:r>
              <a:rPr lang="en-US" sz="1400" dirty="0" smtClean="0"/>
              <a:t>PI is responsible for arranging transport </a:t>
            </a:r>
            <a:r>
              <a:rPr lang="en-US" sz="1400" dirty="0"/>
              <a:t>of the equipment with the receiving institution.</a:t>
            </a:r>
          </a:p>
          <a:p>
            <a:pPr marL="0" indent="0">
              <a:buNone/>
            </a:pPr>
            <a:endParaRPr lang="en-US" sz="1400" dirty="0">
              <a:cs typeface="Arial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28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cs typeface="Arial" pitchFamily="34" charset="0"/>
              </a:rPr>
              <a:t>External transfer of equipment purchased with 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expired</a:t>
            </a:r>
            <a:r>
              <a:rPr lang="en-US" sz="1600" b="1" dirty="0" smtClean="0">
                <a:cs typeface="Arial" pitchFamily="34" charset="0"/>
              </a:rPr>
              <a:t> sponsored project funds to another institution</a:t>
            </a:r>
            <a:endParaRPr lang="en-US" sz="1600" b="1" dirty="0">
              <a:cs typeface="Arial" pitchFamily="34" charset="0"/>
            </a:endParaRP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/>
              <a:t>Equipment purchased with sponsored project funds that originated at UTHealth and have since expired is eligible for transfer with the PI to another university. </a:t>
            </a:r>
            <a:endParaRPr lang="en-US" sz="1400" dirty="0" smtClean="0"/>
          </a:p>
          <a:p>
            <a:r>
              <a:rPr lang="en-US" sz="1400" dirty="0" smtClean="0"/>
              <a:t>Department </a:t>
            </a:r>
            <a:r>
              <a:rPr lang="en-US" sz="1400" dirty="0"/>
              <a:t>chair and the dean </a:t>
            </a:r>
            <a:r>
              <a:rPr lang="en-US" sz="1400" dirty="0" smtClean="0"/>
              <a:t>must approve the transfer.</a:t>
            </a:r>
          </a:p>
          <a:p>
            <a:r>
              <a:rPr lang="en-US" sz="1400" dirty="0" smtClean="0"/>
              <a:t>Receiving </a:t>
            </a:r>
            <a:r>
              <a:rPr lang="en-US" sz="1400" dirty="0"/>
              <a:t>institution </a:t>
            </a:r>
            <a:r>
              <a:rPr lang="en-US" sz="1400" dirty="0" smtClean="0"/>
              <a:t>must agree to </a:t>
            </a:r>
            <a:r>
              <a:rPr lang="en-US" sz="1400" dirty="0"/>
              <a:t>purchase the equipment from UTHealth at a depreciated </a:t>
            </a:r>
            <a:r>
              <a:rPr lang="en-US" sz="1400" dirty="0" smtClean="0"/>
              <a:t>cost.</a:t>
            </a:r>
          </a:p>
          <a:p>
            <a:r>
              <a:rPr lang="en-US" sz="1400" dirty="0" smtClean="0"/>
              <a:t>Requesting </a:t>
            </a:r>
            <a:r>
              <a:rPr lang="en-US" sz="1400" dirty="0"/>
              <a:t>PI must submit a letter to the Property Manager requesting transfer of equipment purchased with expired sponsored project </a:t>
            </a:r>
            <a:r>
              <a:rPr lang="en-US" sz="1400" dirty="0" smtClean="0"/>
              <a:t>funds signed by department </a:t>
            </a:r>
            <a:r>
              <a:rPr lang="en-US" sz="1400" dirty="0"/>
              <a:t>chair or administrative head and </a:t>
            </a:r>
            <a:r>
              <a:rPr lang="en-US" sz="1400" dirty="0" smtClean="0"/>
              <a:t>dean. </a:t>
            </a:r>
          </a:p>
          <a:p>
            <a:r>
              <a:rPr lang="en-US" sz="1400" dirty="0" smtClean="0"/>
              <a:t>PI </a:t>
            </a:r>
            <a:r>
              <a:rPr lang="en-US" sz="1400" dirty="0"/>
              <a:t>must include with the letter the receiving institution's </a:t>
            </a:r>
            <a:r>
              <a:rPr lang="en-US" sz="1400" dirty="0" smtClean="0"/>
              <a:t>written agreement </a:t>
            </a:r>
            <a:r>
              <a:rPr lang="en-US" sz="1400" dirty="0"/>
              <a:t>to purchase the </a:t>
            </a:r>
            <a:r>
              <a:rPr lang="en-US" sz="1400" dirty="0" smtClean="0"/>
              <a:t>equipment.</a:t>
            </a:r>
          </a:p>
          <a:p>
            <a:r>
              <a:rPr lang="en-US" sz="1400" dirty="0" smtClean="0"/>
              <a:t>Receiving </a:t>
            </a:r>
            <a:r>
              <a:rPr lang="en-US" sz="1400" dirty="0"/>
              <a:t>institution is required to provide UTHealth a Purchase Order or Check to purchase the equipment.</a:t>
            </a:r>
          </a:p>
          <a:p>
            <a:r>
              <a:rPr lang="en-US" sz="1400" b="1" dirty="0" smtClean="0"/>
              <a:t>Equipment </a:t>
            </a:r>
            <a:r>
              <a:rPr lang="en-US" sz="1400" b="1" dirty="0"/>
              <a:t>shall not be removed from UTHealth until all approvals have been obtained and the UTHealth bar code tags have been removed by CAM or the department</a:t>
            </a:r>
            <a:r>
              <a:rPr lang="en-US" sz="1400" b="1" dirty="0" smtClean="0"/>
              <a:t>.</a:t>
            </a:r>
          </a:p>
          <a:p>
            <a:r>
              <a:rPr lang="en-US" sz="1400" dirty="0" smtClean="0"/>
              <a:t>PI is responsible for arranging transport </a:t>
            </a:r>
            <a:r>
              <a:rPr lang="en-US" sz="1400" dirty="0"/>
              <a:t>of the equipment with the receiving institution.</a:t>
            </a:r>
          </a:p>
          <a:p>
            <a:pPr marL="0" indent="0">
              <a:buNone/>
            </a:pPr>
            <a:r>
              <a:rPr lang="en-US" sz="1400" dirty="0" smtClean="0">
                <a:cs typeface="Arial" pitchFamily="34" charset="0"/>
              </a:rPr>
              <a:t> </a:t>
            </a:r>
            <a:endParaRPr lang="en-US" sz="1400" dirty="0">
              <a:cs typeface="Arial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508201"/>
      </p:ext>
    </p:extLst>
  </p:cSld>
  <p:clrMapOvr>
    <a:masterClrMapping/>
  </p:clrMapOvr>
</p:sld>
</file>

<file path=ppt/theme/theme1.xml><?xml version="1.0" encoding="utf-8"?>
<a:theme xmlns:a="http://schemas.openxmlformats.org/drawingml/2006/main" name="JV0714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JV0722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JV07142014</Template>
  <TotalTime>867</TotalTime>
  <Words>617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JV07142014</vt:lpstr>
      <vt:lpstr>1_Orange and Brown Theme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2_Orange and Brown Theme</vt:lpstr>
      <vt:lpstr>6_Custom Design</vt:lpstr>
      <vt:lpstr>JV07222014</vt:lpstr>
      <vt:lpstr>3_Orange and Brown Theme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AURA Meeting</vt:lpstr>
      <vt:lpstr>Introductions</vt:lpstr>
      <vt:lpstr>Housekeeping Items</vt:lpstr>
      <vt:lpstr>Website Spotlight</vt:lpstr>
      <vt:lpstr>Website Spotlight</vt:lpstr>
      <vt:lpstr>Equipment Transfers</vt:lpstr>
      <vt:lpstr>{Section Title}</vt:lpstr>
      <vt:lpstr>PowerPoint Presentation</vt:lpstr>
      <vt:lpstr>PowerPoint Presentation</vt:lpstr>
      <vt:lpstr>Clinical Research Finance</vt:lpstr>
      <vt:lpstr>Clinical Research Finance</vt:lpstr>
      <vt:lpstr>Updates</vt:lpstr>
      <vt:lpstr>Updates</vt:lpstr>
      <vt:lpstr>Updates</vt:lpstr>
      <vt:lpstr>Effort Reporting</vt:lpstr>
      <vt:lpstr>Effort Reporting Period</vt:lpstr>
      <vt:lpstr>Effort Reporting Reminders</vt:lpstr>
      <vt:lpstr>FY14 - A-133 Audit Findings</vt:lpstr>
      <vt:lpstr>FY14 - A-133 Audit Findings</vt:lpstr>
      <vt:lpstr>FY14 - A-133 Audit Findings</vt:lpstr>
      <vt:lpstr>Hot Topics</vt:lpstr>
      <vt:lpstr>PowerPoint Presentation</vt:lpstr>
    </vt:vector>
  </TitlesOfParts>
  <Company>UTHealth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William H</dc:creator>
  <cp:lastModifiedBy>Toups, Krystal R</cp:lastModifiedBy>
  <cp:revision>104</cp:revision>
  <dcterms:created xsi:type="dcterms:W3CDTF">2014-07-15T18:10:43Z</dcterms:created>
  <dcterms:modified xsi:type="dcterms:W3CDTF">2015-09-17T13:45:10Z</dcterms:modified>
</cp:coreProperties>
</file>